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90" r:id="rId3"/>
    <p:sldId id="264" r:id="rId4"/>
    <p:sldId id="283" r:id="rId5"/>
    <p:sldId id="302" r:id="rId6"/>
    <p:sldId id="260" r:id="rId7"/>
    <p:sldId id="263" r:id="rId8"/>
    <p:sldId id="261" r:id="rId9"/>
    <p:sldId id="256" r:id="rId10"/>
    <p:sldId id="301" r:id="rId11"/>
    <p:sldId id="298" r:id="rId12"/>
    <p:sldId id="281" r:id="rId13"/>
    <p:sldId id="267" r:id="rId14"/>
    <p:sldId id="268" r:id="rId15"/>
    <p:sldId id="269" r:id="rId16"/>
    <p:sldId id="270" r:id="rId17"/>
    <p:sldId id="271" r:id="rId18"/>
    <p:sldId id="300" r:id="rId19"/>
    <p:sldId id="303" r:id="rId20"/>
    <p:sldId id="276" r:id="rId21"/>
    <p:sldId id="278" r:id="rId22"/>
    <p:sldId id="299" r:id="rId23"/>
    <p:sldId id="279" r:id="rId24"/>
    <p:sldId id="284" r:id="rId25"/>
    <p:sldId id="285" r:id="rId26"/>
    <p:sldId id="272" r:id="rId27"/>
    <p:sldId id="273" r:id="rId28"/>
    <p:sldId id="275" r:id="rId29"/>
    <p:sldId id="280" r:id="rId30"/>
    <p:sldId id="277" r:id="rId31"/>
  </p:sldIdLst>
  <p:sldSz cx="9144000" cy="6858000" type="screen4x3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CC00"/>
    <a:srgbClr val="FFFF00"/>
    <a:srgbClr val="FF0000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7" autoAdjust="0"/>
    <p:restoredTop sz="80000" autoAdjust="0"/>
  </p:normalViewPr>
  <p:slideViewPr>
    <p:cSldViewPr>
      <p:cViewPr varScale="1">
        <p:scale>
          <a:sx n="53" d="100"/>
          <a:sy n="53" d="100"/>
        </p:scale>
        <p:origin x="10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5" rIns="99030" bIns="49515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5" rIns="99030" bIns="4951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5" rIns="99030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5" rIns="99030" bIns="49515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5" rIns="99030" bIns="4951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4461FCE-6C91-4010-B5BE-77AB8ECC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94487-E876-432D-83C8-856F38B7716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 følgende er et eksempel hvor terminologien fra dette kursus bruges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F41EE-563B-4A38-8AE9-63EF287CFF5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smtClean="0"/>
              <a:t>positive monotone funktioner!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6A997-DE54-4D83-AA04-F5AF541C9B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61FCE-6C91-4010-B5BE-77AB8ECC3F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MergeSort pseudo kode + Java uddrag</a:t>
            </a:r>
          </a:p>
          <a:p>
            <a:pPr eaLnBrk="1" hangingPunct="1"/>
            <a:r>
              <a:rPr lang="da-DK" smtClean="0"/>
              <a:t>Billedet er af en Athlon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FCE31-723A-4CD2-A7FA-C7114473D78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2176B-C21A-4DAD-93C3-EBBFC9BA9B7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Worst-case vs gennemsnitlig: Næste uge ses </a:t>
            </a:r>
            <a:r>
              <a:rPr lang="da-DK" b="1" smtClean="0"/>
              <a:t>QuickSort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E6E6D-3C50-43B4-A25E-108502EA34E6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Formel model...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A82C7-7F4E-4B9A-AD1D-949BDFB33ED0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pseudokode. Array indexeres 1..n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3DB4B-319F-42EC-80DC-4FDAC498E16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Gnuplot: Try also…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plot x, x*x, x**2, 984237509812375*x**2</a:t>
            </a:r>
          </a:p>
          <a:p>
            <a:pPr eaLnBrk="1" hangingPunct="1"/>
            <a:r>
              <a:rPr lang="da-DK" smtClean="0"/>
              <a:t>set log xy </a:t>
            </a:r>
          </a:p>
          <a:p>
            <a:pPr eaLnBrk="1" hangingPunct="1"/>
            <a:r>
              <a:rPr lang="da-DK" smtClean="0"/>
              <a:t>unset log xy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FCF81-7E13-4846-A8B9-7360E93F2D1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A533-D9F7-4E3F-996B-9FDAF53A9C4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EB61E-0285-44F3-BD00-FB7BAAD4FA9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F360-A299-4A83-9706-444F50AD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024C-674C-465C-812B-2AD1360B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2BCC-BC7F-4791-99D9-F99B1E0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6D39-CC8E-4CAA-BEE8-F21F4C16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589F-FEE0-4944-9D89-71DFBA1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9058-EEB8-4295-86FB-EF4156DE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3C31-5DEA-4644-A16A-FABAC3B3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30D1-5C13-4769-9DF1-5048B732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23B-8657-4F57-9BB0-E78CADBB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6E1B-7C95-42E6-B8E3-6C996B5E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4908-9246-4AF1-B321-CF41931DB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DD0D-C7CE-4443-8723-27205D32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DC11-0C4E-4522-926A-D84AE8EF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E1DCDA-0D11-4A99-8054-3BFECE24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 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b="1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44196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b="1" dirty="0" smtClean="0"/>
              <a:t>Analyseværktøjer </a:t>
            </a:r>
            <a:r>
              <a:rPr lang="da-DK" b="1" dirty="0"/>
              <a:t>[CLRS, 1-3.1]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Hvor mange gange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udføres </a:t>
            </a:r>
            <a:r>
              <a:rPr lang="da-DK" b="1" dirty="0" err="1" smtClean="0">
                <a:solidFill>
                  <a:schemeClr val="bg1"/>
                </a:solidFill>
              </a:rPr>
              <a:t>linie</a:t>
            </a:r>
            <a:r>
              <a:rPr lang="da-DK" b="1" dirty="0" smtClean="0">
                <a:solidFill>
                  <a:schemeClr val="bg1"/>
                </a:solidFill>
              </a:rPr>
              <a:t> 6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2209800"/>
            <a:ext cx="2489200" cy="40386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4038600" y="2184400"/>
            <a:ext cx="4876800" cy="2971800"/>
            <a:chOff x="457200" y="1676400"/>
            <a:chExt cx="8305800" cy="3754438"/>
          </a:xfrm>
        </p:grpSpPr>
        <p:pic>
          <p:nvPicPr>
            <p:cNvPr id="208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26341" r="1222" b="11571"/>
            <a:stretch>
              <a:fillRect/>
            </a:stretch>
          </p:blipFill>
          <p:spPr bwMode="auto">
            <a:xfrm>
              <a:off x="457200" y="1676400"/>
              <a:ext cx="8305800" cy="375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57200" y="4115180"/>
              <a:ext cx="8305800" cy="45727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143000" y="5938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bg1"/>
                </a:solidFill>
              </a:rPr>
              <a:t>Input</a:t>
            </a:r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8375"/>
              </p:ext>
            </p:extLst>
          </p:nvPr>
        </p:nvGraphicFramePr>
        <p:xfrm>
          <a:off x="2057400" y="6015038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∙∙∙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7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97563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2916238" y="549275"/>
            <a:ext cx="5759450" cy="5759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65"/>
          <p:cNvGrpSpPr/>
          <p:nvPr/>
        </p:nvGrpSpPr>
        <p:grpSpPr>
          <a:xfrm>
            <a:off x="2915816" y="548680"/>
            <a:ext cx="5760640" cy="5760640"/>
            <a:chOff x="2987824" y="548680"/>
            <a:chExt cx="5760640" cy="576064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 flipV="1">
              <a:off x="29878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33478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3478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7079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0679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0679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7079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7079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0679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679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4279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47880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7880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1480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5081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5081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51480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51480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55081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5081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4279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4279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4279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4279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47880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47880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7880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7880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1480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51480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51480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1480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5081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55081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081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55081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8681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2281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62281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65882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694826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694826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65882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65882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94826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694826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730830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766834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66834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02838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838842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388424" y="5486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802838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802838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838842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838842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730830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30830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0830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730830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766834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766834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76683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766834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802838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802838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80283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80283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83884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838842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83884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83884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58681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58681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58681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58681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58681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58681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58681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58681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62281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62281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62281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2281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62281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62281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62281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62281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65882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65882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65882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65882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65882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65882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65882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65882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69482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694826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69482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69482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69482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69482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69482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69482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73083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3083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73083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73083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3083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73083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3083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3083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76683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76683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76683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76683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76683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76683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76683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76683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80283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80283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80283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80283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80283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80283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80283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80283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83884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83884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83884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83884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83884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83884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83884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83884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2916238" y="549275"/>
            <a:ext cx="6119812" cy="6129338"/>
            <a:chOff x="2915816" y="548680"/>
            <a:chExt cx="6120680" cy="6129972"/>
          </a:xfrm>
        </p:grpSpPr>
        <p:sp>
          <p:nvSpPr>
            <p:cNvPr id="22553" name="TextBox 147"/>
            <p:cNvSpPr txBox="1">
              <a:spLocks noChangeArrowheads="1"/>
            </p:cNvSpPr>
            <p:nvPr/>
          </p:nvSpPr>
          <p:spPr bwMode="auto">
            <a:xfrm>
              <a:off x="29158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54" name="TextBox 148"/>
            <p:cNvSpPr txBox="1">
              <a:spLocks noChangeArrowheads="1"/>
            </p:cNvSpPr>
            <p:nvPr/>
          </p:nvSpPr>
          <p:spPr bwMode="auto">
            <a:xfrm>
              <a:off x="327585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55" name="TextBox 149"/>
            <p:cNvSpPr txBox="1">
              <a:spLocks noChangeArrowheads="1"/>
            </p:cNvSpPr>
            <p:nvPr/>
          </p:nvSpPr>
          <p:spPr bwMode="auto">
            <a:xfrm>
              <a:off x="363589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56" name="TextBox 150"/>
            <p:cNvSpPr txBox="1">
              <a:spLocks noChangeArrowheads="1"/>
            </p:cNvSpPr>
            <p:nvPr/>
          </p:nvSpPr>
          <p:spPr bwMode="auto">
            <a:xfrm>
              <a:off x="399593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4</a:t>
              </a:r>
              <a:endParaRPr lang="en-US" b="1"/>
            </a:p>
          </p:txBody>
        </p:sp>
        <p:sp>
          <p:nvSpPr>
            <p:cNvPr id="22557" name="TextBox 151"/>
            <p:cNvSpPr txBox="1">
              <a:spLocks noChangeArrowheads="1"/>
            </p:cNvSpPr>
            <p:nvPr/>
          </p:nvSpPr>
          <p:spPr bwMode="auto">
            <a:xfrm>
              <a:off x="4355976" y="6309320"/>
              <a:ext cx="3960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/>
                <a:t>∙∙∙</a:t>
              </a:r>
            </a:p>
          </p:txBody>
        </p:sp>
        <p:sp>
          <p:nvSpPr>
            <p:cNvPr id="22558" name="TextBox 154"/>
            <p:cNvSpPr txBox="1">
              <a:spLocks noChangeArrowheads="1"/>
            </p:cNvSpPr>
            <p:nvPr/>
          </p:nvSpPr>
          <p:spPr bwMode="auto">
            <a:xfrm>
              <a:off x="83164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22559" name="TextBox 156"/>
            <p:cNvSpPr txBox="1">
              <a:spLocks noChangeArrowheads="1"/>
            </p:cNvSpPr>
            <p:nvPr/>
          </p:nvSpPr>
          <p:spPr bwMode="auto">
            <a:xfrm>
              <a:off x="8676456" y="59492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60" name="TextBox 157"/>
            <p:cNvSpPr txBox="1">
              <a:spLocks noChangeArrowheads="1"/>
            </p:cNvSpPr>
            <p:nvPr/>
          </p:nvSpPr>
          <p:spPr bwMode="auto">
            <a:xfrm>
              <a:off x="8676456" y="558924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61" name="TextBox 158"/>
            <p:cNvSpPr txBox="1">
              <a:spLocks noChangeArrowheads="1"/>
            </p:cNvSpPr>
            <p:nvPr/>
          </p:nvSpPr>
          <p:spPr bwMode="auto">
            <a:xfrm>
              <a:off x="8676456" y="522920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62" name="TextBox 159"/>
            <p:cNvSpPr txBox="1">
              <a:spLocks noChangeArrowheads="1"/>
            </p:cNvSpPr>
            <p:nvPr/>
          </p:nvSpPr>
          <p:spPr bwMode="auto">
            <a:xfrm>
              <a:off x="8676456" y="5486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</p:grpSp>
      <p:sp>
        <p:nvSpPr>
          <p:cNvPr id="165" name="Content Placeholder 2"/>
          <p:cNvSpPr txBox="1">
            <a:spLocks/>
          </p:cNvSpPr>
          <p:nvPr/>
        </p:nvSpPr>
        <p:spPr>
          <a:xfrm>
            <a:off x="34925" y="2420938"/>
            <a:ext cx="2665413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sym typeface="Symbol"/>
              </a:rPr>
              <a:t>1 + 2 + ∙∙∙ + </a:t>
            </a:r>
            <a:r>
              <a:rPr lang="da-DK" sz="2400" b="1" i="1" dirty="0">
                <a:sym typeface="Symbol"/>
              </a:rPr>
              <a:t>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latin typeface="+mn-lt"/>
                <a:cs typeface="+mn-cs"/>
              </a:rPr>
              <a:t>=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da-DK" sz="2400" b="1" i="1" dirty="0">
                <a:solidFill>
                  <a:schemeClr val="accent1"/>
                </a:solidFill>
                <a:latin typeface="+mn-lt"/>
                <a:cs typeface="+mn-cs"/>
              </a:rPr>
              <a:t>n</a:t>
            </a:r>
            <a:r>
              <a:rPr lang="da-DK" sz="2400" b="1" baseline="30000" dirty="0">
                <a:solidFill>
                  <a:schemeClr val="accent1"/>
                </a:solidFill>
                <a:latin typeface="+mn-lt"/>
                <a:cs typeface="+mn-cs"/>
              </a:rPr>
              <a:t>2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/2</a:t>
            </a:r>
            <a:r>
              <a:rPr lang="da-DK" sz="2400" b="1" dirty="0">
                <a:latin typeface="+mn-lt"/>
                <a:cs typeface="+mn-cs"/>
              </a:rPr>
              <a:t> + </a:t>
            </a:r>
            <a:r>
              <a:rPr lang="da-DK" sz="2400" b="1" i="1" dirty="0">
                <a:solidFill>
                  <a:srgbClr val="00B050"/>
                </a:solidFill>
                <a:latin typeface="+mn-lt"/>
                <a:cs typeface="+mn-cs"/>
              </a:rPr>
              <a:t>n</a:t>
            </a:r>
            <a:r>
              <a:rPr lang="da-DK" sz="2400" b="1" dirty="0">
                <a:solidFill>
                  <a:srgbClr val="00B050"/>
                </a:solidFill>
                <a:latin typeface="+mn-lt"/>
                <a:cs typeface="+mn-cs"/>
              </a:rPr>
              <a:t>/2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/>
              <a:t>= </a:t>
            </a:r>
            <a:r>
              <a:rPr lang="da-DK" sz="2400" b="1" i="1" dirty="0"/>
              <a:t>n</a:t>
            </a:r>
            <a:r>
              <a:rPr lang="da-DK" sz="2400" b="1" dirty="0"/>
              <a:t>(</a:t>
            </a:r>
            <a:r>
              <a:rPr lang="da-DK" sz="2400" b="1" i="1" dirty="0" err="1"/>
              <a:t>n</a:t>
            </a:r>
            <a:r>
              <a:rPr lang="da-DK" sz="2400" b="1" i="1" dirty="0"/>
              <a:t> </a:t>
            </a:r>
            <a:r>
              <a:rPr lang="da-DK" sz="2400" b="1" dirty="0"/>
              <a:t>+ 1)/2</a:t>
            </a:r>
            <a:endParaRPr lang="da-DK" sz="2400" b="1" dirty="0">
              <a:latin typeface="+mn-lt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3850" y="2420938"/>
            <a:ext cx="2087563" cy="1439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2916238" y="549275"/>
            <a:ext cx="5759450" cy="5759450"/>
            <a:chOff x="2915816" y="548680"/>
            <a:chExt cx="5760640" cy="5760640"/>
          </a:xfrm>
        </p:grpSpPr>
        <p:sp>
          <p:nvSpPr>
            <p:cNvPr id="170" name="Freeform 169"/>
            <p:cNvSpPr/>
            <p:nvPr/>
          </p:nvSpPr>
          <p:spPr>
            <a:xfrm>
              <a:off x="3995539" y="486916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36690" y="5232773"/>
              <a:ext cx="369963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6252" y="5591622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15816" y="5952059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44861" y="450872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705298" y="414987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64147" y="378943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424584" y="3432176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85021" y="3068564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45458" y="270971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04307" y="2349277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64744" y="198884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5181" y="162840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85618" y="126955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44467" y="90911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04904" y="548680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3" name="Straight Connector 162"/>
          <p:cNvCxnSpPr/>
          <p:nvPr/>
        </p:nvCxnSpPr>
        <p:spPr>
          <a:xfrm flipV="1">
            <a:off x="2916238" y="549275"/>
            <a:ext cx="5759450" cy="575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5562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Insertion-Sort (C)</a:t>
            </a:r>
            <a:br>
              <a:rPr lang="da-DK" sz="4000" b="1" smtClean="0"/>
            </a:br>
            <a:endParaRPr lang="da-DK" sz="4000" b="1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4953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insertion(int a[], int N) 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{ int i, j, key;</a:t>
            </a:r>
          </a:p>
          <a:p>
            <a:pPr eaLnBrk="1" hangingPunct="1"/>
            <a:endParaRPr lang="da-DK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   for(j=1; j &lt; N; j++)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{ key = a[j];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i = j-1;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while( i&gt;=0 &amp;&amp; a[i] &gt; key 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{ a[i+1] = a[i];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  i--;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a[i+1] = key;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}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867400" y="7938"/>
            <a:ext cx="32766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insertion: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%esp, 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$1,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xorl	%ebx,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4(%edx),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-20(%ebp)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0(,%ebx,4),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(%ecx,%ebx,4),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-4(%esi),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(%ecx,%edi),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.L9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.L16: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(%edx),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.L9: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(%edi,%esi)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.L16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.L8: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(%edx,%edi,4),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.L5: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-24(%ebp),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(%edx,%ebx,4)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%edi,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4(%eax),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%edi,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.L5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.L3: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ret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867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Eksempel på </a:t>
            </a:r>
            <a:r>
              <a:rPr lang="da-DK" b="1" smtClean="0">
                <a:solidFill>
                  <a:schemeClr val="accent2"/>
                </a:solidFill>
              </a:rPr>
              <a:t>pseudo-kode</a:t>
            </a:r>
            <a:endParaRPr lang="da-DK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Detaljeret analyse – stort arbejde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worst-case </a:t>
            </a:r>
            <a:r>
              <a:rPr lang="da-DK" smtClean="0"/>
              <a:t>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) og </a:t>
            </a:r>
            <a:r>
              <a:rPr lang="da-DK" b="1" smtClean="0">
                <a:solidFill>
                  <a:schemeClr val="accent2"/>
                </a:solidFill>
              </a:rPr>
              <a:t>best-case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/>
              <a:t>) meget forskellige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gennemsnitlige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i="1" baseline="30000" smtClean="0"/>
              <a:t>2</a:t>
            </a:r>
            <a:r>
              <a:rPr lang="da-DK" smtClean="0"/>
              <a:t>)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Hurtigere på ~ sorterede input: </a:t>
            </a:r>
            <a:r>
              <a:rPr lang="da-DK" b="1" smtClean="0">
                <a:solidFill>
                  <a:schemeClr val="accent2"/>
                </a:solidFill>
              </a:rPr>
              <a:t>adaptive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Asymptotisk notation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48307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Grundlæggende antagelse: </a:t>
            </a:r>
          </a:p>
          <a:p>
            <a:pPr lvl="1" eaLnBrk="1" hangingPunct="1"/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</a:p>
          <a:p>
            <a:pPr lvl="1" eaLnBrk="1" hangingPunct="1"/>
            <a:r>
              <a:rPr lang="da-DK" smtClean="0"/>
              <a:t>Konstanter ikke vigtige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>
                <a:solidFill>
                  <a:schemeClr val="accent2"/>
                </a:solidFill>
              </a:rPr>
              <a:t>Matematisk formel</a:t>
            </a:r>
            <a:r>
              <a:rPr lang="da-DK" smtClean="0"/>
              <a:t> måde at arbejde med ”~”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Eksempler:</a:t>
            </a:r>
          </a:p>
          <a:p>
            <a:pPr lvl="1" eaLnBrk="1" hangingPunct="1">
              <a:buFontTx/>
              <a:buNone/>
            </a:pPr>
            <a:r>
              <a:rPr lang="da-DK" smtClean="0"/>
              <a:t>	      	     </a:t>
            </a:r>
            <a:r>
              <a:rPr lang="da-DK" smtClean="0">
                <a:latin typeface="Times" pitchFamily="18" charset="0"/>
              </a:rPr>
              <a:t>87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	</a:t>
            </a:r>
            <a:r>
              <a:rPr lang="da-DK" smtClean="0">
                <a:latin typeface="Times" pitchFamily="18" charset="0"/>
              </a:rPr>
              <a:t>” </a:t>
            </a:r>
            <a:r>
              <a:rPr lang="da-DK" smtClean="0">
                <a:latin typeface="Times" pitchFamily="18" charset="0"/>
                <a:cs typeface="Arial" charset="0"/>
              </a:rPr>
              <a:t>≤</a:t>
            </a:r>
            <a:r>
              <a:rPr lang="da-DK" smtClean="0">
                <a:latin typeface="Times" pitchFamily="18" charset="0"/>
              </a:rPr>
              <a:t> ”   12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endParaRPr lang="en-US" smtClean="0">
              <a:latin typeface="Times" pitchFamily="18" charset="0"/>
            </a:endParaRPr>
          </a:p>
          <a:p>
            <a:pPr eaLnBrk="1" hangingPunct="1">
              <a:buFontTx/>
              <a:buNone/>
            </a:pPr>
            <a:r>
              <a:rPr lang="da-DK" sz="2800" smtClean="0">
                <a:latin typeface="Times" pitchFamily="18" charset="0"/>
              </a:rPr>
              <a:t>   	                  1089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	” </a:t>
            </a:r>
            <a:r>
              <a:rPr lang="da-DK" sz="2800" smtClean="0">
                <a:latin typeface="Times" pitchFamily="18" charset="0"/>
                <a:cs typeface="Arial" charset="0"/>
              </a:rPr>
              <a:t>≤ </a:t>
            </a:r>
            <a:r>
              <a:rPr lang="da-DK" sz="2800" smtClean="0">
                <a:latin typeface="Times" pitchFamily="18" charset="0"/>
              </a:rPr>
              <a:t>”   0.33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</a:t>
            </a:r>
            <a:endParaRPr lang="en-US" sz="2800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r>
              <a:rPr lang="da-DK" smtClean="0">
                <a:latin typeface="Times" pitchFamily="18" charset="0"/>
              </a:rPr>
              <a:t>     	   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+ 25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	” </a:t>
            </a:r>
            <a:r>
              <a:rPr lang="da-DK" smtClean="0">
                <a:latin typeface="Times" pitchFamily="18" charset="0"/>
                <a:cs typeface="Arial" charset="0"/>
              </a:rPr>
              <a:t>≤ </a:t>
            </a:r>
            <a:r>
              <a:rPr lang="da-DK" smtClean="0">
                <a:latin typeface="Times" pitchFamily="18" charset="0"/>
              </a:rPr>
              <a:t>”  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endParaRPr lang="en-US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endParaRPr lang="da-DK" smtClean="0"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FF0000"/>
                </a:solidFill>
                <a:latin typeface="Times" pitchFamily="18" charset="0"/>
              </a:rPr>
              <a:t>1089</a:t>
            </a:r>
            <a:r>
              <a:rPr lang="en-US" smtClean="0">
                <a:solidFill>
                  <a:srgbClr val="FF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solidFill>
                  <a:srgbClr val="FF0000"/>
                </a:solidFill>
                <a:latin typeface="Times" pitchFamily="18" charset="0"/>
              </a:rPr>
              <a:t>x</a:t>
            </a:r>
            <a:r>
              <a:rPr lang="da-DK" smtClean="0"/>
              <a:t>   vs   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x</a:t>
            </a:r>
            <a:r>
              <a:rPr lang="en-US" baseline="3000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167" r="10625" b="4167"/>
          <a:stretch>
            <a:fillRect/>
          </a:stretch>
        </p:blipFill>
        <p:spPr bwMode="auto">
          <a:xfrm>
            <a:off x="990600" y="1371600"/>
            <a:ext cx="7162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2895600" cy="4144963"/>
          </a:xfrm>
        </p:spPr>
        <p:txBody>
          <a:bodyPr/>
          <a:lstStyle/>
          <a:p>
            <a:pPr eaLnBrk="1" hangingPunct="1"/>
            <a:r>
              <a:rPr lang="da-DK" sz="30000" b="1" smtClean="0"/>
              <a:t>O</a:t>
            </a:r>
            <a:endParaRPr lang="en-US" sz="30000" b="1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4114800"/>
            <a:ext cx="4572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2800" b="1" dirty="0">
                <a:solidFill>
                  <a:schemeClr val="tx2"/>
                </a:solidFill>
              </a:rPr>
              <a:t>... og vennerne 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/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</a:t>
            </a:r>
            <a:r>
              <a:rPr lang="el-GR" sz="2800" b="1" dirty="0">
                <a:solidFill>
                  <a:schemeClr val="tx2"/>
                </a:solidFill>
                <a:latin typeface="Times" pitchFamily="18" charset="0"/>
              </a:rPr>
              <a:t>Ω</a:t>
            </a:r>
            <a:r>
              <a:rPr lang="da-DK" sz="2800" b="1" dirty="0">
                <a:solidFill>
                  <a:schemeClr val="tx2"/>
                </a:solidFill>
              </a:rPr>
              <a:t> (store omega)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da-DK" sz="2800" b="1" smtClean="0">
                <a:solidFill>
                  <a:schemeClr val="tx2"/>
                </a:solidFill>
                <a:sym typeface="Symbol"/>
              </a:rPr>
              <a:t></a:t>
            </a:r>
            <a:r>
              <a:rPr lang="da-DK" sz="2800" b="1" smtClean="0">
                <a:solidFill>
                  <a:schemeClr val="tx2"/>
                </a:solidFill>
              </a:rPr>
              <a:t> </a:t>
            </a:r>
            <a:r>
              <a:rPr lang="da-DK" sz="2800" b="1" dirty="0">
                <a:solidFill>
                  <a:schemeClr val="tx2"/>
                </a:solidFill>
              </a:rPr>
              <a:t>(</a:t>
            </a:r>
            <a:r>
              <a:rPr lang="da-DK" sz="2800" b="1" dirty="0" err="1">
                <a:solidFill>
                  <a:schemeClr val="tx2"/>
                </a:solidFill>
              </a:rPr>
              <a:t>theta</a:t>
            </a:r>
            <a:r>
              <a:rPr lang="da-DK" sz="2800" b="1" dirty="0">
                <a:solidFill>
                  <a:schemeClr val="tx2"/>
                </a:solidFill>
              </a:rPr>
              <a:t>)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</a:t>
            </a:r>
            <a:r>
              <a:rPr lang="el-GR" sz="2800" b="1" dirty="0">
                <a:solidFill>
                  <a:schemeClr val="tx2"/>
                </a:solidFill>
              </a:rPr>
              <a:t>ω</a:t>
            </a:r>
            <a:r>
              <a:rPr lang="da-DK" sz="2800" b="1" dirty="0">
                <a:solidFill>
                  <a:schemeClr val="tx2"/>
                </a:solidFill>
              </a:rPr>
              <a:t> (lille omega) 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o (lille o) 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16002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3000" b="1">
                <a:solidFill>
                  <a:schemeClr val="tx2"/>
                </a:solidFill>
              </a:rPr>
              <a:t>- notation</a:t>
            </a:r>
            <a:endParaRPr lang="en-US" sz="30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O-notation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O(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z="2800" b="1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9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i="1" smtClean="0">
                <a:latin typeface="Times" pitchFamily="18" charset="0"/>
                <a:cs typeface="Arial" charset="0"/>
              </a:rPr>
              <a:t>→ 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”mindre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”dominerer”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8677" name="Group 22"/>
          <p:cNvGrpSpPr>
            <a:grpSpLocks/>
          </p:cNvGrpSpPr>
          <p:nvPr/>
        </p:nvGrpSpPr>
        <p:grpSpPr bwMode="auto">
          <a:xfrm>
            <a:off x="3276600" y="4114800"/>
            <a:ext cx="3733800" cy="1890713"/>
            <a:chOff x="3312" y="1824"/>
            <a:chExt cx="2352" cy="1191"/>
          </a:xfrm>
        </p:grpSpPr>
        <p:grpSp>
          <p:nvGrpSpPr>
            <p:cNvPr id="28678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28680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1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2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>
                  <a:gd name="T0" fmla="*/ 0 w 1776"/>
                  <a:gd name="T1" fmla="*/ 672 h 808"/>
                  <a:gd name="T2" fmla="*/ 288 w 1776"/>
                  <a:gd name="T3" fmla="*/ 528 h 808"/>
                  <a:gd name="T4" fmla="*/ 624 w 1776"/>
                  <a:gd name="T5" fmla="*/ 720 h 808"/>
                  <a:gd name="T6" fmla="*/ 1776 w 1776"/>
                  <a:gd name="T7" fmla="*/ 0 h 8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808"/>
                  <a:gd name="T14" fmla="*/ 1776 w 1776"/>
                  <a:gd name="T15" fmla="*/ 808 h 8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3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>
                  <a:gd name="T0" fmla="*/ 0 w 1776"/>
                  <a:gd name="T1" fmla="*/ 240 h 376"/>
                  <a:gd name="T2" fmla="*/ 624 w 1776"/>
                  <a:gd name="T3" fmla="*/ 336 h 376"/>
                  <a:gd name="T4" fmla="*/ 1776 w 1776"/>
                  <a:gd name="T5" fmla="*/ 0 h 376"/>
                  <a:gd name="T6" fmla="*/ 0 60000 65536"/>
                  <a:gd name="T7" fmla="*/ 0 60000 65536"/>
                  <a:gd name="T8" fmla="*/ 0 60000 65536"/>
                  <a:gd name="T9" fmla="*/ 0 w 1776"/>
                  <a:gd name="T10" fmla="*/ 0 h 376"/>
                  <a:gd name="T11" fmla="*/ 1776 w 1776"/>
                  <a:gd name="T12" fmla="*/ 376 h 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4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5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8686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28679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10∙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= 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  <a:r>
              <a:rPr lang="da-DK" smtClean="0">
                <a:solidFill>
                  <a:schemeClr val="bg1"/>
                </a:solidFill>
              </a:rPr>
              <a:t>)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077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1447800"/>
            <a:ext cx="4038600" cy="4343400"/>
          </a:xfrm>
        </p:spPr>
        <p:txBody>
          <a:bodyPr tIns="45719" bIns="45719"/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Nej </a:t>
            </a:r>
            <a:endParaRPr lang="da-DK" sz="2800" i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Ja – </a:t>
            </a:r>
            <a:r>
              <a:rPr lang="da-DK" sz="2800" i="1" dirty="0" smtClean="0">
                <a:solidFill>
                  <a:schemeClr val="bg1"/>
                </a:solidFill>
              </a:rPr>
              <a:t>c</a:t>
            </a:r>
            <a:r>
              <a:rPr lang="da-DK" sz="2800" dirty="0" smtClean="0">
                <a:solidFill>
                  <a:schemeClr val="bg1"/>
                </a:solidFill>
              </a:rPr>
              <a:t>=1 og </a:t>
            </a:r>
            <a:r>
              <a:rPr lang="da-DK" sz="2800" i="1" dirty="0" smtClean="0">
                <a:solidFill>
                  <a:schemeClr val="bg1"/>
                </a:solidFill>
              </a:rPr>
              <a:t>N</a:t>
            </a:r>
            <a:r>
              <a:rPr lang="da-DK" sz="2800" baseline="-25000" dirty="0" smtClean="0">
                <a:solidFill>
                  <a:schemeClr val="bg1"/>
                </a:solidFill>
              </a:rPr>
              <a:t>0</a:t>
            </a:r>
            <a:r>
              <a:rPr lang="da-DK" sz="2800" dirty="0" smtClean="0">
                <a:solidFill>
                  <a:schemeClr val="bg1"/>
                </a:solidFill>
              </a:rPr>
              <a:t>=1</a:t>
            </a:r>
            <a:endParaRPr lang="da-DK" sz="2800" i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Ja – </a:t>
            </a:r>
            <a:r>
              <a:rPr lang="da-DK" sz="2800" i="1" dirty="0" smtClean="0">
                <a:solidFill>
                  <a:schemeClr val="bg1"/>
                </a:solidFill>
              </a:rPr>
              <a:t>c</a:t>
            </a:r>
            <a:r>
              <a:rPr lang="da-DK" sz="2800" dirty="0" smtClean="0">
                <a:solidFill>
                  <a:schemeClr val="bg1"/>
                </a:solidFill>
              </a:rPr>
              <a:t>=10 og </a:t>
            </a:r>
            <a:r>
              <a:rPr lang="da-DK" sz="2800" i="1" dirty="0" smtClean="0">
                <a:solidFill>
                  <a:schemeClr val="bg1"/>
                </a:solidFill>
              </a:rPr>
              <a:t>N</a:t>
            </a:r>
            <a:r>
              <a:rPr lang="da-DK" sz="2800" baseline="-25000" dirty="0" smtClean="0">
                <a:solidFill>
                  <a:schemeClr val="bg1"/>
                </a:solidFill>
              </a:rPr>
              <a:t>0</a:t>
            </a:r>
            <a:r>
              <a:rPr lang="da-DK" sz="2800" dirty="0" smtClean="0">
                <a:solidFill>
                  <a:schemeClr val="bg1"/>
                </a:solidFill>
              </a:rPr>
              <a:t>=1</a:t>
            </a:r>
            <a:endParaRPr lang="da-DK" sz="2800" i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Ja – </a:t>
            </a:r>
            <a:r>
              <a:rPr lang="da-DK" sz="2800" i="1" dirty="0" smtClean="0">
                <a:solidFill>
                  <a:schemeClr val="bg1"/>
                </a:solidFill>
              </a:rPr>
              <a:t>c</a:t>
            </a:r>
            <a:r>
              <a:rPr lang="da-DK" sz="2800" dirty="0" smtClean="0">
                <a:solidFill>
                  <a:schemeClr val="bg1"/>
                </a:solidFill>
              </a:rPr>
              <a:t>=1 og </a:t>
            </a:r>
            <a:r>
              <a:rPr lang="da-DK" sz="2800" i="1" dirty="0" smtClean="0">
                <a:solidFill>
                  <a:schemeClr val="bg1"/>
                </a:solidFill>
              </a:rPr>
              <a:t>N</a:t>
            </a:r>
            <a:r>
              <a:rPr lang="da-DK" sz="2800" baseline="-25000" dirty="0" smtClean="0">
                <a:solidFill>
                  <a:schemeClr val="bg1"/>
                </a:solidFill>
              </a:rPr>
              <a:t>0</a:t>
            </a:r>
            <a:r>
              <a:rPr lang="da-DK" sz="2800" dirty="0" smtClean="0">
                <a:solidFill>
                  <a:schemeClr val="bg1"/>
                </a:solidFill>
              </a:rPr>
              <a:t>=10</a:t>
            </a:r>
            <a:endParaRPr lang="da-DK" sz="2800" baseline="300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Både c) og d)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308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8921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O-notation</a:t>
            </a:r>
            <a:endParaRPr lang="da-DK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O(</a:t>
            </a:r>
            <a:r>
              <a:rPr lang="da-DK" i="1" dirty="0"/>
              <a:t>g</a:t>
            </a:r>
            <a:r>
              <a:rPr lang="da-DK" dirty="0" smtClean="0"/>
              <a:t>(</a:t>
            </a:r>
            <a:r>
              <a:rPr lang="da-DK" i="1" dirty="0" smtClean="0"/>
              <a:t>n</a:t>
            </a:r>
            <a:r>
              <a:rPr lang="da-DK" dirty="0" smtClean="0"/>
              <a:t>)) er </a:t>
            </a:r>
            <a:r>
              <a:rPr lang="da-DK" dirty="0" smtClean="0">
                <a:solidFill>
                  <a:srgbClr val="0070C0"/>
                </a:solidFill>
              </a:rPr>
              <a:t>mængden af funktioner</a:t>
            </a:r>
            <a:r>
              <a:rPr lang="da-DK" dirty="0" smtClean="0"/>
              <a:t> der asymptotisk er begrænset af </a:t>
            </a:r>
            <a:r>
              <a:rPr lang="da-DK" i="1" dirty="0" smtClean="0"/>
              <a:t>g</a:t>
            </a:r>
            <a:r>
              <a:rPr lang="da-DK" dirty="0" smtClean="0"/>
              <a:t>(</a:t>
            </a:r>
            <a:r>
              <a:rPr lang="da-DK" i="1" dirty="0" smtClean="0"/>
              <a:t>n</a:t>
            </a:r>
            <a:r>
              <a:rPr lang="da-DK" dirty="0" smtClean="0"/>
              <a:t>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53794"/>
              </p:ext>
            </p:extLst>
          </p:nvPr>
        </p:nvGraphicFramePr>
        <p:xfrm>
          <a:off x="1676400" y="3373120"/>
          <a:ext cx="5867400" cy="257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Datalogi notation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Matematik notation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 =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 </a:t>
                      </a:r>
                      <a:r>
                        <a:rPr lang="da-DK" dirty="0" smtClean="0">
                          <a:sym typeface="Symbol"/>
                        </a:rPr>
                        <a:t></a:t>
                      </a:r>
                      <a:r>
                        <a:rPr lang="da-DK" dirty="0" smtClean="0"/>
                        <a:t>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O(</a:t>
                      </a: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 =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O(</a:t>
                      </a: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 </a:t>
                      </a:r>
                      <a:r>
                        <a:rPr lang="da-DK" dirty="0" smtClean="0">
                          <a:sym typeface="Symbol"/>
                        </a:rPr>
                        <a:t></a:t>
                      </a:r>
                      <a:r>
                        <a:rPr lang="da-DK" dirty="0" smtClean="0"/>
                        <a:t>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Eksempler: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i="1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 = 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endParaRPr lang="da-DK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)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015065" y="5232399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6601" y="57912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8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Eksempler på en beregningsprocess…</a:t>
            </a:r>
            <a:endParaRPr lang="en-US" sz="4000" b="1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381000" y="2819400"/>
            <a:ext cx="3581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4619625" y="3733800"/>
            <a:ext cx="4371975" cy="838200"/>
          </a:xfrm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Puslespil ved ombytninger</a:t>
            </a:r>
            <a:endParaRPr lang="en-US" sz="2800" b="1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953000" y="4648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Maximum delsum</a:t>
            </a:r>
            <a:endParaRPr lang="en-US" sz="28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4400" b="1">
                <a:solidFill>
                  <a:schemeClr val="accent2"/>
                </a:solidFill>
              </a:rPr>
              <a:t>Tid 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O(</a:t>
            </a:r>
            <a:r>
              <a:rPr lang="da-DK" sz="44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4400" baseline="30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en-US" sz="4400">
              <a:solidFill>
                <a:schemeClr val="accent2"/>
              </a:solidFill>
              <a:latin typeface="Times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/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  <a:r>
              <a:rPr lang="da-DK" sz="2800" smtClean="0">
                <a:latin typeface="Times" pitchFamily="18" charset="0"/>
              </a:rPr>
              <a:t>  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endParaRPr lang="da-DK" sz="2800" i="1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og  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+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max(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),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)</a:t>
            </a:r>
          </a:p>
          <a:p>
            <a:pPr algn="ctr" eaLnBrk="1" hangingPunct="1">
              <a:buFont typeface="Wingdings" pitchFamily="2" charset="2"/>
              <a:buChar char="è"/>
            </a:pPr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da-DK" sz="2800" baseline="-25000" smtClean="0">
                <a:latin typeface="Times" pitchFamily="18" charset="0"/>
              </a:rPr>
              <a:t>-1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da-DK" sz="2800" baseline="30000" smtClean="0">
                <a:latin typeface="Times" pitchFamily="18" charset="0"/>
              </a:rPr>
              <a:t>-1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en-US" sz="2800" smtClean="0">
                <a:latin typeface="Times" pitchFamily="18" charset="0"/>
                <a:cs typeface="Arial" charset="0"/>
              </a:rPr>
              <a:t>· · · 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 </a:t>
            </a:r>
            <a:r>
              <a:rPr lang="en-US" sz="2800" smtClean="0">
                <a:latin typeface="Times" pitchFamily="18" charset="0"/>
                <a:cs typeface="Arial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0</a:t>
            </a:r>
            <a:r>
              <a:rPr lang="en-US" sz="2800" smtClean="0">
                <a:latin typeface="Times" pitchFamily="18" charset="0"/>
                <a:cs typeface="Arial" charset="0"/>
              </a:rPr>
              <a:t> = O(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 - regneregler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 og </a:t>
            </a: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gælder så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i="1" dirty="0" smtClean="0">
                <a:solidFill>
                  <a:schemeClr val="bg1"/>
                </a:solidFill>
              </a:rPr>
              <a:t> f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- </a:t>
            </a: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- 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83000" y="4313238"/>
            <a:ext cx="3556000" cy="17526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3581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0960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3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(log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0.1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 + </a:t>
            </a:r>
            <a:r>
              <a:rPr lang="da-DK" smtClean="0">
                <a:latin typeface="Times" pitchFamily="18" charset="0"/>
              </a:rPr>
              <a:t>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5 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Visuel test af 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i="1" baseline="3000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=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O(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i="1" baseline="30000" smtClean="0">
                <a:solidFill>
                  <a:srgbClr val="00CC00"/>
                </a:solidFill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 ?</a:t>
            </a:r>
            <a:endParaRPr lang="da-DK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76200" y="42672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4668"/>
          <a:stretch>
            <a:fillRect/>
          </a:stretch>
        </p:blipFill>
        <p:spPr bwMode="auto">
          <a:xfrm>
            <a:off x="3105150" y="2162175"/>
            <a:ext cx="293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3100388" y="42672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5333"/>
          <a:stretch>
            <a:fillRect/>
          </a:stretch>
        </p:blipFill>
        <p:spPr bwMode="auto">
          <a:xfrm>
            <a:off x="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621030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4"/>
          <a:stretch>
            <a:fillRect/>
          </a:stretch>
        </p:blipFill>
        <p:spPr bwMode="auto">
          <a:xfrm>
            <a:off x="6148388" y="4267200"/>
            <a:ext cx="2995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321469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228600" y="1066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</a:t>
            </a:r>
          </a:p>
          <a:p>
            <a:pPr eaLnBrk="1" hangingPunct="1"/>
            <a:r>
              <a:rPr lang="da-DK"/>
              <a:t>– ikke særlig informativ 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3276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med logaritmisk y-akse </a:t>
            </a:r>
          </a:p>
          <a:p>
            <a:pPr eaLnBrk="1" hangingPunct="1"/>
            <a:r>
              <a:rPr lang="da-DK"/>
              <a:t>– første plot misvisende </a:t>
            </a: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6324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brøken mellem de to funktioner </a:t>
            </a:r>
          </a:p>
          <a:p>
            <a:pPr eaLnBrk="1" hangingPunct="1"/>
            <a:r>
              <a:rPr lang="da-DK"/>
              <a:t>– første plot misvisende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a-DK" sz="1200"/>
              <a:t>Plots lavet med Gnuplot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Bevis for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" pitchFamily="18" charset="0"/>
              </a:rPr>
              <a:t>5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=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O(</a:t>
            </a:r>
            <a:r>
              <a:rPr lang="da-DK" dirty="0" smtClean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</a:t>
            </a:r>
            <a:endParaRPr lang="da-DK" dirty="0" smtClean="0"/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457200" y="1264905"/>
            <a:ext cx="8458200" cy="55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da-DK" sz="2400" dirty="0">
                <a:solidFill>
                  <a:srgbClr val="C00000"/>
                </a:solidFill>
              </a:rPr>
              <a:t>Vis </a:t>
            </a:r>
            <a:r>
              <a:rPr lang="da-DK" sz="2400" dirty="0"/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c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   </a:t>
            </a:r>
            <a:r>
              <a:rPr lang="da-DK" sz="2400" dirty="0"/>
              <a:t>for 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  <a:r>
              <a:rPr lang="da-DK" sz="2400" i="1" dirty="0">
                <a:latin typeface="Times" pitchFamily="18" charset="0"/>
              </a:rPr>
              <a:t>  </a:t>
            </a:r>
            <a:r>
              <a:rPr lang="da-DK" sz="2400" dirty="0"/>
              <a:t>for passende valg af </a:t>
            </a:r>
            <a:r>
              <a:rPr lang="da-DK" sz="2400" i="1" dirty="0">
                <a:latin typeface="Times" pitchFamily="18" charset="0"/>
              </a:rPr>
              <a:t>c</a:t>
            </a:r>
            <a:r>
              <a:rPr lang="da-DK" sz="2400" dirty="0"/>
              <a:t> 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Bevis:</a:t>
            </a:r>
            <a:endParaRPr lang="da-DK" sz="2400" baseline="-25000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(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))</a:t>
            </a:r>
            <a:r>
              <a:rPr lang="da-DK" sz="2400" baseline="30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 			     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73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√n </a:t>
            </a:r>
            <a:r>
              <a:rPr lang="da-DK" sz="2400" dirty="0" smtClean="0">
                <a:latin typeface="Times" pitchFamily="18" charset="0"/>
              </a:rPr>
              <a:t>=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i="1" dirty="0">
                <a:latin typeface="Times" pitchFamily="18" charset="0"/>
              </a:rPr>
              <a:t>√n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	      </a:t>
            </a:r>
            <a:r>
              <a:rPr lang="da-DK" sz="2400" dirty="0"/>
              <a:t>da </a:t>
            </a:r>
            <a:r>
              <a:rPr lang="da-DK" sz="2400" i="1" dirty="0">
                <a:latin typeface="Times" pitchFamily="18" charset="0"/>
              </a:rPr>
              <a:t>√n 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17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dirty="0">
                <a:latin typeface="Times" pitchFamily="18" charset="0"/>
              </a:rPr>
              <a:t>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) 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i="1" dirty="0" smtClean="0">
                <a:latin typeface="Times" pitchFamily="18" charset="0"/>
              </a:rPr>
              <a:t>=</a:t>
            </a:r>
            <a:r>
              <a:rPr lang="da-DK" sz="2400" dirty="0">
                <a:latin typeface="Times" pitchFamily="18" charset="0"/>
              </a:rPr>
              <a:t> </a:t>
            </a:r>
            <a:r>
              <a:rPr lang="da-DK" sz="2400" dirty="0" smtClean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 smtClean="0">
                <a:latin typeface="Times" pitchFamily="18" charset="0"/>
              </a:rPr>
              <a:t>n </a:t>
            </a:r>
            <a:r>
              <a:rPr lang="da-DK" sz="2400" dirty="0" smtClean="0">
                <a:latin typeface="Times" pitchFamily="18" charset="0"/>
              </a:rPr>
              <a:t>/ </a:t>
            </a:r>
            <a:r>
              <a:rPr lang="da-DK" sz="2400" dirty="0" smtClean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 smtClean="0">
                <a:latin typeface="Times" pitchFamily="18" charset="0"/>
              </a:rPr>
              <a:t>n</a:t>
            </a:r>
            <a:endParaRPr lang="da-DK" sz="2400" i="1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Dvs. det ønskede gælder for </a:t>
            </a:r>
            <a:r>
              <a:rPr lang="da-DK" sz="2400" i="1" dirty="0">
                <a:latin typeface="Times" pitchFamily="18" charset="0"/>
              </a:rPr>
              <a:t>c </a:t>
            </a:r>
            <a:r>
              <a:rPr lang="da-DK" sz="2400" dirty="0">
                <a:latin typeface="Times" pitchFamily="18" charset="0"/>
              </a:rPr>
              <a:t>= 1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da-DK" sz="2400" dirty="0"/>
              <a:t>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 </a:t>
            </a:r>
            <a:r>
              <a:rPr lang="da-DK" sz="2400" dirty="0">
                <a:latin typeface="Times" pitchFamily="18" charset="0"/>
              </a:rPr>
              <a:t>= 73</a:t>
            </a:r>
            <a:r>
              <a:rPr lang="da-DK" sz="2400" i="1" dirty="0">
                <a:latin typeface="Times" pitchFamily="18" charset="0"/>
              </a:rPr>
              <a:t>.                        </a:t>
            </a:r>
            <a:r>
              <a:rPr lang="da-DK" sz="2400" dirty="0" smtClean="0">
                <a:solidFill>
                  <a:srgbClr val="C00000"/>
                </a:solidFill>
                <a:latin typeface="Times" pitchFamily="18" charset="0"/>
              </a:rPr>
              <a:t>□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b="1" dirty="0" smtClean="0">
                <a:latin typeface="+mj-lt"/>
              </a:rPr>
              <a:t>Sætning</a:t>
            </a:r>
            <a:r>
              <a:rPr lang="da-DK" sz="240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da-DK" sz="2400" dirty="0" smtClean="0">
                <a:solidFill>
                  <a:srgbClr val="C00000"/>
                </a:solidFill>
                <a:latin typeface="Times" pitchFamily="18" charset="0"/>
              </a:rPr>
              <a:t>   </a:t>
            </a:r>
            <a:r>
              <a:rPr lang="da-DK" sz="2400" dirty="0" err="1" smtClean="0">
                <a:solidFill>
                  <a:srgbClr val="C00000"/>
                </a:solidFill>
                <a:latin typeface="Times" pitchFamily="18" charset="0"/>
              </a:rPr>
              <a:t>poly</a:t>
            </a:r>
            <a:r>
              <a:rPr lang="da-DK" sz="2400" dirty="0" smtClean="0">
                <a:latin typeface="Times" pitchFamily="18" charset="0"/>
              </a:rPr>
              <a:t>(</a:t>
            </a:r>
            <a:r>
              <a:rPr lang="da-DK" sz="2400" i="1" dirty="0" smtClean="0">
                <a:latin typeface="Times" pitchFamily="18" charset="0"/>
              </a:rPr>
              <a:t>n</a:t>
            </a:r>
            <a:r>
              <a:rPr lang="da-DK" sz="2400" dirty="0" smtClean="0">
                <a:latin typeface="Times" pitchFamily="18" charset="0"/>
              </a:rPr>
              <a:t>) </a:t>
            </a:r>
            <a:r>
              <a:rPr lang="da-DK" sz="2400" dirty="0" smtClean="0">
                <a:latin typeface="Times" pitchFamily="18" charset="0"/>
                <a:sym typeface="Symbol"/>
              </a:rPr>
              <a:t> </a:t>
            </a:r>
            <a:r>
              <a:rPr lang="da-DK" sz="2400" i="1" dirty="0" smtClean="0">
                <a:solidFill>
                  <a:srgbClr val="00B050"/>
                </a:solidFill>
                <a:latin typeface="Times" pitchFamily="18" charset="0"/>
              </a:rPr>
              <a:t>a</a:t>
            </a:r>
            <a:r>
              <a:rPr lang="da-DK" sz="2400" i="1" baseline="30000" dirty="0" smtClean="0">
                <a:latin typeface="Times" pitchFamily="18" charset="0"/>
              </a:rPr>
              <a:t>n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dirty="0" smtClean="0">
                <a:latin typeface="Times" pitchFamily="18" charset="0"/>
              </a:rPr>
              <a:t>=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dirty="0" smtClean="0">
                <a:latin typeface="Times" pitchFamily="18" charset="0"/>
              </a:rPr>
              <a:t>O( </a:t>
            </a:r>
            <a:r>
              <a:rPr lang="da-DK" sz="2400" i="1" dirty="0" err="1" smtClean="0">
                <a:solidFill>
                  <a:srgbClr val="00B0F0"/>
                </a:solidFill>
                <a:latin typeface="Times" pitchFamily="18" charset="0"/>
              </a:rPr>
              <a:t>b</a:t>
            </a:r>
            <a:r>
              <a:rPr lang="da-DK" sz="2400" i="1" baseline="30000" dirty="0" err="1" smtClean="0">
                <a:latin typeface="Times" pitchFamily="18" charset="0"/>
              </a:rPr>
              <a:t>n</a:t>
            </a:r>
            <a:r>
              <a:rPr lang="da-DK" sz="2400" dirty="0" smtClean="0"/>
              <a:t> )   for alle   </a:t>
            </a:r>
            <a:r>
              <a:rPr lang="da-DK" sz="2400" dirty="0" smtClean="0">
                <a:latin typeface="Times" pitchFamily="18" charset="0"/>
              </a:rPr>
              <a:t>1 </a:t>
            </a:r>
            <a:r>
              <a:rPr lang="da-DK" sz="2400" dirty="0" smtClean="0">
                <a:latin typeface="Times" pitchFamily="18" charset="0"/>
                <a:sym typeface="Symbol"/>
              </a:rPr>
              <a:t></a:t>
            </a:r>
            <a:r>
              <a:rPr lang="da-DK" sz="2400" dirty="0" smtClean="0">
                <a:latin typeface="Times" pitchFamily="18" charset="0"/>
              </a:rPr>
              <a:t> </a:t>
            </a:r>
            <a:r>
              <a:rPr lang="da-DK" sz="2400" i="1" dirty="0" smtClean="0">
                <a:solidFill>
                  <a:srgbClr val="00B050"/>
                </a:solidFill>
                <a:latin typeface="Times" pitchFamily="18" charset="0"/>
              </a:rPr>
              <a:t>a</a:t>
            </a:r>
            <a:r>
              <a:rPr lang="da-DK" sz="2400" dirty="0" smtClean="0">
                <a:latin typeface="Times" pitchFamily="18" charset="0"/>
              </a:rPr>
              <a:t> &lt; </a:t>
            </a:r>
            <a:r>
              <a:rPr lang="da-DK" sz="2400" i="1" dirty="0" smtClean="0">
                <a:solidFill>
                  <a:srgbClr val="00B0F0"/>
                </a:solidFill>
                <a:latin typeface="Times" pitchFamily="18" charset="0"/>
              </a:rPr>
              <a:t>b</a:t>
            </a:r>
            <a:endParaRPr lang="da-DK" sz="2400" i="1" dirty="0">
              <a:solidFill>
                <a:srgbClr val="00B0F0"/>
              </a:solidFill>
            </a:endParaRPr>
          </a:p>
        </p:txBody>
      </p:sp>
      <p:pic>
        <p:nvPicPr>
          <p:cNvPr id="24580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979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7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21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45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4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 -notation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848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smtClean="0">
                <a:latin typeface="Times" pitchFamily="18" charset="0"/>
                <a:cs typeface="Arial" charset="0"/>
              </a:rPr>
              <a:t>→ </a:t>
            </a:r>
            <a:r>
              <a:rPr lang="da-DK" sz="2800" i="1" smtClean="0">
                <a:latin typeface="Times" pitchFamily="18" charset="0"/>
                <a:cs typeface="Arial" charset="0"/>
              </a:rPr>
              <a:t>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152400" y="6248400"/>
            <a:ext cx="944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”større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”domineret af”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3048000" y="4038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3048000" y="5562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3" name="Freeform 9"/>
          <p:cNvSpPr>
            <a:spLocks/>
          </p:cNvSpPr>
          <p:nvPr/>
        </p:nvSpPr>
        <p:spPr bwMode="auto">
          <a:xfrm>
            <a:off x="3048000" y="42672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4" name="Freeform 10"/>
          <p:cNvSpPr>
            <a:spLocks/>
          </p:cNvSpPr>
          <p:nvPr/>
        </p:nvSpPr>
        <p:spPr bwMode="auto">
          <a:xfrm>
            <a:off x="3048000" y="47244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V="1">
            <a:off x="4876800" y="4114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5867400" y="4038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867400" y="4495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800" b="1" dirty="0" smtClean="0">
                <a:latin typeface="Calibri"/>
                <a:cs typeface="Arial" charset="0"/>
              </a:rPr>
              <a:t>Θ</a:t>
            </a:r>
            <a:r>
              <a:rPr lang="da-DK" b="1" dirty="0" smtClean="0"/>
              <a:t>-notation</a:t>
            </a:r>
            <a:endParaRPr lang="en-US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dirty="0" smtClean="0"/>
              <a:t>Definition</a:t>
            </a:r>
            <a:r>
              <a:rPr lang="da-DK" dirty="0" smtClean="0"/>
              <a:t>:   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3600" dirty="0" smtClean="0">
                <a:solidFill>
                  <a:schemeClr val="accent2"/>
                </a:solidFill>
                <a:latin typeface="Calibri"/>
                <a:cs typeface="Arial" charset="0"/>
              </a:rPr>
              <a:t>Θ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dirty="0" smtClean="0"/>
              <a:t>hvis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)=O(</a:t>
            </a:r>
            <a:r>
              <a:rPr lang="da-DK" i="1" dirty="0" smtClean="0">
                <a:latin typeface="Times" pitchFamily="18" charset="0"/>
              </a:rPr>
              <a:t>g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))</a:t>
            </a:r>
            <a:r>
              <a:rPr lang="da-DK" dirty="0" smtClean="0"/>
              <a:t> og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 </a:t>
            </a:r>
            <a:r>
              <a:rPr lang="el-GR" dirty="0" smtClean="0">
                <a:latin typeface="Times" pitchFamily="18" charset="0"/>
                <a:cs typeface="Arial" charset="0"/>
              </a:rPr>
              <a:t>Ω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g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n</a:t>
            </a:r>
            <a:r>
              <a:rPr lang="da-DK" dirty="0" smtClean="0">
                <a:latin typeface="Times" pitchFamily="18" charset="0"/>
                <a:cs typeface="Arial" charset="0"/>
              </a:rPr>
              <a:t>)</a:t>
            </a:r>
            <a:endParaRPr lang="en-US" b="1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4300" y="6248400"/>
            <a:ext cx="891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og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”assymptotisk ens”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V="1">
            <a:off x="2895600" y="3505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V="1">
            <a:off x="2895600" y="5029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7" name="Freeform 9"/>
          <p:cNvSpPr>
            <a:spLocks/>
          </p:cNvSpPr>
          <p:nvPr/>
        </p:nvSpPr>
        <p:spPr bwMode="auto">
          <a:xfrm>
            <a:off x="2895600" y="37338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8" name="Freeform 10"/>
          <p:cNvSpPr>
            <a:spLocks/>
          </p:cNvSpPr>
          <p:nvPr/>
        </p:nvSpPr>
        <p:spPr bwMode="auto">
          <a:xfrm>
            <a:off x="2895600" y="41910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4724400" y="3581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5715000" y="3505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35853" name="Freeform 15"/>
          <p:cNvSpPr>
            <a:spLocks/>
          </p:cNvSpPr>
          <p:nvPr/>
        </p:nvSpPr>
        <p:spPr bwMode="auto">
          <a:xfrm>
            <a:off x="2895600" y="4495800"/>
            <a:ext cx="2819400" cy="520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715000" y="4343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cs typeface="Arial" charset="0"/>
              </a:rPr>
              <a:t>o</a:t>
            </a:r>
            <a:r>
              <a:rPr lang="da-DK" b="1" smtClean="0"/>
              <a:t>-notation (lille o)</a:t>
            </a:r>
            <a:endParaRPr lang="en-US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mindre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-notation </a:t>
            </a:r>
            <a:endParaRPr lang="en-US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større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981200"/>
          </a:xfrm>
        </p:spPr>
        <p:txBody>
          <a:bodyPr/>
          <a:lstStyle/>
          <a:p>
            <a:pPr eaLnBrk="1" hangingPunct="1"/>
            <a:r>
              <a:rPr lang="da-DK" b="1" smtClean="0"/>
              <a:t>Hvad er udførselstiden </a:t>
            </a:r>
            <a:br>
              <a:rPr lang="da-DK" b="1" smtClean="0"/>
            </a:br>
            <a:r>
              <a:rPr lang="da-DK" b="1" smtClean="0"/>
              <a:t>for en algoritme?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Algoritme Analyse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09800"/>
            <a:ext cx="3048000" cy="1524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RAM model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O-notation</a:t>
            </a:r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4419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a-DK" sz="3200">
                <a:solidFill>
                  <a:schemeClr val="accent2"/>
                </a:solidFill>
              </a:rPr>
              <a:t>... behøver ikke at beskrive og analysere algoritmer i detaljer !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>
          <a:xfrm rot="10800000" flipV="1">
            <a:off x="7467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" y="3046413"/>
            <a:ext cx="8382000" cy="15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Fra Idé til Programudførelse</a:t>
            </a:r>
          </a:p>
        </p:txBody>
      </p:sp>
      <p:sp>
        <p:nvSpPr>
          <p:cNvPr id="6" name="Cloud 5"/>
          <p:cNvSpPr/>
          <p:nvPr/>
        </p:nvSpPr>
        <p:spPr>
          <a:xfrm>
            <a:off x="304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000" dirty="0">
                <a:solidFill>
                  <a:schemeClr val="tx1"/>
                </a:solidFill>
              </a:rPr>
              <a:t>Del og Kombiner?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292225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if ( t1[t1index] &lt;= t2[t2index] )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t1[t1index++];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else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t2[t2index++]</a:t>
            </a:r>
            <a:r>
              <a:rPr lang="fr-FR" sz="1400" b="1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763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x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up to</a:t>
            </a:r>
            <a:r>
              <a:rPr lang="en-US" sz="1400" dirty="0">
                <a:solidFill>
                  <a:schemeClr val="tx1"/>
                </a:solidFill>
              </a:rPr>
              <a:t> middle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left 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after</a:t>
            </a:r>
            <a:r>
              <a:rPr lang="en-US" sz="1400" dirty="0">
                <a:solidFill>
                  <a:schemeClr val="tx1"/>
                </a:solidFill>
              </a:rPr>
              <a:t> middle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right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143000"/>
            <a:ext cx="492443" cy="15885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Pseudokode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1066800"/>
            <a:ext cx="492443" cy="1676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(</a:t>
            </a:r>
            <a:r>
              <a:rPr lang="da-DK" sz="2000" dirty="0" err="1">
                <a:cs typeface="+mn-cs"/>
              </a:rPr>
              <a:t>Java-</a:t>
            </a:r>
            <a:r>
              <a:rPr lang="da-DK" sz="2000" dirty="0">
                <a:cs typeface="+mn-cs"/>
              </a:rPr>
              <a:t>)kode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6200" y="1600200"/>
            <a:ext cx="461665" cy="68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Idé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34340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Mikrokode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Virtuel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hukkomelse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TLB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L1, L2,… cache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Branch Prediction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Pipelining</a:t>
            </a:r>
          </a:p>
          <a:p>
            <a:pPr algn="r">
              <a:defRPr/>
            </a:pPr>
            <a:r>
              <a:rPr lang="da-DK" sz="1400" b="1" dirty="0">
                <a:solidFill>
                  <a:schemeClr val="tx1"/>
                </a:solidFill>
              </a:rPr>
              <a:t>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286000" cy="29368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25"/>
          <p:cNvGrpSpPr>
            <a:grpSpLocks/>
          </p:cNvGrpSpPr>
          <p:nvPr/>
        </p:nvGrpSpPr>
        <p:grpSpPr bwMode="auto">
          <a:xfrm>
            <a:off x="5867400" y="3962400"/>
            <a:ext cx="3048000" cy="2057400"/>
            <a:chOff x="3886200" y="1295400"/>
            <a:chExt cx="3048000" cy="2057400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(Java)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Bytekode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Virtuel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maskine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4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da-DK" sz="2000" dirty="0">
                  <a:cs typeface="+mn-cs"/>
                </a:rPr>
                <a:t>Maskinkode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2400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753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>
            <a:off x="8001000" y="3135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Compiler</a:t>
            </a:r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4914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4648200" y="5257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Program-</a:t>
            </a:r>
          </a:p>
          <a:p>
            <a:pPr algn="ctr" eaLnBrk="1" hangingPunct="1"/>
            <a:r>
              <a:rPr lang="da-DK"/>
              <a:t>udførsel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PQuestion"/>
          <p:cNvSpPr>
            <a:spLocks noGrp="1"/>
          </p:cNvSpPr>
          <p:nvPr>
            <p:ph type="title"/>
          </p:nvPr>
        </p:nvSpPr>
        <p:spPr>
          <a:xfrm>
            <a:off x="0" y="9604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Hvad er udførselstiden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for en algoritme?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05000" y="3079750"/>
            <a:ext cx="7086600" cy="2743200"/>
          </a:xfrm>
        </p:spPr>
        <p:txBody>
          <a:bodyPr tIns="45719" bIns="45719"/>
          <a:lstStyle/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Tiden (min/sec) for at køre program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# instruktioner der udføres</a:t>
            </a: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# hukommelsesceller der læses/skrives</a:t>
            </a: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# procedure kald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Andet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103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02902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Maskiner har forskellig hastighed...</a:t>
            </a:r>
            <a:endParaRPr 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2514600"/>
            <a:ext cx="42672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smtClean="0"/>
              <a:t>Tid for at sortere linierne i en 65 MB web log på forskellige maskiner på Institut for Datalogi</a:t>
            </a:r>
            <a:endParaRPr lang="en-US" sz="2800" smtClean="0"/>
          </a:p>
        </p:txBody>
      </p:sp>
      <p:graphicFrame>
        <p:nvGraphicFramePr>
          <p:cNvPr id="9245" name="Group 29"/>
          <p:cNvGraphicFramePr>
            <a:graphicFrameLocks noGrp="1"/>
          </p:cNvGraphicFramePr>
          <p:nvPr>
            <p:ph sz="half" idx="2"/>
          </p:nvPr>
        </p:nvGraphicFramePr>
        <p:xfrm>
          <a:off x="685800" y="1905000"/>
          <a:ext cx="3352800" cy="300196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Maskine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 (sek)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camel19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molotov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harald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gorm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5486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Idé: </a:t>
            </a:r>
          </a:p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Argumenter om algoritmer uafhængig af maskine</a:t>
            </a:r>
            <a:endParaRPr lang="en-US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Design af Algoritmer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600200"/>
            <a:ext cx="9906000" cy="5257800"/>
          </a:xfrm>
        </p:spPr>
        <p:txBody>
          <a:bodyPr/>
          <a:lstStyle/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Korrekt algoritme</a:t>
            </a:r>
            <a:r>
              <a:rPr lang="da-DK" b="1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algoritmen </a:t>
            </a:r>
            <a:r>
              <a:rPr lang="da-DK" b="1" smtClean="0">
                <a:solidFill>
                  <a:schemeClr val="accent2"/>
                </a:solidFill>
              </a:rPr>
              <a:t>standser</a:t>
            </a:r>
            <a:r>
              <a:rPr lang="da-DK" smtClean="0"/>
              <a:t> på alle input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output er det </a:t>
            </a:r>
            <a:r>
              <a:rPr lang="da-DK" b="1" smtClean="0">
                <a:solidFill>
                  <a:schemeClr val="accent2"/>
                </a:solidFill>
              </a:rPr>
              <a:t>rigtige</a:t>
            </a:r>
            <a:r>
              <a:rPr lang="da-DK" smtClean="0"/>
              <a:t> på alle input</a:t>
            </a:r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endParaRPr lang="da-DK" sz="1200" b="1" smtClean="0"/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Effektivitet</a:t>
            </a:r>
            <a:endParaRPr lang="da-DK" b="1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Optimer algoritmerne mod at bruge </a:t>
            </a:r>
            <a:r>
              <a:rPr lang="da-DK" b="1" smtClean="0">
                <a:solidFill>
                  <a:schemeClr val="accent2"/>
                </a:solidFill>
              </a:rPr>
              <a:t>minimal</a:t>
            </a:r>
            <a:r>
              <a:rPr lang="da-DK" smtClean="0"/>
              <a:t> tid,  plads, additioner,... eller </a:t>
            </a:r>
            <a:r>
              <a:rPr lang="da-DK" b="1" smtClean="0">
                <a:solidFill>
                  <a:schemeClr val="accent2"/>
                </a:solidFill>
              </a:rPr>
              <a:t>maximal</a:t>
            </a:r>
            <a:r>
              <a:rPr lang="da-DK" smtClean="0"/>
              <a:t> parallellisme...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/>
              <a:t> :</a:t>
            </a:r>
            <a:r>
              <a:rPr lang="da-DK" baseline="30000" smtClean="0"/>
              <a:t> </a:t>
            </a:r>
            <a:r>
              <a:rPr lang="da-DK" b="1" smtClean="0">
                <a:solidFill>
                  <a:schemeClr val="accent2"/>
                </a:solidFill>
              </a:rPr>
              <a:t>assymptotisk tid</a:t>
            </a:r>
            <a:endParaRPr lang="da-DK" baseline="30000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Mindre vigtigt : </a:t>
            </a:r>
            <a:r>
              <a:rPr lang="da-DK" b="1" smtClean="0">
                <a:solidFill>
                  <a:srgbClr val="FF0000"/>
                </a:solidFill>
              </a:rPr>
              <a:t>konstanterne</a:t>
            </a:r>
            <a:r>
              <a:rPr lang="da-DK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Resouceforbrug:</a:t>
            </a:r>
            <a:r>
              <a:rPr lang="da-DK" b="1" smtClean="0">
                <a:solidFill>
                  <a:schemeClr val="accent2"/>
                </a:solidFill>
              </a:rPr>
              <a:t> Worst-case</a:t>
            </a:r>
            <a:r>
              <a:rPr lang="da-DK" smtClean="0"/>
              <a:t> eller </a:t>
            </a:r>
            <a:r>
              <a:rPr lang="da-DK" b="1" smtClean="0">
                <a:solidFill>
                  <a:schemeClr val="accent2"/>
                </a:solidFill>
              </a:rPr>
              <a:t>gennemsnitlig</a:t>
            </a:r>
            <a:r>
              <a:rPr lang="da-DK" smtClean="0"/>
              <a:t>?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RAM Modellen</a:t>
            </a:r>
            <a:br>
              <a:rPr lang="da-DK" sz="4000" b="1" smtClean="0"/>
            </a:br>
            <a:r>
              <a:rPr lang="da-DK" sz="3200" b="1" smtClean="0"/>
              <a:t>(Random Access Machine)</a:t>
            </a:r>
            <a:endParaRPr lang="en-US" sz="32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305800" cy="3048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Beregninger sker i CPU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Data gemmes i hukommelsen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Basale operationer tager </a:t>
            </a:r>
            <a:r>
              <a:rPr lang="da-DK" b="1" smtClean="0">
                <a:solidFill>
                  <a:schemeClr val="accent2"/>
                </a:solidFill>
              </a:rPr>
              <a:t>1 tidsenhed</a:t>
            </a:r>
            <a:r>
              <a:rPr lang="da-DK" smtClean="0"/>
              <a:t>: </a:t>
            </a:r>
          </a:p>
          <a:p>
            <a:pPr eaLnBrk="1" hangingPunct="1">
              <a:buFontTx/>
              <a:buNone/>
            </a:pPr>
            <a:r>
              <a:rPr lang="da-DK" smtClean="0"/>
              <a:t>	  +, -, *, AND, OR, XOR, </a:t>
            </a:r>
            <a:r>
              <a:rPr lang="da-DK" b="1" smtClean="0">
                <a:solidFill>
                  <a:schemeClr val="accent2"/>
                </a:solidFill>
              </a:rPr>
              <a:t>get(i)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set(i,v)</a:t>
            </a:r>
            <a:r>
              <a:rPr lang="da-DK" smtClean="0"/>
              <a:t>, ...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Et maskinord indeholder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</a:rPr>
              <a:t>log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 smtClean="0">
                <a:solidFill>
                  <a:schemeClr val="accent2"/>
                </a:solidFill>
              </a:rPr>
              <a:t> bits</a:t>
            </a:r>
            <a:r>
              <a:rPr lang="da-DK" smtClean="0"/>
              <a:t> </a:t>
            </a:r>
            <a:endParaRPr lang="en-US" smtClean="0"/>
          </a:p>
        </p:txBody>
      </p:sp>
      <p:pic>
        <p:nvPicPr>
          <p:cNvPr id="20484" name="Picture 5" descr="ram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5713"/>
            <a:ext cx="3124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 dirty="0">
                <a:solidFill>
                  <a:schemeClr val="tx2"/>
                </a:solidFill>
              </a:rPr>
              <a:t>Eksempel: </a:t>
            </a:r>
            <a:r>
              <a:rPr lang="da-DK" sz="4000" b="1" dirty="0" err="1">
                <a:solidFill>
                  <a:schemeClr val="tx2"/>
                </a:solidFill>
              </a:rPr>
              <a:t>Insertion</a:t>
            </a:r>
            <a:r>
              <a:rPr lang="da-DK" sz="4000" b="1" dirty="0">
                <a:solidFill>
                  <a:schemeClr val="tx2"/>
                </a:solidFill>
              </a:rPr>
              <a:t>-Sort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e5292a25-70c1-4f7e-8ffe-193d9039533e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B65E310789A54D38B4EB4E37EF319C9D"/>
  <p:tag name="QUESTIONALIAS" val="Hvor mange gange  udføres linie 6 ?"/>
  <p:tag name="ANSWERSALIAS" val="~ n|smicln|~ n log n|smicln|~ n2|smicln|~ n3|smicln|Ved ikke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3;3;3;5;2;3;5;3;-;3;3;-;3;3;3;3;-;3;3;4;1;3;-;3;3;3;3;-;3;3;3;3;3;3;3;2;3;3;3;3;3;5;3;3;-;3;5;5;3;5;1;3;2;1;3;3;2;-;3;3;3;-;3;3;3;3;3;3;5;3;3;3;3;3;5;3;3;3;3;3;3;3;"/>
  <p:tag name="CHARTSTRINGSTD" val="30 40 580 10 80"/>
  <p:tag name="CHARTSTRINGREV" val="80 10 580 40 30"/>
  <p:tag name="CHARTSTRINGSTDPER" val="0.0405405405405405 0.0540540540540541 0.783783783783784 0.0135135135135135 0.108108108108108"/>
  <p:tag name="CHARTSTRINGREVPER" val="0.108108108108108 0.0135135135135135 0.783783783783784 0.0540540540540541 0.0405405405405405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~ n&#10;~ n log n&#10;~ n2&#10;~ n3&#10;Ved ikke"/>
  <p:tag name="OLDNUMANSWERS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E4142EDFAA3A4710B52D889B4DDC1B69"/>
  <p:tag name="ANSWERSALIAS" val="Nej |smicln|Ja – c=1 og N0=1|smicln|Ja – c=10 og N0=1|smicln|Ja – c=1 og N0=10|smicln|Både c) og d)|smicln|Ved ikke"/>
  <p:tag name="QUESTIONALIAS" val="Enter question text..."/>
  <p:tag name="VALUES" val="No Value|smicln|No Value|smicln|No Value|smicln|No Value|smicln|No Value|smicln|No Value"/>
  <p:tag name="RESPONSESGATHERED" val="True"/>
  <p:tag name="TOTALRESPONSES" val="82"/>
  <p:tag name="RESPONSECOUNT" val="820"/>
  <p:tag name="SLICED" val="False"/>
  <p:tag name="RESPONSES" val="5;5;5;5;3;5;4;1;5;6;3;5;5;5;5;3;-;4;5;1;5;4;5;1;5;5;5;-;4;5;4;3;5;1;4;-;4;3;5;5;5;3;1;5;5;5;6;6;5;3;3;5;3;3;5;5;3;3;3;5;5;-;5;5;5;6;3;-;5;5;5;5;5;5;5;5;5;5;5;5;5;5;6;5;4;5;5;"/>
  <p:tag name="CHARTSTRINGSTD" val="50 0 140 80 500 50"/>
  <p:tag name="CHARTSTRINGREV" val="50 500 80 140 0 50"/>
  <p:tag name="CHARTSTRINGSTDPER" val="0.0609756097560976 0 0.170731707317073 0.0975609756097561 0.609756097560976 0.0609756097560976"/>
  <p:tag name="CHARTSTRINGREVPER" val="0.0609756097560976 0.609756097560976 0.0975609756097561 0.170731707317073 0 0.0609756097560976"/>
  <p:tag name="ANONYMOUSTEMP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80"/>
  <p:tag name="FONTSIZE" val="28"/>
  <p:tag name="BULLETTYPE" val="ppBulletAlphaLCParenRight"/>
  <p:tag name="ANSWERTEXT" val="Nej &#10;Ja – c=1 og N0=1&#10;Ja – c=10 og N0=1&#10;Ja – c=1 og N0=10&#10;Både c) og d)&#10;Ved ikk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608D5AC52BE34EF286D7E933E6740348"/>
  <p:tag name="ANSWERSALIAS" val="Ja|smicln|Nej|smicln|Ved ikke"/>
  <p:tag name="QUESTIONALIAS" val="f1(x) = O(g1(x)) og f2(x) = O(g2(x)) gælder så  f1(x) - f2(x) = O(g1(x) - g2(x)) ?"/>
  <p:tag name="RESPONSESGATHERED" val="True"/>
  <p:tag name="TOTALRESPONSES" val="80"/>
  <p:tag name="RESPONSECOUNT" val="800"/>
  <p:tag name="SLICED" val="False"/>
  <p:tag name="RESPONSES" val="2;2;2;1;2;2;1;3;2;-;2;2;2;2;2;1;-;3;2;1;2;2;2;2;3;3;2;-;2;1;2;2;2;2;2;-;-;2;2;1;2;2;2;2;2;2;2;1;2;1;2;2;1;2;1;1;2;2;2;2;2;2;2;2;1;2;2;2;2;2;1;2;2;1;2;2;2;2;2;2;2;1;-;1;2;-;2;"/>
  <p:tag name="CHARTSTRINGSTD" val="160 600 40"/>
  <p:tag name="CHARTSTRINGREV" val="40 600 160"/>
  <p:tag name="CHARTSTRINGSTDPER" val="0.2 0.75 0.05"/>
  <p:tag name="CHARTSTRINGREVPER" val="0.05 0.75 0.2"/>
  <p:tag name="VALUES" val="No Value|smicln|No Value|smicln|No Value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8761B5CDE6C14C15BF133F365C88FF3F"/>
  <p:tag name="QUESTIONALIAS" val="Hvad er udførselstiden  for en algoritme?"/>
  <p:tag name="ANSWERSALIAS" val="Tiden (min/sec) for at køre program |smicln|# instruktioner der udføres|smicln|# hukommelsesceller der læses/skrives|smicln|# procedure kald|smicln|Andet"/>
  <p:tag name="RESPONSESGATHERED" val="True"/>
  <p:tag name="TOTALRESPONSES" val="76"/>
  <p:tag name="RESPONSECOUNT" val="760"/>
  <p:tag name="SLICED" val="False"/>
  <p:tag name="RESPONSES" val="2;2;2;2;2;2;4;2;1;2;2;2;2;2;2;2;2;2;2;4;2;2;1;2;2;2;4;2;2;2;2;2;2;2;2;2;2;2;2;2;2;2;2;2;1;2;2;2;2;2;2;2;2;2;2;2;2;2;1;2;2;2;2;2;4;2;2;2;2;2;5;4;3;2;2;2;"/>
  <p:tag name="CHARTSTRINGSTD" val="40 650 10 50 10"/>
  <p:tag name="CHARTSTRINGREV" val="10 50 10 650 40"/>
  <p:tag name="CHARTSTRINGSTDPER" val="0.0526315789473684 0.855263157894737 0.0131578947368421 0.0657894736842105 0.0131578947368421"/>
  <p:tag name="CHARTSTRINGREVPER" val="0.0131578947368421 0.0657894736842105 0.0131578947368421 0.855263157894737 0.0526315789473684"/>
  <p:tag name="ANONYMOUSTEMP" val="False"/>
  <p:tag name="VALUES" val="No Value|smicln|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25"/>
  <p:tag name="FONTSIZE" val="28"/>
  <p:tag name="BULLETTYPE" val="ppBulletAlphaLCParenRight"/>
  <p:tag name="ANSWERTEXT" val="Tiden (min/sec) for at køre program &#10;# instruktioner der udføres&#10;# hukommelsesceller der læses/skrives&#10;# procedure kald&#10;And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12848</TotalTime>
  <Words>1263</Words>
  <Application>Microsoft Office PowerPoint</Application>
  <PresentationFormat>On-screen Show (4:3)</PresentationFormat>
  <Paragraphs>363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Tahoma</vt:lpstr>
      <vt:lpstr>Times</vt:lpstr>
      <vt:lpstr>Wingdings</vt:lpstr>
      <vt:lpstr>Default Design</vt:lpstr>
      <vt:lpstr>PowerPoint Presentation</vt:lpstr>
      <vt:lpstr>Eksempler på en beregningsprocess…</vt:lpstr>
      <vt:lpstr>Hvad er udførselstiden  for en algoritme?</vt:lpstr>
      <vt:lpstr>Fra Idé til Programudførelse</vt:lpstr>
      <vt:lpstr>Hvad er udførselstiden  for en algoritme?</vt:lpstr>
      <vt:lpstr>Maskiner har forskellig hastighed...</vt:lpstr>
      <vt:lpstr>Design af Algoritmer</vt:lpstr>
      <vt:lpstr>RAM Modellen (Random Access Machine)</vt:lpstr>
      <vt:lpstr>PowerPoint Presentation</vt:lpstr>
      <vt:lpstr>Hvor mange gange  udføres linie 6 ?</vt:lpstr>
      <vt:lpstr>PowerPoint Presentation</vt:lpstr>
      <vt:lpstr>Insertion-Sort (C) </vt:lpstr>
      <vt:lpstr>PowerPoint Presentation</vt:lpstr>
      <vt:lpstr>Asymptotisk notation</vt:lpstr>
      <vt:lpstr>1089·x   vs   0.33·x2</vt:lpstr>
      <vt:lpstr>O</vt:lpstr>
      <vt:lpstr>O-notation</vt:lpstr>
      <vt:lpstr>10∙n = O(n2) ?</vt:lpstr>
      <vt:lpstr>O-notation</vt:lpstr>
      <vt:lpstr>PowerPoint Presentation</vt:lpstr>
      <vt:lpstr>PowerPoint Presentation</vt:lpstr>
      <vt:lpstr>f1(x) = O(g1(x)) og f2(x) = O(g2(x)) gælder så  f1(x) - f2(x) = O(g1(x) - g2(x)) ?</vt:lpstr>
      <vt:lpstr>PowerPoint Presentation</vt:lpstr>
      <vt:lpstr>Visuel test af n5 · 2n = O(3n) ?</vt:lpstr>
      <vt:lpstr>Bevis for n5 · 2n = O(3n)</vt:lpstr>
      <vt:lpstr>Ω -notation</vt:lpstr>
      <vt:lpstr>Θ-notation</vt:lpstr>
      <vt:lpstr>o-notation (lille o)</vt:lpstr>
      <vt:lpstr>ω-notation </vt:lpstr>
      <vt:lpstr>Algoritme Analyse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149</cp:revision>
  <cp:lastPrinted>2018-09-11T07:52:28Z</cp:lastPrinted>
  <dcterms:created xsi:type="dcterms:W3CDTF">2007-02-01T13:58:12Z</dcterms:created>
  <dcterms:modified xsi:type="dcterms:W3CDTF">2018-10-16T19:57:03Z</dcterms:modified>
</cp:coreProperties>
</file>