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85" r:id="rId3"/>
    <p:sldId id="271" r:id="rId4"/>
    <p:sldId id="273" r:id="rId5"/>
    <p:sldId id="272" r:id="rId6"/>
    <p:sldId id="274" r:id="rId7"/>
    <p:sldId id="275" r:id="rId8"/>
    <p:sldId id="276" r:id="rId9"/>
    <p:sldId id="280" r:id="rId10"/>
    <p:sldId id="281" r:id="rId11"/>
    <p:sldId id="282" r:id="rId12"/>
    <p:sldId id="283" r:id="rId13"/>
    <p:sldId id="286" r:id="rId14"/>
    <p:sldId id="268" r:id="rId15"/>
    <p:sldId id="25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8" autoAdjust="0"/>
    <p:restoredTop sz="79843" autoAdjust="0"/>
  </p:normalViewPr>
  <p:slideViewPr>
    <p:cSldViewPr snapToGrid="0">
      <p:cViewPr varScale="1">
        <p:scale>
          <a:sx n="96" d="100"/>
          <a:sy n="96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D03E8-BB23-4525-872E-763C516F74D9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5234-5AAB-4100-83D2-BDE9425581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28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277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betegner tildeling (senere i forelæsningen er det</a:t>
            </a:r>
            <a:r>
              <a:rPr lang="da-DK" baseline="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:=)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57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klassiker: Uendelig løkke, hvor </a:t>
            </a:r>
            <a:r>
              <a:rPr lang="da-DK" dirty="0" err="1" smtClean="0"/>
              <a:t>low</a:t>
            </a:r>
            <a:r>
              <a:rPr lang="da-DK" dirty="0" smtClean="0"/>
              <a:t>:=</a:t>
            </a:r>
            <a:r>
              <a:rPr lang="da-DK" dirty="0" err="1" smtClean="0"/>
              <a:t>mid</a:t>
            </a:r>
            <a:r>
              <a:rPr lang="da-DK" baseline="0" dirty="0" smtClean="0"/>
              <a:t> gentagne gange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Initialisering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I1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=0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=n+1  *** Hvis A[</a:t>
            </a:r>
            <a:r>
              <a:rPr lang="da-DK" baseline="0" dirty="0" err="1" smtClean="0"/>
              <a:t>mid</a:t>
            </a:r>
            <a:r>
              <a:rPr lang="da-DK" baseline="0" dirty="0" smtClean="0"/>
              <a:t>]=x, så kan intervallet ikke gøres mindre</a:t>
            </a:r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16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Dette var et eksempel på at bruge invarianten til at designe algoritmen</a:t>
            </a:r>
            <a:endParaRPr lang="da-DK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34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24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9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52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C120-11AE-45EF-A391-6C872716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81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2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2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45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76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2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9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2327-3134-4045-A690-66541D941200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10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-cs.au.dk/gerth/dADS1-17/daimi-fn6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727809"/>
            <a:ext cx="9144000" cy="23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5400" b="1" kern="0" dirty="0" smtClean="0">
                <a:latin typeface="+mj-lt"/>
                <a:ea typeface="+mj-ea"/>
                <a:cs typeface="+mj-cs"/>
              </a:rPr>
              <a:t> </a:t>
            </a:r>
            <a:br>
              <a:rPr lang="da-DK" sz="5400" b="1" kern="0" dirty="0" smtClean="0">
                <a:latin typeface="+mj-lt"/>
                <a:ea typeface="+mj-ea"/>
                <a:cs typeface="+mj-cs"/>
              </a:rPr>
            </a:br>
            <a:r>
              <a:rPr lang="da-DK" sz="5400" b="1" kern="0" dirty="0" smtClean="0">
                <a:latin typeface="+mj-lt"/>
                <a:ea typeface="+mj-ea"/>
                <a:cs typeface="+mj-cs"/>
              </a:rPr>
              <a:t>Grundlæggende </a:t>
            </a:r>
            <a:br>
              <a:rPr lang="da-DK" sz="5400" b="1" kern="0" dirty="0" smtClean="0">
                <a:latin typeface="+mj-lt"/>
                <a:ea typeface="+mj-ea"/>
                <a:cs typeface="+mj-cs"/>
              </a:rPr>
            </a:br>
            <a:r>
              <a:rPr lang="da-DK" sz="5400" b="1" kern="0" dirty="0" smtClean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84874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4000" dirty="0" smtClean="0"/>
              <a:t>Invarianter </a:t>
            </a:r>
          </a:p>
          <a:p>
            <a:pPr algn="ctr"/>
            <a:r>
              <a:rPr lang="da-DK" sz="2800" i="1" dirty="0"/>
              <a:t>e</a:t>
            </a:r>
            <a:r>
              <a:rPr lang="da-DK" sz="2800" i="1" dirty="0" smtClean="0"/>
              <a:t>t værktøj til analyse og design af algoritmer</a:t>
            </a:r>
            <a:endParaRPr lang="da-DK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6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571500" y="383456"/>
            <a:ext cx="8001000" cy="1143000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da-DK" sz="4000" dirty="0" smtClean="0">
                <a:solidFill>
                  <a:schemeClr val="bg1"/>
                </a:solidFill>
              </a:rPr>
              <a:t>&lt;&lt; loop </a:t>
            </a:r>
            <a:r>
              <a:rPr lang="da-DK" sz="4000" dirty="0" err="1" smtClean="0">
                <a:solidFill>
                  <a:schemeClr val="bg1"/>
                </a:solidFill>
              </a:rPr>
              <a:t>condition</a:t>
            </a:r>
            <a:r>
              <a:rPr lang="da-DK" sz="4000" dirty="0" smtClean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94038" y="2643606"/>
            <a:ext cx="5778462" cy="2304256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= </a:t>
            </a:r>
            <a:r>
              <a:rPr lang="en-US" dirty="0" smtClean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≠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&lt; 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≤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low &gt;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3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71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571500" y="383456"/>
            <a:ext cx="8001000" cy="1143000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da-DK" sz="4000" dirty="0" smtClean="0">
                <a:solidFill>
                  <a:schemeClr val="bg1"/>
                </a:solidFill>
              </a:rPr>
              <a:t>&lt;&lt; </a:t>
            </a:r>
            <a:r>
              <a:rPr lang="da-DK" sz="4000" dirty="0" err="1" smtClean="0">
                <a:solidFill>
                  <a:schemeClr val="bg1"/>
                </a:solidFill>
              </a:rPr>
              <a:t>update</a:t>
            </a:r>
            <a:r>
              <a:rPr lang="da-DK" sz="4000" dirty="0" smtClean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0897" y="2643606"/>
            <a:ext cx="8143103" cy="2304256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if A[mid] &lt; x then low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mid else high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mid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 </a:t>
            </a:r>
            <a:r>
              <a:rPr lang="en-US" dirty="0">
                <a:solidFill>
                  <a:schemeClr val="bg1"/>
                </a:solidFill>
              </a:rPr>
              <a:t>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mid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mid 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 </a:t>
            </a:r>
            <a:r>
              <a:rPr lang="en-US" dirty="0">
                <a:solidFill>
                  <a:schemeClr val="bg1"/>
                </a:solidFill>
              </a:rPr>
              <a:t>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mid-1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3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55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4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0577"/>
              </p:ext>
            </p:extLst>
          </p:nvPr>
        </p:nvGraphicFramePr>
        <p:xfrm>
          <a:off x="3179462" y="1690689"/>
          <a:ext cx="2892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83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552552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1222461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573660" y="2061530"/>
            <a:ext cx="0" cy="46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91161" y="206152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56159" y="204882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161" y="22987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4221159" y="22987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3938660" y="252852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mid</a:t>
            </a:r>
            <a:endParaRPr lang="da-DK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4494" y="6166676"/>
            <a:ext cx="7427956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0761" y="1584840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 smtClean="0"/>
              <a:t>A</a:t>
            </a:r>
            <a:endParaRPr lang="da-DK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0916" y="1347135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n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2684161" y="136416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62924" y="3172749"/>
            <a:ext cx="6523789" cy="3163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1;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pPr marL="0" indent="0">
              <a:lnSpc>
                <a:spcPts val="2000"/>
              </a:lnSpc>
              <a:buNone/>
            </a:pPr>
            <a:r>
              <a:rPr lang="da-DK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  <a:r>
              <a:rPr lang="da-DK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low ≤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high  </a:t>
            </a:r>
            <a:r>
              <a:rPr lang="da-DK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da-DK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</a:t>
            </a:r>
            <a:r>
              <a:rPr lang="da-DK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da-DK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high-low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)/2</a:t>
            </a: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</a:t>
            </a:r>
            <a:endParaRPr lang="da-DK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da-DK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A[mid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 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then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low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mid+1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else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high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mid-1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571500" y="383456"/>
            <a:ext cx="8001000" cy="1143000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da-DK" sz="4000" dirty="0" smtClean="0">
                <a:solidFill>
                  <a:schemeClr val="bg1"/>
                </a:solidFill>
              </a:rPr>
              <a:t>Hvor står svaret ?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28552" y="2174050"/>
            <a:ext cx="3422822" cy="3398848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r>
              <a:rPr lang="da-DK" dirty="0" smtClean="0">
                <a:solidFill>
                  <a:schemeClr val="bg1"/>
                </a:solidFill>
              </a:rPr>
              <a:t> - 1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low + 1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 - 1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 + 1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3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92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5722" t="14963" r="9244" b="14570"/>
          <a:stretch/>
        </p:blipFill>
        <p:spPr>
          <a:xfrm>
            <a:off x="5133470" y="3834130"/>
            <a:ext cx="955590" cy="251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22" t="13135" r="3222" b="8346"/>
          <a:stretch/>
        </p:blipFill>
        <p:spPr>
          <a:xfrm>
            <a:off x="1637863" y="351843"/>
            <a:ext cx="5868273" cy="2910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Eksamensopgave</a:t>
            </a:r>
            <a:r>
              <a:rPr lang="en-US" dirty="0" smtClean="0"/>
              <a:t>, </a:t>
            </a:r>
            <a:r>
              <a:rPr lang="en-US" dirty="0" err="1" smtClean="0"/>
              <a:t>Algoritmer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Datastrukturer</a:t>
            </a:r>
            <a:r>
              <a:rPr lang="en-US" dirty="0" smtClean="0"/>
              <a:t> 1, marts 2017</a:t>
            </a:r>
            <a:r>
              <a:rPr lang="en-US" dirty="0"/>
              <a:t>, </a:t>
            </a:r>
            <a:r>
              <a:rPr lang="en-US" dirty="0" err="1" smtClean="0"/>
              <a:t>opgave</a:t>
            </a:r>
            <a:r>
              <a:rPr lang="en-US" dirty="0" smtClean="0"/>
              <a:t> 21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45" t="14963" r="64261" b="14570"/>
          <a:stretch/>
        </p:blipFill>
        <p:spPr>
          <a:xfrm>
            <a:off x="3536641" y="3834130"/>
            <a:ext cx="1467846" cy="251940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534032" y="3631516"/>
            <a:ext cx="556054" cy="6054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7160" y="3262184"/>
            <a:ext cx="31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a-DK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= værdien af </a:t>
            </a:r>
            <a:r>
              <a:rPr lang="da-DK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 i starten</a:t>
            </a:r>
            <a:endParaRPr lang="da-DK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63969" y="4316800"/>
            <a:ext cx="212296" cy="207963"/>
            <a:chOff x="6499654" y="4081463"/>
            <a:chExt cx="222422" cy="22225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793078" y="4757582"/>
            <a:ext cx="212296" cy="207963"/>
            <a:chOff x="6499654" y="4081463"/>
            <a:chExt cx="222422" cy="2222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93078" y="5172188"/>
            <a:ext cx="212296" cy="207963"/>
            <a:chOff x="6499654" y="4081463"/>
            <a:chExt cx="222422" cy="22225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93078" y="5627064"/>
            <a:ext cx="212296" cy="207963"/>
            <a:chOff x="6499654" y="4081463"/>
            <a:chExt cx="222422" cy="22225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63963" y="6057287"/>
            <a:ext cx="212296" cy="207963"/>
            <a:chOff x="6499654" y="4081463"/>
            <a:chExt cx="222422" cy="22225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4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63" t="13753" r="27138" b="9139"/>
          <a:stretch/>
        </p:blipFill>
        <p:spPr>
          <a:xfrm>
            <a:off x="1789613" y="275813"/>
            <a:ext cx="6049036" cy="4652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Eksamensopgave</a:t>
            </a:r>
            <a:r>
              <a:rPr lang="en-US" dirty="0" smtClean="0"/>
              <a:t>, </a:t>
            </a:r>
            <a:r>
              <a:rPr lang="en-US" dirty="0" err="1" smtClean="0"/>
              <a:t>Algoritmer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Datastrukturer</a:t>
            </a:r>
            <a:r>
              <a:rPr lang="en-US" dirty="0" smtClean="0"/>
              <a:t> 1, marts 2015, </a:t>
            </a:r>
            <a:r>
              <a:rPr lang="en-US" dirty="0" err="1" smtClean="0"/>
              <a:t>opgave</a:t>
            </a:r>
            <a:r>
              <a:rPr lang="en-US" dirty="0" smtClean="0"/>
              <a:t> 21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657" t="15144" r="64614" b="11720"/>
          <a:stretch/>
        </p:blipFill>
        <p:spPr>
          <a:xfrm>
            <a:off x="573707" y="3127032"/>
            <a:ext cx="1763487" cy="293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469" t="15144" r="17869" b="11720"/>
          <a:stretch/>
        </p:blipFill>
        <p:spPr>
          <a:xfrm>
            <a:off x="2288053" y="3178086"/>
            <a:ext cx="1188255" cy="29338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32049" y="3696272"/>
            <a:ext cx="212296" cy="207963"/>
            <a:chOff x="6499654" y="4081463"/>
            <a:chExt cx="222422" cy="22225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03430" y="4207017"/>
            <a:ext cx="212296" cy="207963"/>
            <a:chOff x="6499654" y="4081463"/>
            <a:chExt cx="222422" cy="22225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439577" y="4693755"/>
            <a:ext cx="212296" cy="207963"/>
            <a:chOff x="6499654" y="4081463"/>
            <a:chExt cx="222422" cy="22225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03430" y="5188325"/>
            <a:ext cx="212296" cy="207963"/>
            <a:chOff x="6499654" y="4081463"/>
            <a:chExt cx="222422" cy="2222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448301" y="5656711"/>
            <a:ext cx="212296" cy="207963"/>
            <a:chOff x="6499654" y="4081463"/>
            <a:chExt cx="222422" cy="22225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8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Invarianter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2010977"/>
            <a:ext cx="8428853" cy="4847023"/>
          </a:xfrm>
        </p:spPr>
        <p:txBody>
          <a:bodyPr>
            <a:normAutofit/>
          </a:bodyPr>
          <a:lstStyle/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 smtClean="0"/>
              <a:t>Værktøj til analyse af tilstandene i en løkke i en algoritme</a:t>
            </a:r>
          </a:p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 smtClean="0"/>
              <a:t>Designværktøj ”Invariant </a:t>
            </a:r>
            <a:r>
              <a:rPr lang="da-DK" sz="3200" dirty="0" smtClean="0">
                <a:sym typeface="Wingdings" panose="05000000000000000000" pitchFamily="2" charset="2"/>
              </a:rPr>
              <a:t> kode”</a:t>
            </a:r>
          </a:p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 smtClean="0">
                <a:sym typeface="Wingdings" panose="05000000000000000000" pitchFamily="2" charset="2"/>
              </a:rPr>
              <a:t>Kan indfange essentielle egenskaber ved en datastrukturs tilstand (f.eks. </a:t>
            </a:r>
            <a:r>
              <a:rPr lang="da-DK" sz="3200" dirty="0" err="1" smtClean="0">
                <a:sym typeface="Wingdings" panose="05000000000000000000" pitchFamily="2" charset="2"/>
              </a:rPr>
              <a:t>heap-order</a:t>
            </a:r>
            <a:r>
              <a:rPr lang="da-DK" sz="3200" dirty="0" smtClean="0">
                <a:sym typeface="Wingdings" panose="05000000000000000000" pitchFamily="2" charset="2"/>
              </a:rPr>
              <a:t> i en binær </a:t>
            </a:r>
            <a:r>
              <a:rPr lang="da-DK" sz="3200" dirty="0" err="1" smtClean="0">
                <a:sym typeface="Wingdings" panose="05000000000000000000" pitchFamily="2" charset="2"/>
              </a:rPr>
              <a:t>heap</a:t>
            </a:r>
            <a:r>
              <a:rPr lang="da-DK" sz="3200" dirty="0">
                <a:sym typeface="Wingdings" panose="05000000000000000000" pitchFamily="2" charset="2"/>
              </a:rPr>
              <a:t>,</a:t>
            </a:r>
            <a:r>
              <a:rPr lang="da-DK" sz="3200" dirty="0" smtClean="0">
                <a:sym typeface="Wingdings" panose="05000000000000000000" pitchFamily="2" charset="2"/>
              </a:rPr>
              <a:t> eller rød-sort træ egenskaber)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6594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2" y="444143"/>
            <a:ext cx="4217330" cy="5967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0283" y="5088622"/>
            <a:ext cx="4018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Transition Systems</a:t>
            </a:r>
            <a:r>
              <a:rPr lang="da-DK" dirty="0"/>
              <a:t>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Mikkel </a:t>
            </a:r>
            <a:r>
              <a:rPr lang="da-DK" dirty="0"/>
              <a:t>Nygaard Hansen og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Erik </a:t>
            </a:r>
            <a:r>
              <a:rPr lang="da-DK" dirty="0"/>
              <a:t>Meineche Schmidt.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DAIMI-FN-64</a:t>
            </a:r>
            <a:r>
              <a:rPr lang="da-DK" dirty="0"/>
              <a:t>, Februar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6948" y="444143"/>
            <a:ext cx="3788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Note brugt indtil foråret 2017 </a:t>
            </a:r>
            <a:r>
              <a:rPr lang="da-DK" dirty="0"/>
              <a:t>i kurset Algoritmer og Datastrukturer 1 </a:t>
            </a:r>
            <a:r>
              <a:rPr lang="da-DK" dirty="0" smtClean="0"/>
              <a:t>til at dække emnet Invarianter</a:t>
            </a:r>
          </a:p>
          <a:p>
            <a:pPr algn="r"/>
            <a:endParaRPr lang="da-DK" dirty="0"/>
          </a:p>
          <a:p>
            <a:pPr algn="r"/>
            <a:r>
              <a:rPr lang="da-DK" b="1" i="1" u="sng" dirty="0" smtClean="0"/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7514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57" t="33474" r="41290" b="28700"/>
          <a:stretch/>
        </p:blipFill>
        <p:spPr>
          <a:xfrm>
            <a:off x="1243628" y="1809549"/>
            <a:ext cx="6810972" cy="3869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179" r="49889" b="78858"/>
          <a:stretch/>
        </p:blipFill>
        <p:spPr>
          <a:xfrm>
            <a:off x="-20320" y="0"/>
            <a:ext cx="916432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" y="611406"/>
            <a:ext cx="897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</a:rPr>
              <a:t>Hvilken </a:t>
            </a:r>
            <a:r>
              <a:rPr lang="da-DK" sz="3600" b="1" dirty="0" err="1" smtClean="0">
                <a:solidFill>
                  <a:schemeClr val="bg1"/>
                </a:solidFill>
              </a:rPr>
              <a:t>value</a:t>
            </a:r>
            <a:r>
              <a:rPr lang="da-DK" sz="3600" b="1" dirty="0" smtClean="0">
                <a:solidFill>
                  <a:schemeClr val="bg1"/>
                </a:solidFill>
              </a:rPr>
              <a:t> har </a:t>
            </a:r>
            <a:r>
              <a:rPr lang="da-DK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3600" b="1" dirty="0" smtClean="0">
                <a:solidFill>
                  <a:schemeClr val="bg1"/>
                </a:solidFill>
              </a:rPr>
              <a:t> når programmet stopper ?</a:t>
            </a:r>
            <a:endParaRPr lang="da-DK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249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solidFill>
                  <a:schemeClr val="bg1"/>
                </a:solidFill>
              </a:rPr>
              <a:t>a) 100      b) 107     c) 110     d) 111     e) 170     f) 177</a:t>
            </a:r>
            <a:endParaRPr lang="da-D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7031" y="3727191"/>
            <a:ext cx="2712207" cy="1002773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xtBox 26"/>
          <p:cNvSpPr txBox="1"/>
          <p:nvPr/>
        </p:nvSpPr>
        <p:spPr>
          <a:xfrm>
            <a:off x="5470468" y="3511458"/>
            <a:ext cx="3674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x=100+7*i  </a:t>
            </a:r>
            <a:r>
              <a:rPr lang="da-DK" dirty="0">
                <a:solidFill>
                  <a:srgbClr val="C00000"/>
                </a:solidFill>
              </a:rPr>
              <a:t>˄  i ≤ </a:t>
            </a:r>
            <a:r>
              <a:rPr lang="da-DK" dirty="0" smtClean="0">
                <a:solidFill>
                  <a:srgbClr val="C00000"/>
                </a:solidFill>
              </a:rPr>
              <a:t>11  ˄  i≤10</a:t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˄  </a:t>
            </a:r>
            <a:r>
              <a:rPr lang="da-DK" dirty="0" smtClean="0">
                <a:solidFill>
                  <a:srgbClr val="C00000"/>
                </a:solidFill>
              </a:rPr>
              <a:t>x’=x+7  ˄  i’=i+1 </a:t>
            </a:r>
            <a:r>
              <a:rPr lang="da-DK" dirty="0">
                <a:solidFill>
                  <a:srgbClr val="C00000"/>
                </a:solidFill>
              </a:rPr>
              <a:t/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x’=(100+7*i)+7</a:t>
            </a:r>
            <a:r>
              <a:rPr lang="da-DK" dirty="0" smtClean="0">
                <a:solidFill>
                  <a:srgbClr val="C00000"/>
                </a:solidFill>
              </a:rPr>
              <a:t> =100+7*i’ </a:t>
            </a:r>
            <a:r>
              <a:rPr lang="da-DK" dirty="0">
                <a:solidFill>
                  <a:srgbClr val="C00000"/>
                </a:solidFill>
              </a:rPr>
              <a:t>˄ </a:t>
            </a:r>
            <a:r>
              <a:rPr lang="da-DK" dirty="0" smtClean="0">
                <a:solidFill>
                  <a:srgbClr val="C00000"/>
                </a:solidFill>
              </a:rPr>
              <a:t>i’≤11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13" y="769634"/>
            <a:ext cx="43506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C00000"/>
                </a:solidFill>
              </a:rPr>
              <a:t>Løkke-invariant  =  udsagn</a:t>
            </a:r>
          </a:p>
          <a:p>
            <a:endParaRPr lang="da-DK" dirty="0" smtClean="0">
              <a:solidFill>
                <a:srgbClr val="C00000"/>
              </a:solidFill>
            </a:endParaRPr>
          </a:p>
          <a:p>
            <a:endParaRPr lang="da-DK" dirty="0">
              <a:solidFill>
                <a:srgbClr val="C00000"/>
              </a:solidFill>
            </a:endParaRPr>
          </a:p>
          <a:p>
            <a:endParaRPr lang="da-DK" dirty="0">
              <a:solidFill>
                <a:srgbClr val="C00000"/>
              </a:solidFill>
            </a:endParaRPr>
          </a:p>
          <a:p>
            <a:r>
              <a:rPr lang="da-DK" dirty="0" smtClean="0">
                <a:solidFill>
                  <a:srgbClr val="C00000"/>
                </a:solidFill>
              </a:rPr>
              <a:t>Eksempler på 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endParaRPr lang="da-DK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>
                <a:solidFill>
                  <a:srgbClr val="C00000"/>
                </a:solidFill>
              </a:rPr>
              <a:t> ≥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dirty="0" smtClean="0">
                <a:solidFill>
                  <a:srgbClr val="C00000"/>
                </a:solidFill>
              </a:rPr>
              <a:t> ≥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>
                <a:solidFill>
                  <a:srgbClr val="C00000"/>
                </a:solidFill>
              </a:rPr>
              <a:t> ≤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</a:t>
            </a:r>
            <a:r>
              <a:rPr lang="da-DK" dirty="0" smtClean="0">
                <a:solidFill>
                  <a:srgbClr val="C00000"/>
                </a:solidFill>
              </a:rPr>
              <a:t> = 100 + 7 *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˄</a:t>
            </a:r>
            <a:r>
              <a:rPr lang="da-DK" dirty="0" smtClean="0">
                <a:solidFill>
                  <a:srgbClr val="C00000"/>
                </a:solidFill>
              </a:rPr>
              <a:t> 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>
                <a:solidFill>
                  <a:srgbClr val="C00000"/>
                </a:solidFill>
              </a:rPr>
              <a:t> ≤ 11</a:t>
            </a:r>
          </a:p>
          <a:p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˄</a:t>
            </a:r>
            <a:r>
              <a:rPr lang="da-DK" dirty="0" smtClean="0">
                <a:solidFill>
                  <a:srgbClr val="C00000"/>
                </a:solidFill>
              </a:rPr>
              <a:t> 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dirty="0" smtClean="0">
                <a:solidFill>
                  <a:srgbClr val="C00000"/>
                </a:solidFill>
              </a:rPr>
              <a:t> og </a:t>
            </a:r>
            <a:r>
              <a:rPr lang="da-DK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>
                <a:solidFill>
                  <a:srgbClr val="C00000"/>
                </a:solidFill>
              </a:rPr>
              <a:t> er heltal</a:t>
            </a:r>
            <a:endParaRPr lang="da-DK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8542" y="3012708"/>
            <a:ext cx="170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  <a:endParaRPr lang="da-DK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85966" y="1270000"/>
            <a:ext cx="393092" cy="1742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754" y="4922256"/>
            <a:ext cx="319558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En invariant</a:t>
            </a:r>
            <a:r>
              <a:rPr lang="da-DK" dirty="0" smtClean="0"/>
              <a:t> 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dirty="0" smtClean="0"/>
              <a:t> skal opfylde</a:t>
            </a:r>
          </a:p>
          <a:p>
            <a:pPr marL="342900" indent="-342900">
              <a:buAutoNum type="arabicParenR"/>
            </a:pPr>
            <a:r>
              <a:rPr lang="da-DK" dirty="0" smtClean="0"/>
              <a:t>Når løkken nås første gang, så er 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/>
              <a:t> opfyldt</a:t>
            </a:r>
          </a:p>
          <a:p>
            <a:pPr marL="342900" indent="-342900">
              <a:buAutoNum type="arabicParenR"/>
            </a:pPr>
            <a:r>
              <a:rPr lang="da-DK" dirty="0" smtClean="0"/>
              <a:t>Hvis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/>
              <a:t> er opfyldt før løkken udføres, så er 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/>
              <a:t> opfyldt efter en udførsel af løkken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06001" y="5479024"/>
            <a:ext cx="765209" cy="6407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4432433" y="5175827"/>
            <a:ext cx="1626670" cy="1247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 smtClean="0"/>
              <a:t> gælder automatisk når vi kommer ud af løkken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7084196" y="5060755"/>
            <a:ext cx="189617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Udnyt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</a:t>
            </a:r>
            <a:r>
              <a:rPr lang="da-DK" dirty="0" smtClean="0"/>
              <a:t>og at løkke-betingelsen er forkert når vi er færdig til at drage en konklusion</a:t>
            </a:r>
            <a:endParaRPr lang="da-DK" dirty="0"/>
          </a:p>
        </p:txBody>
      </p:sp>
      <p:sp>
        <p:nvSpPr>
          <p:cNvPr id="14" name="Right Arrow 13"/>
          <p:cNvSpPr/>
          <p:nvPr/>
        </p:nvSpPr>
        <p:spPr>
          <a:xfrm>
            <a:off x="6220327" y="5479023"/>
            <a:ext cx="765209" cy="6407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17519" y="3038834"/>
            <a:ext cx="59106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7480" y="2690947"/>
            <a:ext cx="516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i=0  ˄  x=100  </a:t>
            </a:r>
            <a:r>
              <a:rPr lang="da-DK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</a:t>
            </a:r>
            <a:r>
              <a:rPr lang="da-DK" dirty="0" smtClean="0">
                <a:solidFill>
                  <a:srgbClr val="C00000"/>
                </a:solidFill>
              </a:rPr>
              <a:t>x = 100+7*i  ˄  i ≤ 11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069771" y="4527472"/>
            <a:ext cx="59106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6001" y="4540535"/>
            <a:ext cx="56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rgbClr val="C00000"/>
                </a:solidFill>
                <a:sym typeface="Symbol" panose="05050102010706020507" pitchFamily="18" charset="2"/>
              </a:rPr>
              <a:t></a:t>
            </a:r>
            <a:r>
              <a:rPr lang="da-DK" dirty="0" smtClean="0">
                <a:solidFill>
                  <a:srgbClr val="C00000"/>
                </a:solidFill>
              </a:rPr>
              <a:t>(i ≤ 10)  ˄  (x </a:t>
            </a:r>
            <a:r>
              <a:rPr lang="da-DK" dirty="0">
                <a:solidFill>
                  <a:srgbClr val="C00000"/>
                </a:solidFill>
              </a:rPr>
              <a:t>= 100+7*i  ˄  i ≤ </a:t>
            </a:r>
            <a:r>
              <a:rPr lang="da-DK" dirty="0" smtClean="0">
                <a:solidFill>
                  <a:srgbClr val="C00000"/>
                </a:solidFill>
              </a:rPr>
              <a:t>11) </a:t>
            </a:r>
            <a:r>
              <a:rPr lang="da-DK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rgbClr val="C00000"/>
                </a:solidFill>
              </a:rPr>
              <a:t>i </a:t>
            </a:r>
            <a:r>
              <a:rPr lang="da-DK" dirty="0" smtClean="0">
                <a:solidFill>
                  <a:srgbClr val="C00000"/>
                </a:solidFill>
              </a:rPr>
              <a:t>= 11  ˄  </a:t>
            </a:r>
            <a:r>
              <a:rPr lang="da-DK" b="1" dirty="0" smtClean="0">
                <a:solidFill>
                  <a:srgbClr val="C00000"/>
                </a:solidFill>
              </a:rPr>
              <a:t>x = 177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5672547" y="3679621"/>
            <a:ext cx="78377" cy="720000"/>
          </a:xfrm>
          <a:prstGeom prst="rightBrace">
            <a:avLst>
              <a:gd name="adj1" fmla="val 6849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xtBox 28"/>
          <p:cNvSpPr txBox="1"/>
          <p:nvPr/>
        </p:nvSpPr>
        <p:spPr>
          <a:xfrm>
            <a:off x="6220327" y="1949618"/>
            <a:ext cx="286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x’ og i’ er de nye værdier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289400" y="2386730"/>
            <a:ext cx="308009" cy="14677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" grpId="0"/>
      <p:bldP spid="9" grpId="0" animBg="1"/>
      <p:bldP spid="10" grpId="0" animBg="1"/>
      <p:bldP spid="11" grpId="0" animBg="1"/>
      <p:bldP spid="13" grpId="0" animBg="1"/>
      <p:bldP spid="14" grpId="0" animBg="1"/>
      <p:bldP spid="18" grpId="0"/>
      <p:bldP spid="25" grpId="0"/>
      <p:bldP spid="26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1277"/>
              </p:ext>
            </p:extLst>
          </p:nvPr>
        </p:nvGraphicFramePr>
        <p:xfrm>
          <a:off x="1511300" y="199814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546600" y="236898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30600" y="236898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75300" y="235628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49403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38989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mid</a:t>
            </a:r>
            <a:endParaRPr lang="da-DK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90650" y="3816352"/>
            <a:ext cx="6635750" cy="2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&lt;&lt;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initialize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&gt;&gt;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loop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&lt;&lt; f(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low,high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&gt;&gt;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&lt;&lt;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00" y="1892300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 smtClean="0"/>
              <a:t>A</a:t>
            </a:r>
            <a:endParaRPr lang="da-DK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414" y="4296542"/>
            <a:ext cx="170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  <a:endParaRPr lang="da-DK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0700" y="1659753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n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1016000" y="167162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40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uiExpand="1" build="p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4742" y="4623081"/>
            <a:ext cx="8110205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71167"/>
              </p:ext>
            </p:extLst>
          </p:nvPr>
        </p:nvGraphicFramePr>
        <p:xfrm>
          <a:off x="769895" y="1964489"/>
          <a:ext cx="2892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83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552552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1222461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164093" y="2335330"/>
            <a:ext cx="0" cy="46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81594" y="233532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46592" y="2322629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6594" y="25725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1811592" y="25725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1529093" y="280232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mid</a:t>
            </a:r>
            <a:endParaRPr lang="da-DK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9063" y="3639729"/>
            <a:ext cx="7996025" cy="286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smtClean="0">
                <a:cs typeface="Arial" panose="020B0604020202020204" pitchFamily="34" charset="0"/>
              </a:rPr>
              <a:t>(A[i]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for 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 smtClean="0">
                <a:cs typeface="Arial" panose="020B0604020202020204" pitchFamily="34" charset="0"/>
              </a:rPr>
              <a:t>) ˄</a:t>
            </a:r>
            <a:r>
              <a:rPr lang="da-DK" dirty="0">
                <a:cs typeface="Arial" panose="020B0604020202020204" pitchFamily="34" charset="0"/>
              </a:rPr>
              <a:t>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A[i] 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 smtClean="0">
                <a:cs typeface="Arial" panose="020B0604020202020204" pitchFamily="34" charset="0"/>
              </a:rPr>
              <a:t>(A[i]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for 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 smtClean="0">
                <a:cs typeface="Arial" panose="020B0604020202020204" pitchFamily="34" charset="0"/>
              </a:rPr>
              <a:t>) ˄ 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i ≤ n</a:t>
            </a:r>
            <a:r>
              <a:rPr lang="da-DK" dirty="0"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...</a:t>
            </a:r>
            <a:endParaRPr lang="da-DK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58806" y="1858640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 smtClean="0"/>
              <a:t>A</a:t>
            </a:r>
            <a:endParaRPr lang="da-DK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01349" y="1620935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n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274594" y="163796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14992" y="1620935"/>
            <a:ext cx="5389949" cy="1470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&lt;&lt; </a:t>
            </a:r>
            <a:r>
              <a:rPr lang="da-DK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initialize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&gt;&gt;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da-DK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}</a:t>
            </a:r>
            <a:r>
              <a:rPr lang="da-DK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loop </a:t>
            </a:r>
            <a:r>
              <a:rPr lang="da-DK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da-DK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da-DK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&lt;&lt; f(</a:t>
            </a:r>
            <a:r>
              <a:rPr lang="da-DK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low,high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&lt;&lt; </a:t>
            </a:r>
            <a:r>
              <a:rPr lang="da-DK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da-DK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571500" y="383456"/>
            <a:ext cx="8001000" cy="1143000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da-DK" sz="4000" dirty="0" smtClean="0">
                <a:solidFill>
                  <a:schemeClr val="bg1"/>
                </a:solidFill>
              </a:rPr>
              <a:t>&lt;&lt; </a:t>
            </a:r>
            <a:r>
              <a:rPr lang="da-DK" sz="4000" dirty="0" err="1" smtClean="0">
                <a:solidFill>
                  <a:schemeClr val="bg1"/>
                </a:solidFill>
              </a:rPr>
              <a:t>initialize</a:t>
            </a:r>
            <a:r>
              <a:rPr lang="da-DK" sz="4000" dirty="0" smtClean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94038" y="2643606"/>
            <a:ext cx="5778462" cy="2304256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0;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n+1</a:t>
            </a:r>
          </a:p>
          <a:p>
            <a:pPr marL="514350" indent="-514350">
              <a:buAutoNum type="alphaLcParenR"/>
            </a:pPr>
            <a:r>
              <a:rPr lang="da-DK" sz="2800" dirty="0" err="1" smtClean="0">
                <a:solidFill>
                  <a:schemeClr val="bg1"/>
                </a:solidFill>
              </a:rPr>
              <a:t>low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800" dirty="0" smtClean="0">
                <a:solidFill>
                  <a:schemeClr val="bg1"/>
                </a:solidFill>
              </a:rPr>
              <a:t> 1; </a:t>
            </a:r>
            <a:r>
              <a:rPr lang="da-DK" sz="2800" dirty="0" err="1" smtClean="0">
                <a:solidFill>
                  <a:schemeClr val="bg1"/>
                </a:solidFill>
              </a:rPr>
              <a:t>high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800" dirty="0" smtClean="0">
                <a:solidFill>
                  <a:schemeClr val="bg1"/>
                </a:solidFill>
              </a:rPr>
              <a:t> n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 smtClean="0">
                <a:solidFill>
                  <a:schemeClr val="bg1"/>
                </a:solidFill>
              </a:rPr>
              <a:t> 0; </a:t>
            </a:r>
            <a:r>
              <a:rPr lang="da-DK" dirty="0" err="1" smtClean="0">
                <a:solidFill>
                  <a:schemeClr val="bg1"/>
                </a:solidFill>
              </a:rPr>
              <a:t>high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 smtClean="0">
                <a:solidFill>
                  <a:schemeClr val="bg1"/>
                </a:solidFill>
              </a:rPr>
              <a:t> n</a:t>
            </a:r>
            <a:endParaRPr lang="da-DK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sz="2800" dirty="0" smtClean="0">
                <a:solidFill>
                  <a:schemeClr val="bg1"/>
                </a:solidFill>
              </a:rPr>
              <a:t>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800" dirty="0" smtClean="0">
                <a:solidFill>
                  <a:schemeClr val="bg1"/>
                </a:solidFill>
              </a:rPr>
              <a:t> 1;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800" dirty="0" smtClean="0">
                <a:solidFill>
                  <a:schemeClr val="bg1"/>
                </a:solidFill>
              </a:rPr>
              <a:t> n+1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3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5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785</Words>
  <Application>Microsoft Office PowerPoint</Application>
  <PresentationFormat>On-screen Show (4:3)</PresentationFormat>
  <Paragraphs>147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Binær søgning (i sorteret array)</vt:lpstr>
      <vt:lpstr>Binær søgning (i sorteret array)</vt:lpstr>
      <vt:lpstr>&lt;&lt; initialize &gt;&gt;</vt:lpstr>
      <vt:lpstr>&lt;&lt; loop condition &gt;&gt;</vt:lpstr>
      <vt:lpstr>&lt;&lt; update &gt;&gt;</vt:lpstr>
      <vt:lpstr>Binær søgning (i sorteret array)</vt:lpstr>
      <vt:lpstr>Hvor står svaret ?</vt:lpstr>
      <vt:lpstr>PowerPoint Presentation</vt:lpstr>
      <vt:lpstr>PowerPoint Presentation</vt:lpstr>
      <vt:lpstr>Invarianter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41</cp:revision>
  <dcterms:created xsi:type="dcterms:W3CDTF">2017-11-30T17:39:34Z</dcterms:created>
  <dcterms:modified xsi:type="dcterms:W3CDTF">2018-11-29T14:09:29Z</dcterms:modified>
</cp:coreProperties>
</file>