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4" r:id="rId2"/>
    <p:sldId id="286" r:id="rId3"/>
    <p:sldId id="295" r:id="rId4"/>
    <p:sldId id="297" r:id="rId5"/>
    <p:sldId id="288" r:id="rId6"/>
    <p:sldId id="308" r:id="rId7"/>
    <p:sldId id="291" r:id="rId8"/>
    <p:sldId id="293" r:id="rId9"/>
    <p:sldId id="287" r:id="rId10"/>
    <p:sldId id="309" r:id="rId11"/>
    <p:sldId id="296" r:id="rId12"/>
    <p:sldId id="289" r:id="rId13"/>
    <p:sldId id="290" r:id="rId14"/>
    <p:sldId id="314" r:id="rId15"/>
    <p:sldId id="279" r:id="rId16"/>
    <p:sldId id="280" r:id="rId17"/>
    <p:sldId id="281" r:id="rId18"/>
    <p:sldId id="311" r:id="rId19"/>
    <p:sldId id="282" r:id="rId20"/>
    <p:sldId id="313" r:id="rId21"/>
    <p:sldId id="283" r:id="rId22"/>
    <p:sldId id="284" r:id="rId23"/>
    <p:sldId id="312" r:id="rId24"/>
    <p:sldId id="285" r:id="rId25"/>
    <p:sldId id="306" r:id="rId26"/>
  </p:sldIdLst>
  <p:sldSz cx="9144000" cy="6858000" type="screen4x3"/>
  <p:notesSz cx="7099300" cy="10234613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00FF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77661" autoAdjust="0"/>
  </p:normalViewPr>
  <p:slideViewPr>
    <p:cSldViewPr>
      <p:cViewPr varScale="1">
        <p:scale>
          <a:sx n="51" d="100"/>
          <a:sy n="51" d="100"/>
        </p:scale>
        <p:origin x="162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368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44847595-CFFF-42CA-B230-46A5F2A6A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dirty="0" err="1" smtClean="0"/>
              <a:t>Eulers</a:t>
            </a:r>
            <a:r>
              <a:rPr lang="da-DK" dirty="0" smtClean="0"/>
              <a:t> formel vises ved induktion: Basis |E|=0, |V|=1, |F|=1</a:t>
            </a:r>
          </a:p>
          <a:p>
            <a:pPr>
              <a:defRPr/>
            </a:pPr>
            <a:r>
              <a:rPr lang="da-DK" dirty="0" smtClean="0"/>
              <a:t>Skridt, to tilfælde: </a:t>
            </a:r>
          </a:p>
          <a:p>
            <a:pPr marL="247620" indent="-247620">
              <a:buFontTx/>
              <a:buAutoNum type="arabicParenR"/>
              <a:defRPr/>
            </a:pPr>
            <a:r>
              <a:rPr lang="da-DK" dirty="0" smtClean="0"/>
              <a:t>Ny knude forbundet til en eksisterende knude |V’|=|V|+1 og |E’|=|E|+1, |F’|=|F|, </a:t>
            </a:r>
          </a:p>
          <a:p>
            <a:pPr marL="247620" indent="-247620">
              <a:buFontTx/>
              <a:buAutoNum type="arabicParenR"/>
              <a:defRPr/>
            </a:pPr>
            <a:r>
              <a:rPr lang="da-DK" dirty="0" smtClean="0"/>
              <a:t>Ny kant mellem to eksisterende knude |</a:t>
            </a:r>
            <a:r>
              <a:rPr lang="da-DK" dirty="0" err="1" smtClean="0"/>
              <a:t>V’|=|V|og</a:t>
            </a:r>
            <a:r>
              <a:rPr lang="da-DK" dirty="0" smtClean="0"/>
              <a:t> |E’|=|E|+1, |F’|=|F|+1</a:t>
            </a:r>
          </a:p>
          <a:p>
            <a:pPr marL="247620" indent="-247620">
              <a:buFontTx/>
              <a:buAutoNum type="arabicParenR"/>
              <a:defRPr/>
            </a:pPr>
            <a:endParaRPr lang="da-DK" dirty="0" smtClean="0"/>
          </a:p>
          <a:p>
            <a:pPr marL="247620" indent="-247620">
              <a:defRPr/>
            </a:pPr>
            <a:r>
              <a:rPr lang="da-DK" dirty="0" err="1" smtClean="0"/>
              <a:t>Korollar</a:t>
            </a:r>
            <a:r>
              <a:rPr lang="da-DK" dirty="0" smtClean="0"/>
              <a:t>: Hver flade </a:t>
            </a:r>
            <a:r>
              <a:rPr lang="da-DK" dirty="0" err="1" smtClean="0"/>
              <a:t>omkrandses</a:t>
            </a:r>
            <a:r>
              <a:rPr lang="da-DK" dirty="0" smtClean="0"/>
              <a:t> af mindst 3 kanter og hver kant støder kun op til to flader, |F|≤2|E|/3</a:t>
            </a:r>
            <a:endParaRPr lang="da-DK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495EF9-BF70-4682-86E3-6D527DBA527C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9A670-2871-4ADB-B465-AA4AC25DDFD1}" type="slidenum">
              <a:rPr lang="en-US" b="0" smtClean="0"/>
              <a:pPr eaLnBrk="1" hangingPunct="1"/>
              <a:t>16</a:t>
            </a:fld>
            <a:endParaRPr lang="en-US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BFS: Besøger alle knuderne -- efter stigende afstand fra s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5DDD9D-3959-4621-9D05-37FEA9229163}" type="slidenum">
              <a:rPr lang="en-US" b="0" smtClean="0"/>
              <a:pPr eaLnBrk="1" hangingPunct="1"/>
              <a:t>17</a:t>
            </a:fld>
            <a:endParaRPr lang="en-US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06B9D-22DB-4D43-93B5-83EF84E07027}" type="slidenum">
              <a:rPr lang="en-US" b="0" smtClean="0"/>
              <a:pPr eaLnBrk="1" hangingPunct="1"/>
              <a:t>19</a:t>
            </a:fld>
            <a:endParaRPr lang="en-US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4D54CE-04C0-426D-A075-C30F346EF721}" type="slidenum">
              <a:rPr lang="en-US" b="0" smtClean="0"/>
              <a:pPr eaLnBrk="1" hangingPunct="1"/>
              <a:t>21</a:t>
            </a:fld>
            <a:endParaRPr lang="en-US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219CC2-2F35-4549-AEA8-107F19E0CE18}" type="slidenum">
              <a:rPr lang="en-US" b="0" smtClean="0"/>
              <a:pPr eaLnBrk="1" hangingPunct="1"/>
              <a:t>22</a:t>
            </a:fld>
            <a:endParaRPr lang="en-US" b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Uorienterede grafer: ingen fremad- og kryds-kanter.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C40B4-10E9-49D8-9697-4D3AD0DDBE1A}" type="slidenum">
              <a:rPr lang="en-US" b="0" smtClean="0"/>
              <a:pPr eaLnBrk="1" hangingPunct="1"/>
              <a:t>24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Knuder = celler, Kanter = afhængighed mellem celler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BF9FFB-51E1-4BCF-AAC1-20D19D196242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Interesseret i at afgøre om der findes en cykel.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311034-EFD9-4038-A8C5-DB354DEA2301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TrafficJam: Tilstandsgraf, uorienteret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Intereseret i den korteste vej i en uorienteret, uvægtet graf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E7792-6039-4151-8887-BCD598465192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84DB9-CCDB-45F4-901F-3222CE258A6C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Korteste veje i en </a:t>
            </a:r>
            <a:r>
              <a:rPr lang="da-DK" b="1" smtClean="0"/>
              <a:t>vægtet</a:t>
            </a:r>
            <a:r>
              <a:rPr lang="da-DK" smtClean="0"/>
              <a:t> graf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3A564-74BA-4B6F-AFE0-BDF1A0AD7E57}" type="slidenum">
              <a:rPr lang="en-US" b="0" smtClean="0"/>
              <a:pPr eaLnBrk="1" hangingPunct="1"/>
              <a:t>11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13179-C445-4911-B963-866BF96E51ED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Praksis…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843D7-9D98-42CF-B470-447040C5AFC6}" type="slidenum">
              <a:rPr lang="en-US" b="0" smtClean="0"/>
              <a:pPr eaLnBrk="1" hangingPunct="1"/>
              <a:t>15</a:t>
            </a:fld>
            <a:endParaRPr lang="en-US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5573-0606-4656-8A0B-67E4E08CF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B297-EAB1-4514-B3D1-FC310222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D021-8E01-481B-90A3-42BD44849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D270-26D6-48D9-AEAE-14BA3B7D8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9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8CF0-CF74-47C6-8148-9C3E33F6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6B0C-B3E4-4991-90B5-B9A6EDA9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7D8B-DD40-4C6D-B47E-446955479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871D3-C515-4429-B271-C0C220094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6ABE-19CE-466C-B63D-4357FB7A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07EE-D2FC-4F90-A803-CDD5B32EE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8E7C-CCAA-4958-A582-2A3A80D7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4B91-6DB1-4883-852B-CE069A8C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27F5A9-EF9F-481B-811D-507FF4075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8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Graf repræsentationer, BFS og DFS </a:t>
            </a:r>
          </a:p>
          <a:p>
            <a:pPr algn="ctr">
              <a:defRPr/>
            </a:pPr>
            <a:r>
              <a:rPr lang="da-DK" dirty="0"/>
              <a:t>[CLRS, kapitel 22.1-22.3]</a:t>
            </a:r>
          </a:p>
          <a:p>
            <a:pPr algn="ctr">
              <a:defRPr/>
            </a:pPr>
            <a:endParaRPr lang="da-DK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2590800"/>
            <a:ext cx="2819400" cy="4114800"/>
          </a:xfrm>
        </p:spPr>
        <p:txBody>
          <a:bodyPr tIns="45719" bIns="45719"/>
          <a:lstStyle/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2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4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5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8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9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12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2291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4000" b="1" smtClean="0">
                <a:solidFill>
                  <a:schemeClr val="bg1"/>
                </a:solidFill>
              </a:rPr>
              <a:t>Hvor mange knuder skal man bruge for at repræsentere et vejkryds?</a:t>
            </a:r>
            <a:endParaRPr lang="en-US" sz="4000" b="1" smtClean="0">
              <a:solidFill>
                <a:srgbClr val="FFFFFF"/>
              </a:solidFill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t="5441" r="10580" b="42592"/>
          <a:stretch>
            <a:fillRect/>
          </a:stretch>
        </p:blipFill>
        <p:spPr bwMode="auto">
          <a:xfrm>
            <a:off x="4191000" y="2438400"/>
            <a:ext cx="44656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92698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6400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4400">
                <a:solidFill>
                  <a:srgbClr val="C00000"/>
                </a:solidFill>
              </a:rPr>
              <a:t>Kort over Vest-Europa</a:t>
            </a:r>
          </a:p>
          <a:p>
            <a:pPr eaLnBrk="1" hangingPunct="1"/>
            <a:endParaRPr lang="da-DK" sz="100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18.029.721 knuder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42.199.587 orienterede kanter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4465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6019800"/>
            <a:ext cx="4038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10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2700"/>
            <a:ext cx="82042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10265"/>
              </p:ext>
            </p:extLst>
          </p:nvPr>
        </p:nvGraphicFramePr>
        <p:xfrm>
          <a:off x="558654" y="764704"/>
          <a:ext cx="3654424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8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37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7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20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679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91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28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9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Hor.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err="1" smtClean="0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Ry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3329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5335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10:43</a:t>
                      </a:r>
                      <a:endParaRPr lang="da-DK" sz="1600" dirty="0"/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10:49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10:57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10:58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11:00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11:08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11:09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11:11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11:12</a:t>
                      </a:r>
                      <a:endParaRPr lang="da-DK" sz="1600" dirty="0"/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11:18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11:25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11:26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11:31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11:40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1361660" y="1323873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004048" y="619724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uddrag af køreplaner</a:t>
            </a:r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b="1" dirty="0" smtClean="0"/>
              <a:t>Rejseplan (Horsens til Ry)</a:t>
            </a:r>
            <a:endParaRPr lang="da-DK" b="1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47495"/>
              </p:ext>
            </p:extLst>
          </p:nvPr>
        </p:nvGraphicFramePr>
        <p:xfrm>
          <a:off x="5004048" y="856192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51520" y="5867400"/>
            <a:ext cx="4248472" cy="784830"/>
          </a:xfrm>
          <a:prstGeom prst="rect">
            <a:avLst/>
          </a:prstGeom>
          <a:solidFill>
            <a:srgbClr val="FFC000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1600" b="1" dirty="0" smtClean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1600" dirty="0" smtClean="0"/>
              <a:t>Find tidligste knude for </a:t>
            </a:r>
            <a:r>
              <a:rPr lang="da-DK" sz="1600" b="1" dirty="0" smtClean="0">
                <a:solidFill>
                  <a:srgbClr val="C00000"/>
                </a:solidFill>
              </a:rPr>
              <a:t>Ry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dirty="0" smtClean="0"/>
              <a:t>der kan nås fra en given start-knude i </a:t>
            </a:r>
            <a:r>
              <a:rPr lang="da-DK" sz="1600" b="1" dirty="0" smtClean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30" y="1222630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76576" y="1143795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5169022" y="4390513"/>
            <a:ext cx="3204673" cy="16734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8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4926013" y="3124200"/>
            <a:ext cx="534987" cy="231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4275138" y="2324100"/>
            <a:ext cx="511175" cy="231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4241800" y="5299075"/>
            <a:ext cx="534988" cy="2301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>
                <a:solidFill>
                  <a:schemeClr val="tx1"/>
                </a:solidFill>
              </a:rPr>
              <a:t>Graf repræsentationer: </a:t>
            </a:r>
            <a:br>
              <a:rPr lang="da-DK" sz="4000" b="1" smtClean="0">
                <a:solidFill>
                  <a:schemeClr val="tx1"/>
                </a:solidFill>
              </a:rPr>
            </a:br>
            <a:r>
              <a:rPr lang="da-DK" sz="4000" b="1" smtClean="0">
                <a:solidFill>
                  <a:schemeClr val="tx1"/>
                </a:solidFill>
              </a:rPr>
              <a:t>Incidenslister og incidensmatricer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800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/>
              <a:t>Uorienterede grafer</a:t>
            </a:r>
            <a:endParaRPr lang="en-US" sz="2400" b="0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/>
              <a:t>Orienterede grafer</a:t>
            </a:r>
            <a:endParaRPr lang="en-US" sz="2400" b="0"/>
          </a:p>
        </p:txBody>
      </p:sp>
      <p:cxnSp>
        <p:nvCxnSpPr>
          <p:cNvPr id="16394" name="Straight Connector 7"/>
          <p:cNvCxnSpPr>
            <a:cxnSpLocks noChangeShapeType="1"/>
          </p:cNvCxnSpPr>
          <p:nvPr/>
        </p:nvCxnSpPr>
        <p:spPr bwMode="auto">
          <a:xfrm flipV="1">
            <a:off x="906463" y="2528888"/>
            <a:ext cx="623887" cy="598487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Oval 13"/>
          <p:cNvSpPr>
            <a:spLocks noChangeArrowheads="1"/>
          </p:cNvSpPr>
          <p:nvPr/>
        </p:nvSpPr>
        <p:spPr bwMode="auto">
          <a:xfrm>
            <a:off x="8231188" y="2327275"/>
            <a:ext cx="254000" cy="27305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6" name="Oval 14"/>
          <p:cNvSpPr>
            <a:spLocks noChangeArrowheads="1"/>
          </p:cNvSpPr>
          <p:nvPr/>
        </p:nvSpPr>
        <p:spPr bwMode="auto">
          <a:xfrm>
            <a:off x="7454900" y="3111500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397" name="Straight Connector 15"/>
          <p:cNvCxnSpPr>
            <a:cxnSpLocks noChangeShapeType="1"/>
          </p:cNvCxnSpPr>
          <p:nvPr/>
        </p:nvCxnSpPr>
        <p:spPr bwMode="auto">
          <a:xfrm flipV="1">
            <a:off x="874713" y="5222875"/>
            <a:ext cx="623887" cy="59690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Oval 16"/>
          <p:cNvSpPr>
            <a:spLocks noChangeArrowheads="1"/>
          </p:cNvSpPr>
          <p:nvPr/>
        </p:nvSpPr>
        <p:spPr bwMode="auto">
          <a:xfrm>
            <a:off x="7162800" y="5280025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7696200" y="4746625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6400" y="3429000"/>
            <a:ext cx="7162800" cy="1447800"/>
            <a:chOff x="1676400" y="3428999"/>
            <a:chExt cx="7162800" cy="1447801"/>
          </a:xfrm>
        </p:grpSpPr>
        <p:sp>
          <p:nvSpPr>
            <p:cNvPr id="16401" name="TextBox 15"/>
            <p:cNvSpPr txBox="1">
              <a:spLocks noChangeArrowheads="1"/>
            </p:cNvSpPr>
            <p:nvPr/>
          </p:nvSpPr>
          <p:spPr bwMode="auto">
            <a:xfrm>
              <a:off x="1676400" y="3897868"/>
              <a:ext cx="716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>
                  <a:solidFill>
                    <a:srgbClr val="C00000"/>
                  </a:solidFill>
                </a:rPr>
                <a:t>Plads O(</a:t>
              </a:r>
              <a:r>
                <a:rPr lang="da-DK" i="1">
                  <a:solidFill>
                    <a:srgbClr val="C00000"/>
                  </a:solidFill>
                </a:rPr>
                <a:t>n</a:t>
              </a:r>
              <a:r>
                <a:rPr lang="da-DK">
                  <a:solidFill>
                    <a:srgbClr val="C00000"/>
                  </a:solidFill>
                </a:rPr>
                <a:t>+</a:t>
              </a:r>
              <a:r>
                <a:rPr lang="da-DK" i="1">
                  <a:solidFill>
                    <a:srgbClr val="C00000"/>
                  </a:solidFill>
                </a:rPr>
                <a:t>m</a:t>
              </a:r>
              <a:r>
                <a:rPr lang="da-DK">
                  <a:solidFill>
                    <a:srgbClr val="C00000"/>
                  </a:solidFill>
                </a:rPr>
                <a:t>) 			       Plads O(</a:t>
              </a:r>
              <a:r>
                <a:rPr lang="da-DK" i="1">
                  <a:solidFill>
                    <a:srgbClr val="C00000"/>
                  </a:solidFill>
                </a:rPr>
                <a:t>n</a:t>
              </a:r>
              <a:r>
                <a:rPr lang="da-DK" baseline="30000">
                  <a:solidFill>
                    <a:srgbClr val="C00000"/>
                  </a:solidFill>
                </a:rPr>
                <a:t>2</a:t>
              </a:r>
              <a:r>
                <a:rPr lang="da-DK">
                  <a:solidFill>
                    <a:srgbClr val="C00000"/>
                  </a:solidFill>
                </a:rPr>
                <a:t>)</a:t>
              </a:r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6402" name="Straight Arrow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2514600" y="3428999"/>
              <a:ext cx="457200" cy="4572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3" name="Straight Arrow Connector 18"/>
            <p:cNvCxnSpPr>
              <a:cxnSpLocks noChangeShapeType="1"/>
            </p:cNvCxnSpPr>
            <p:nvPr/>
          </p:nvCxnSpPr>
          <p:spPr bwMode="auto">
            <a:xfrm>
              <a:off x="2514600" y="4267200"/>
              <a:ext cx="1066800" cy="6096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4" name="Straight Arrow Connector 20"/>
            <p:cNvCxnSpPr>
              <a:cxnSpLocks noChangeShapeType="1"/>
            </p:cNvCxnSpPr>
            <p:nvPr/>
          </p:nvCxnSpPr>
          <p:spPr bwMode="auto">
            <a:xfrm rot="16200000" flipH="1">
              <a:off x="6210300" y="4381500"/>
              <a:ext cx="533400" cy="3048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5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429000"/>
              <a:ext cx="457200" cy="4572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846138"/>
            <a:ext cx="3792537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noFill/>
        </p:spPr>
        <p:txBody>
          <a:bodyPr/>
          <a:lstStyle/>
          <a:p>
            <a:pPr eaLnBrk="1" hangingPunct="1"/>
            <a:r>
              <a:rPr lang="da-DK" b="1" dirty="0" smtClean="0"/>
              <a:t>Bredde først søgning (BFS)</a:t>
            </a:r>
            <a:endParaRPr lang="en-US" b="1" dirty="0" smtClean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77963" y="1538288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0" name="Straight Connector 9"/>
          <p:cNvCxnSpPr>
            <a:cxnSpLocks noChangeShapeType="1"/>
            <a:stCxn id="8" idx="7"/>
          </p:cNvCxnSpPr>
          <p:nvPr/>
        </p:nvCxnSpPr>
        <p:spPr bwMode="auto">
          <a:xfrm rot="5400000" flipH="1" flipV="1">
            <a:off x="3487737" y="271463"/>
            <a:ext cx="212725" cy="241300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00600" y="29718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BFS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492250" y="18430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2" idx="5"/>
            <a:endCxn id="20" idx="1"/>
          </p:cNvCxnSpPr>
          <p:nvPr/>
        </p:nvCxnSpPr>
        <p:spPr bwMode="auto">
          <a:xfrm rot="16200000" flipH="1">
            <a:off x="3157538" y="1023938"/>
            <a:ext cx="563562" cy="2722562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504950" y="2165350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8" name="Straight Connector 27"/>
          <p:cNvCxnSpPr>
            <a:cxnSpLocks noChangeShapeType="1"/>
            <a:stCxn id="27" idx="5"/>
            <a:endCxn id="21" idx="1"/>
          </p:cNvCxnSpPr>
          <p:nvPr/>
        </p:nvCxnSpPr>
        <p:spPr bwMode="auto">
          <a:xfrm rot="16200000" flipH="1">
            <a:off x="3058319" y="1458119"/>
            <a:ext cx="774700" cy="2709862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74738" y="3408363"/>
            <a:ext cx="414337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35" name="Straight Connector 34"/>
          <p:cNvCxnSpPr>
            <a:cxnSpLocks noChangeShapeType="1"/>
            <a:stCxn id="34" idx="6"/>
          </p:cNvCxnSpPr>
          <p:nvPr/>
        </p:nvCxnSpPr>
        <p:spPr bwMode="auto">
          <a:xfrm>
            <a:off x="1489075" y="3560763"/>
            <a:ext cx="3387725" cy="968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08538" y="35052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	kø af grå knuder (som er 	forbundet til sorte knuder)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00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afstand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00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r>
              <a:rPr lang="da-DK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knuderne i køen </a:t>
            </a: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allAtOnce"/>
      <p:bldP spid="8" grpId="0" animBg="1"/>
      <p:bldP spid="21" grpId="0" animBg="1"/>
      <p:bldP spid="22" grpId="0" animBg="1"/>
      <p:bldP spid="27" grpId="0" animBg="1"/>
      <p:bldP spid="34" grpId="0" animBg="1"/>
      <p:bldP spid="33" grpId="0" animBg="1"/>
      <p:bldP spid="2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486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da-DK" sz="4000" b="1" smtClean="0">
                <a:solidFill>
                  <a:schemeClr val="bg1"/>
                </a:solidFill>
              </a:rPr>
              <a:t>Er nedenstående et BFS træ?</a:t>
            </a:r>
            <a:endParaRPr lang="en-US" sz="4000" b="1" smtClean="0">
              <a:solidFill>
                <a:schemeClr val="bg1"/>
              </a:solidFill>
            </a:endParaRPr>
          </a:p>
        </p:txBody>
      </p:sp>
      <p:grpSp>
        <p:nvGrpSpPr>
          <p:cNvPr id="19461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4391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65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9462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443288" y="1625600"/>
            <a:ext cx="2500312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2667000" y="3886200"/>
            <a:ext cx="3733800" cy="2514600"/>
            <a:chOff x="2667000" y="3886200"/>
            <a:chExt cx="3733800" cy="2514600"/>
          </a:xfrm>
        </p:grpSpPr>
        <p:sp>
          <p:nvSpPr>
            <p:cNvPr id="19464" name="Rectangle 78"/>
            <p:cNvSpPr>
              <a:spLocks noChangeArrowheads="1"/>
            </p:cNvSpPr>
            <p:nvPr/>
          </p:nvSpPr>
          <p:spPr bwMode="auto">
            <a:xfrm>
              <a:off x="2667000" y="3886200"/>
              <a:ext cx="37338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465" name="Oval 13"/>
            <p:cNvSpPr>
              <a:spLocks noChangeArrowheads="1"/>
            </p:cNvSpPr>
            <p:nvPr/>
          </p:nvSpPr>
          <p:spPr bwMode="auto">
            <a:xfrm>
              <a:off x="2971800" y="48768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0</a:t>
              </a:r>
            </a:p>
          </p:txBody>
        </p:sp>
        <p:sp>
          <p:nvSpPr>
            <p:cNvPr id="19466" name="Oval 14"/>
            <p:cNvSpPr>
              <a:spLocks noChangeArrowheads="1"/>
            </p:cNvSpPr>
            <p:nvPr/>
          </p:nvSpPr>
          <p:spPr bwMode="auto">
            <a:xfrm>
              <a:off x="4038600" y="4191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1</a:t>
              </a:r>
            </a:p>
          </p:txBody>
        </p:sp>
        <p:cxnSp>
          <p:nvCxnSpPr>
            <p:cNvPr id="19467" name="Straight Arrow Connector 20"/>
            <p:cNvCxnSpPr>
              <a:cxnSpLocks noChangeShapeType="1"/>
              <a:stCxn id="19465" idx="7"/>
              <a:endCxn id="19466" idx="2"/>
            </p:cNvCxnSpPr>
            <p:nvPr/>
          </p:nvCxnSpPr>
          <p:spPr bwMode="auto">
            <a:xfrm rot="5400000" flipH="1" flipV="1">
              <a:off x="3530600" y="4457700"/>
              <a:ext cx="469900" cy="5461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8" name="Oval 51"/>
            <p:cNvSpPr>
              <a:spLocks noChangeArrowheads="1"/>
            </p:cNvSpPr>
            <p:nvPr/>
          </p:nvSpPr>
          <p:spPr bwMode="auto">
            <a:xfrm>
              <a:off x="4038600" y="55626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1</a:t>
              </a:r>
            </a:p>
          </p:txBody>
        </p:sp>
        <p:sp>
          <p:nvSpPr>
            <p:cNvPr id="19469" name="Oval 52"/>
            <p:cNvSpPr>
              <a:spLocks noChangeArrowheads="1"/>
            </p:cNvSpPr>
            <p:nvPr/>
          </p:nvSpPr>
          <p:spPr bwMode="auto">
            <a:xfrm>
              <a:off x="5486400" y="4191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2</a:t>
              </a:r>
            </a:p>
          </p:txBody>
        </p:sp>
        <p:sp>
          <p:nvSpPr>
            <p:cNvPr id="19470" name="Oval 53"/>
            <p:cNvSpPr>
              <a:spLocks noChangeArrowheads="1"/>
            </p:cNvSpPr>
            <p:nvPr/>
          </p:nvSpPr>
          <p:spPr bwMode="auto">
            <a:xfrm>
              <a:off x="5486400" y="55626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2</a:t>
              </a:r>
            </a:p>
          </p:txBody>
        </p:sp>
        <p:cxnSp>
          <p:nvCxnSpPr>
            <p:cNvPr id="19471" name="Straight Arrow Connector 54"/>
            <p:cNvCxnSpPr>
              <a:cxnSpLocks noChangeShapeType="1"/>
              <a:stCxn id="19465" idx="5"/>
              <a:endCxn id="19468" idx="2"/>
            </p:cNvCxnSpPr>
            <p:nvPr/>
          </p:nvCxnSpPr>
          <p:spPr bwMode="auto">
            <a:xfrm rot="16200000" flipH="1">
              <a:off x="3530600" y="5359400"/>
              <a:ext cx="469900" cy="5461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Straight Arrow Connector 59"/>
            <p:cNvCxnSpPr>
              <a:cxnSpLocks noChangeShapeType="1"/>
              <a:stCxn id="19466" idx="6"/>
              <a:endCxn id="19469" idx="2"/>
            </p:cNvCxnSpPr>
            <p:nvPr/>
          </p:nvCxnSpPr>
          <p:spPr bwMode="auto">
            <a:xfrm>
              <a:off x="4648200" y="4495800"/>
              <a:ext cx="8382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Straight Arrow Connector 60"/>
            <p:cNvCxnSpPr>
              <a:cxnSpLocks noChangeShapeType="1"/>
              <a:stCxn id="19468" idx="6"/>
              <a:endCxn id="19470" idx="2"/>
            </p:cNvCxnSpPr>
            <p:nvPr/>
          </p:nvCxnSpPr>
          <p:spPr bwMode="auto">
            <a:xfrm>
              <a:off x="4648200" y="5867400"/>
              <a:ext cx="8382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Straight Arrow Connector 61"/>
            <p:cNvCxnSpPr>
              <a:cxnSpLocks noChangeShapeType="1"/>
              <a:stCxn id="19468" idx="7"/>
              <a:endCxn id="19469" idx="3"/>
            </p:cNvCxnSpPr>
            <p:nvPr/>
          </p:nvCxnSpPr>
          <p:spPr bwMode="auto">
            <a:xfrm rot="5400000" flipH="1" flipV="1">
              <a:off x="4597400" y="4673600"/>
              <a:ext cx="939800" cy="1016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Straight Arrow Connector 62"/>
            <p:cNvCxnSpPr>
              <a:cxnSpLocks noChangeShapeType="1"/>
              <a:endCxn id="19469" idx="4"/>
            </p:cNvCxnSpPr>
            <p:nvPr/>
          </p:nvCxnSpPr>
          <p:spPr bwMode="auto">
            <a:xfrm rot="5400000" flipH="1" flipV="1">
              <a:off x="5410201" y="5181600"/>
              <a:ext cx="762000" cy="31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Straight Arrow Connector 64"/>
            <p:cNvCxnSpPr>
              <a:cxnSpLocks noChangeShapeType="1"/>
              <a:stCxn id="19466" idx="5"/>
              <a:endCxn id="19470" idx="1"/>
            </p:cNvCxnSpPr>
            <p:nvPr/>
          </p:nvCxnSpPr>
          <p:spPr bwMode="auto">
            <a:xfrm rot="16200000" flipH="1">
              <a:off x="4597400" y="4673600"/>
              <a:ext cx="939800" cy="1016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Arrow Connector 75"/>
            <p:cNvCxnSpPr>
              <a:cxnSpLocks noChangeShapeType="1"/>
              <a:stCxn id="19466" idx="4"/>
              <a:endCxn id="19468" idx="0"/>
            </p:cNvCxnSpPr>
            <p:nvPr/>
          </p:nvCxnSpPr>
          <p:spPr bwMode="auto">
            <a:xfrm rot="5400000">
              <a:off x="3962401" y="5181600"/>
              <a:ext cx="762000" cy="31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Box 79"/>
            <p:cNvSpPr txBox="1">
              <a:spLocks noChangeArrowheads="1"/>
            </p:cNvSpPr>
            <p:nvPr/>
          </p:nvSpPr>
          <p:spPr bwMode="auto">
            <a:xfrm>
              <a:off x="2895600" y="4572000"/>
              <a:ext cx="457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i="1"/>
                <a:t>s</a:t>
              </a:r>
              <a:endParaRPr lang="en-US" b="0" i="1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BFS : Udskrivning af sti fra </a:t>
            </a:r>
            <a:r>
              <a:rPr lang="da-DK" b="1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b="1" smtClean="0"/>
              <a:t> til </a:t>
            </a:r>
            <a:r>
              <a:rPr lang="da-DK" b="1" i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953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Grafer</a:t>
            </a:r>
            <a:endParaRPr lang="en-US" b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5100"/>
            <a:ext cx="2895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1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5800" y="34163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>
                <a:solidFill>
                  <a:srgbClr val="C00000"/>
                </a:solidFill>
              </a:rPr>
              <a:t>Uorienterede</a:t>
            </a:r>
            <a:r>
              <a:rPr lang="da-DK" sz="2400" b="0"/>
              <a:t> grafer</a:t>
            </a:r>
            <a:endParaRPr lang="en-US" sz="2400" b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800600" y="34163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>
                <a:solidFill>
                  <a:srgbClr val="00CC00"/>
                </a:solidFill>
              </a:rPr>
              <a:t>Orienterede</a:t>
            </a:r>
            <a:r>
              <a:rPr lang="da-DK" sz="2400" b="0"/>
              <a:t> grafer</a:t>
            </a:r>
            <a:endParaRPr lang="en-US" sz="2400" b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85800" y="4575175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G</a:t>
            </a:r>
            <a:r>
              <a:rPr lang="da-DK" sz="2400">
                <a:solidFill>
                  <a:schemeClr val="accent2"/>
                </a:solidFill>
              </a:rPr>
              <a:t> = (</a:t>
            </a:r>
            <a:r>
              <a:rPr lang="da-DK" sz="2400" i="1">
                <a:solidFill>
                  <a:schemeClr val="accent2"/>
                </a:solidFill>
              </a:rPr>
              <a:t>V</a:t>
            </a:r>
            <a:r>
              <a:rPr lang="da-DK" sz="2400">
                <a:solidFill>
                  <a:schemeClr val="accent2"/>
                </a:solidFill>
              </a:rPr>
              <a:t>,</a:t>
            </a:r>
            <a:r>
              <a:rPr lang="da-DK" sz="2400" i="1">
                <a:solidFill>
                  <a:schemeClr val="accent2"/>
                </a:solidFill>
              </a:rPr>
              <a:t>E</a:t>
            </a:r>
            <a:r>
              <a:rPr lang="da-DK" sz="2400">
                <a:solidFill>
                  <a:schemeClr val="accent2"/>
                </a:solidFill>
              </a:rPr>
              <a:t>)</a:t>
            </a:r>
            <a:r>
              <a:rPr lang="da-DK" sz="2400" b="0"/>
              <a:t>    </a:t>
            </a:r>
            <a:r>
              <a:rPr lang="da-DK" sz="2400" b="0">
                <a:solidFill>
                  <a:schemeClr val="accent2"/>
                </a:solidFill>
              </a:rPr>
              <a:t>graf</a:t>
            </a:r>
            <a:r>
              <a:rPr lang="da-DK" sz="2400" b="0"/>
              <a:t> med </a:t>
            </a:r>
            <a:r>
              <a:rPr lang="da-DK" sz="2400" b="0">
                <a:solidFill>
                  <a:schemeClr val="accent2"/>
                </a:solidFill>
              </a:rPr>
              <a:t>knuder</a:t>
            </a:r>
            <a:r>
              <a:rPr lang="da-DK" sz="2400" b="0"/>
              <a:t> </a:t>
            </a:r>
            <a:r>
              <a:rPr lang="da-DK" sz="2400" b="0" i="1"/>
              <a:t>V</a:t>
            </a:r>
            <a:r>
              <a:rPr lang="da-DK" sz="2400" b="0"/>
              <a:t> og </a:t>
            </a:r>
            <a:r>
              <a:rPr lang="da-DK" sz="2400" b="0">
                <a:solidFill>
                  <a:schemeClr val="accent2"/>
                </a:solidFill>
              </a:rPr>
              <a:t>kanter</a:t>
            </a:r>
            <a:r>
              <a:rPr lang="da-DK" sz="2400" b="0"/>
              <a:t> </a:t>
            </a:r>
            <a:r>
              <a:rPr lang="da-DK" sz="2400" b="0" i="1"/>
              <a:t>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b="0" i="1"/>
              <a:t>E</a:t>
            </a:r>
            <a:r>
              <a:rPr lang="da-DK" sz="2400" b="0"/>
              <a:t> : </a:t>
            </a:r>
            <a:r>
              <a:rPr lang="da-DK" sz="2400">
                <a:solidFill>
                  <a:srgbClr val="C00000"/>
                </a:solidFill>
              </a:rPr>
              <a:t>{</a:t>
            </a:r>
            <a:r>
              <a:rPr lang="da-DK" sz="2400" i="1">
                <a:solidFill>
                  <a:srgbClr val="C00000"/>
                </a:solidFill>
              </a:rPr>
              <a:t>u</a:t>
            </a:r>
            <a:r>
              <a:rPr lang="da-DK" sz="2400">
                <a:solidFill>
                  <a:srgbClr val="C00000"/>
                </a:solidFill>
              </a:rPr>
              <a:t>,</a:t>
            </a:r>
            <a:r>
              <a:rPr lang="da-DK" sz="2400" i="1">
                <a:solidFill>
                  <a:srgbClr val="C00000"/>
                </a:solidFill>
              </a:rPr>
              <a:t>v</a:t>
            </a:r>
            <a:r>
              <a:rPr lang="da-DK" sz="2400">
                <a:solidFill>
                  <a:srgbClr val="C00000"/>
                </a:solidFill>
              </a:rPr>
              <a:t>}</a:t>
            </a:r>
            <a:r>
              <a:rPr lang="da-DK" sz="2400" b="0"/>
              <a:t> kant mellem </a:t>
            </a:r>
            <a:r>
              <a:rPr lang="da-DK" sz="2400" b="0" i="1"/>
              <a:t>u</a:t>
            </a:r>
            <a:r>
              <a:rPr lang="da-DK" sz="2400" b="0"/>
              <a:t> og </a:t>
            </a:r>
            <a:r>
              <a:rPr lang="da-DK" sz="2400" b="0" i="1"/>
              <a:t>v</a:t>
            </a:r>
            <a:r>
              <a:rPr lang="da-DK" sz="2400" b="0"/>
              <a:t> i en </a:t>
            </a:r>
            <a:r>
              <a:rPr lang="da-DK" sz="2400" b="0">
                <a:solidFill>
                  <a:srgbClr val="C00000"/>
                </a:solidFill>
              </a:rPr>
              <a:t>uorienteret</a:t>
            </a:r>
            <a:r>
              <a:rPr lang="da-DK" sz="2400" b="0"/>
              <a:t> graf og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b="0"/>
              <a:t>     </a:t>
            </a:r>
            <a:r>
              <a:rPr lang="da-DK" sz="2400">
                <a:solidFill>
                  <a:srgbClr val="00B050"/>
                </a:solidFill>
              </a:rPr>
              <a:t>(</a:t>
            </a:r>
            <a:r>
              <a:rPr lang="da-DK" sz="2400" i="1">
                <a:solidFill>
                  <a:srgbClr val="00B050"/>
                </a:solidFill>
              </a:rPr>
              <a:t>u</a:t>
            </a:r>
            <a:r>
              <a:rPr lang="da-DK" sz="2400">
                <a:solidFill>
                  <a:srgbClr val="00B050"/>
                </a:solidFill>
              </a:rPr>
              <a:t>,</a:t>
            </a:r>
            <a:r>
              <a:rPr lang="da-DK" sz="2400" i="1">
                <a:solidFill>
                  <a:srgbClr val="00B050"/>
                </a:solidFill>
              </a:rPr>
              <a:t>v</a:t>
            </a:r>
            <a:r>
              <a:rPr lang="da-DK" sz="2400">
                <a:solidFill>
                  <a:srgbClr val="00B050"/>
                </a:solidFill>
              </a:rPr>
              <a:t>)</a:t>
            </a:r>
            <a:r>
              <a:rPr lang="da-DK" sz="2400" b="0"/>
              <a:t> en </a:t>
            </a:r>
            <a:r>
              <a:rPr lang="da-DK" sz="2400" b="0">
                <a:solidFill>
                  <a:srgbClr val="00B050"/>
                </a:solidFill>
              </a:rPr>
              <a:t>orienteret</a:t>
            </a:r>
            <a:r>
              <a:rPr lang="da-DK" sz="2400" b="0"/>
              <a:t> kant fra </a:t>
            </a:r>
            <a:r>
              <a:rPr lang="da-DK" sz="2400" b="0" i="1"/>
              <a:t>u</a:t>
            </a:r>
            <a:r>
              <a:rPr lang="da-DK" sz="2400" b="0"/>
              <a:t> til </a:t>
            </a:r>
            <a:r>
              <a:rPr lang="da-DK" sz="2400" b="0" i="1"/>
              <a:t>v</a:t>
            </a:r>
            <a:r>
              <a:rPr lang="da-DK" sz="2400" b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n</a:t>
            </a:r>
            <a:r>
              <a:rPr lang="da-DK" sz="2400" b="0"/>
              <a:t> = |</a:t>
            </a:r>
            <a:r>
              <a:rPr lang="da-DK" sz="2400" b="0" i="1"/>
              <a:t>V| = </a:t>
            </a:r>
            <a:r>
              <a:rPr lang="da-DK" sz="2400" b="0"/>
              <a:t>antal knuder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m</a:t>
            </a:r>
            <a:r>
              <a:rPr lang="da-DK" sz="2400" b="0"/>
              <a:t> = |E| = antal kanter (forbindelser mellem knuder)</a:t>
            </a:r>
            <a:endParaRPr lang="en-US" sz="24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4114800" y="38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7543800" y="6324600"/>
            <a:ext cx="152400" cy="1524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224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Dybde Først Søgning (DFS)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25625" y="1724025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8" name="Straight Connector 7"/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3570287" y="538163"/>
            <a:ext cx="396875" cy="2063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836738" y="20081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54163" y="4214813"/>
            <a:ext cx="6096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5" name="Straight Connector 14"/>
          <p:cNvCxnSpPr>
            <a:cxnSpLocks noChangeShapeType="1"/>
            <a:stCxn id="14" idx="7"/>
          </p:cNvCxnSpPr>
          <p:nvPr/>
        </p:nvCxnSpPr>
        <p:spPr bwMode="auto">
          <a:xfrm rot="5400000" flipH="1" flipV="1">
            <a:off x="2946400" y="2328863"/>
            <a:ext cx="1058863" cy="28019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12" idx="5"/>
            <a:endCxn id="10" idx="1"/>
          </p:cNvCxnSpPr>
          <p:nvPr/>
        </p:nvCxnSpPr>
        <p:spPr bwMode="auto">
          <a:xfrm rot="16200000" flipH="1">
            <a:off x="3412332" y="1278731"/>
            <a:ext cx="398462" cy="237807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531938" y="6353175"/>
            <a:ext cx="652462" cy="363538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4" idx="7"/>
          </p:cNvCxnSpPr>
          <p:nvPr/>
        </p:nvCxnSpPr>
        <p:spPr bwMode="auto">
          <a:xfrm rot="5400000" flipH="1" flipV="1">
            <a:off x="1993900" y="3600450"/>
            <a:ext cx="2901950" cy="27114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0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DFS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29718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”discover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u.f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”finishing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endParaRPr lang="da-DK" b="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 på </a:t>
            </a:r>
            <a:r>
              <a:rPr lang="da-DK" b="0" dirty="0" err="1"/>
              <a:t>rekursionsstakken</a:t>
            </a:r>
            <a:r>
              <a:rPr lang="da-DK" b="0" dirty="0"/>
              <a:t> </a:t>
            </a: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4" grpId="0" animBg="1"/>
      <p:bldP spid="41" grpId="0" build="allAtOnce"/>
      <p:bldP spid="10" grpId="0" animBg="1"/>
      <p:bldP spid="9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4000" b="1" smtClean="0">
                <a:solidFill>
                  <a:schemeClr val="bg1"/>
                </a:solidFill>
              </a:rPr>
              <a:t>Kan en knude have 13/17 som </a:t>
            </a:r>
            <a:br>
              <a:rPr lang="da-DK" sz="4000" b="1" smtClean="0">
                <a:solidFill>
                  <a:schemeClr val="bg1"/>
                </a:solidFill>
              </a:rPr>
            </a:br>
            <a:r>
              <a:rPr lang="da-DK" sz="4000" b="1" smtClean="0">
                <a:solidFill>
                  <a:schemeClr val="bg1"/>
                </a:solidFill>
              </a:rPr>
              <a:t>DFS discover/finishing tider ? </a:t>
            </a:r>
            <a:endParaRPr lang="en-US" sz="4000" b="1" smtClean="0">
              <a:solidFill>
                <a:schemeClr val="bg1"/>
              </a:solidFill>
            </a:endParaRPr>
          </a:p>
        </p:txBody>
      </p:sp>
      <p:sp>
        <p:nvSpPr>
          <p:cNvPr id="2458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43288" y="2667000"/>
            <a:ext cx="2500312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24582" name="ResponseCounter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/>
            <p:cNvSpPr/>
            <p:nvPr/>
          </p:nvSpPr>
          <p:spPr>
            <a:xfrm>
              <a:off x="190500" y="6388360"/>
              <a:ext cx="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0 of 5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657600"/>
            <a:ext cx="51704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302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5105400" y="5105400"/>
            <a:ext cx="2209800" cy="1200150"/>
            <a:chOff x="5105400" y="5105400"/>
            <a:chExt cx="2209800" cy="1200150"/>
          </a:xfrm>
        </p:grpSpPr>
        <p:sp>
          <p:nvSpPr>
            <p:cNvPr id="25606" name="TextBox 4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2209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/>
                <a:t> 	= træ-kanter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/>
                <a:t>	= tilbage-kanter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/>
                <a:t>	= kryds-kanter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a-DK"/>
                <a:t>	= fremad-kanter</a:t>
              </a:r>
            </a:p>
          </p:txBody>
        </p:sp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181600"/>
              <a:ext cx="152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629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438400"/>
          <a:ext cx="8077200" cy="31702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500"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chemeClr val="tx1"/>
                          </a:solidFill>
                        </a:rPr>
                        <a:t>BFS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Finde afstande</a:t>
                      </a: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 til startknuden</a:t>
                      </a:r>
                      <a:b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(afstand = antal kanter, f.eks. </a:t>
                      </a:r>
                      <a:r>
                        <a:rPr lang="da-DK" sz="2800" b="0" baseline="0" dirty="0" err="1" smtClean="0">
                          <a:solidFill>
                            <a:schemeClr val="tx1"/>
                          </a:solidFill>
                        </a:rPr>
                        <a:t>RushHour</a:t>
                      </a: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da-DK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38"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chemeClr val="tx1"/>
                          </a:solidFill>
                        </a:rPr>
                        <a:t>DFS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Topologisk sortering </a:t>
                      </a:r>
                      <a:r>
                        <a:rPr lang="da-DK" sz="2800" b="0" i="1" baseline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a-DK" sz="2800" b="0" i="1" baseline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i="1" baseline="0" smtClean="0">
                          <a:solidFill>
                            <a:schemeClr val="tx1"/>
                          </a:solidFill>
                        </a:rPr>
                        <a:t>Stærke </a:t>
                      </a:r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sammenhængskomponenter</a:t>
                      </a:r>
                      <a:b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(næste forelæsning)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BFS og DFS anvendelser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Planar Grafer - Eulers formel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839200" cy="2209800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/>
              <a:t>For en sammenhængende planar graf gælder:</a:t>
            </a:r>
          </a:p>
          <a:p>
            <a:pPr algn="ctr">
              <a:buFontTx/>
              <a:buNone/>
            </a:pPr>
            <a:endParaRPr lang="da-DK" sz="1200" smtClean="0"/>
          </a:p>
          <a:p>
            <a:pPr>
              <a:buFontTx/>
              <a:buNone/>
            </a:pPr>
            <a:r>
              <a:rPr lang="da-DK" smtClean="0"/>
              <a:t>Eulers formel:   </a:t>
            </a:r>
            <a:r>
              <a:rPr lang="da-DK" smtClean="0">
                <a:solidFill>
                  <a:schemeClr val="accent2"/>
                </a:solidFill>
              </a:rPr>
              <a:t>|</a:t>
            </a:r>
            <a:r>
              <a:rPr lang="da-DK" i="1" smtClean="0">
                <a:solidFill>
                  <a:schemeClr val="accent2"/>
                </a:solidFill>
              </a:rPr>
              <a:t>V</a:t>
            </a:r>
            <a:r>
              <a:rPr lang="da-DK" smtClean="0">
                <a:solidFill>
                  <a:schemeClr val="accent2"/>
                </a:solidFill>
              </a:rPr>
              <a:t>| - |</a:t>
            </a:r>
            <a:r>
              <a:rPr lang="da-DK" i="1" smtClean="0">
                <a:solidFill>
                  <a:schemeClr val="accent2"/>
                </a:solidFill>
              </a:rPr>
              <a:t>E</a:t>
            </a:r>
            <a:r>
              <a:rPr lang="da-DK" smtClean="0">
                <a:solidFill>
                  <a:schemeClr val="accent2"/>
                </a:solidFill>
              </a:rPr>
              <a:t>| + # flader = 2</a:t>
            </a:r>
          </a:p>
          <a:p>
            <a:pPr algn="ctr">
              <a:buFontTx/>
              <a:buNone/>
            </a:pPr>
            <a:endParaRPr lang="da-DK" sz="1200" smtClean="0"/>
          </a:p>
          <a:p>
            <a:pPr>
              <a:buFontTx/>
              <a:buNone/>
            </a:pPr>
            <a:r>
              <a:rPr lang="da-DK" smtClean="0"/>
              <a:t>Korollar:		       </a:t>
            </a:r>
            <a:r>
              <a:rPr lang="da-DK" smtClean="0">
                <a:solidFill>
                  <a:schemeClr val="accent2"/>
                </a:solidFill>
              </a:rPr>
              <a:t>|</a:t>
            </a:r>
            <a:r>
              <a:rPr lang="da-DK" i="1" smtClean="0">
                <a:solidFill>
                  <a:schemeClr val="accent2"/>
                </a:solidFill>
              </a:rPr>
              <a:t>E</a:t>
            </a:r>
            <a:r>
              <a:rPr lang="da-DK" smtClean="0">
                <a:solidFill>
                  <a:schemeClr val="accent2"/>
                </a:solidFill>
              </a:rPr>
              <a:t>| ≤ 3|</a:t>
            </a:r>
            <a:r>
              <a:rPr lang="da-DK" i="1" smtClean="0">
                <a:solidFill>
                  <a:schemeClr val="accent2"/>
                </a:solidFill>
              </a:rPr>
              <a:t>V</a:t>
            </a:r>
            <a:r>
              <a:rPr lang="da-DK" smtClean="0">
                <a:solidFill>
                  <a:schemeClr val="accent2"/>
                </a:solidFill>
              </a:rPr>
              <a:t>| - 6	</a:t>
            </a:r>
            <a:endParaRPr lang="da-DK" smtClean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638800" y="2087563"/>
            <a:ext cx="2362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 dirty="0" smtClean="0"/>
              <a:t>|V|</a:t>
            </a:r>
            <a:r>
              <a:rPr lang="da-DK" sz="3200" b="0" dirty="0" smtClean="0"/>
              <a:t> </a:t>
            </a:r>
            <a:r>
              <a:rPr lang="da-DK" sz="3200" b="0" dirty="0"/>
              <a:t>= 5</a:t>
            </a:r>
          </a:p>
          <a:p>
            <a:pPr algn="ctr" eaLnBrk="1" hangingPunct="1"/>
            <a:r>
              <a:rPr lang="da-DK" sz="3200" b="0" i="1" dirty="0" smtClean="0"/>
              <a:t>|E|</a:t>
            </a:r>
            <a:r>
              <a:rPr lang="da-DK" sz="3200" b="0" dirty="0" smtClean="0"/>
              <a:t> </a:t>
            </a:r>
            <a:r>
              <a:rPr lang="da-DK" sz="3200" b="0" dirty="0"/>
              <a:t>= 7</a:t>
            </a:r>
          </a:p>
          <a:p>
            <a:pPr algn="ctr" eaLnBrk="1" hangingPunct="1"/>
            <a:r>
              <a:rPr lang="da-DK" sz="3200" b="0" dirty="0"/>
              <a:t># </a:t>
            </a:r>
            <a:r>
              <a:rPr lang="da-DK" sz="3200" b="0" dirty="0">
                <a:solidFill>
                  <a:srgbClr val="FF0000"/>
                </a:solidFill>
              </a:rPr>
              <a:t>flader</a:t>
            </a:r>
            <a:r>
              <a:rPr lang="da-DK" sz="3200" b="0" dirty="0"/>
              <a:t> = 4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0" y="5257800"/>
            <a:ext cx="4191000" cy="609600"/>
          </a:xfrm>
          <a:prstGeom prst="rect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>
              <a:solidFill>
                <a:srgbClr val="0070C0"/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858000" y="5943600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accent2"/>
                </a:solidFill>
              </a:rPr>
              <a:t> </a:t>
            </a:r>
            <a:r>
              <a:rPr lang="da-DK" b="0"/>
              <a:t>(for |</a:t>
            </a:r>
            <a:r>
              <a:rPr lang="da-DK" b="0" i="1"/>
              <a:t>V</a:t>
            </a:r>
            <a:r>
              <a:rPr lang="da-DK" b="0"/>
              <a:t>| ≥ 3, ingen selvløkker, ingen parallelle kanter)</a:t>
            </a:r>
            <a:endParaRPr lang="en-US" b="0"/>
          </a:p>
        </p:txBody>
      </p:sp>
      <p:pic>
        <p:nvPicPr>
          <p:cNvPr id="5127" name="Picture 8" descr="C:\Users\gerth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387475"/>
            <a:ext cx="38195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Hvilken løsning finder den grådige algoritme?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362200" y="2636838"/>
            <a:ext cx="5181600" cy="3306762"/>
          </a:xfrm>
        </p:spPr>
        <p:txBody>
          <a:bodyPr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ABG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ACBABA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BGA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ABA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G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ACBABA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  <a:endParaRPr lang="en-US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 Ved ikke</a:t>
            </a:r>
            <a:endParaRPr lang="en-US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endParaRPr lang="da-DK" smtClean="0">
              <a:solidFill>
                <a:schemeClr val="bg1"/>
              </a:solidFill>
            </a:endParaRPr>
          </a:p>
          <a:p>
            <a:pPr marL="514350" indent="-514350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752600" y="3200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85800" y="5181600"/>
            <a:ext cx="7864475" cy="1524000"/>
            <a:chOff x="609600" y="5334000"/>
            <a:chExt cx="7865226" cy="1524000"/>
          </a:xfrm>
        </p:grpSpPr>
        <p:sp>
          <p:nvSpPr>
            <p:cNvPr id="6150" name="Rectangle 67"/>
            <p:cNvSpPr>
              <a:spLocks noChangeArrowheads="1"/>
            </p:cNvSpPr>
            <p:nvPr/>
          </p:nvSpPr>
          <p:spPr bwMode="auto">
            <a:xfrm>
              <a:off x="609600" y="5334000"/>
              <a:ext cx="7848600" cy="15240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Arc 39"/>
            <p:cNvSpPr/>
            <p:nvPr/>
          </p:nvSpPr>
          <p:spPr bwMode="auto">
            <a:xfrm>
              <a:off x="971585" y="5715000"/>
              <a:ext cx="381036" cy="457200"/>
            </a:xfrm>
            <a:prstGeom prst="arc">
              <a:avLst>
                <a:gd name="adj1" fmla="val 7747825"/>
                <a:gd name="adj2" fmla="val 364876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1940052" y="5715000"/>
              <a:ext cx="381036" cy="457200"/>
            </a:xfrm>
            <a:prstGeom prst="arc">
              <a:avLst>
                <a:gd name="adj1" fmla="val 7747825"/>
                <a:gd name="adj2" fmla="val 354231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Arc 45"/>
            <p:cNvSpPr/>
            <p:nvPr/>
          </p:nvSpPr>
          <p:spPr bwMode="auto">
            <a:xfrm>
              <a:off x="2908520" y="5715000"/>
              <a:ext cx="381036" cy="457200"/>
            </a:xfrm>
            <a:prstGeom prst="arc">
              <a:avLst>
                <a:gd name="adj1" fmla="val 7747825"/>
                <a:gd name="adj2" fmla="val 354231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3878575" y="5715000"/>
              <a:ext cx="381036" cy="457200"/>
            </a:xfrm>
            <a:prstGeom prst="arc">
              <a:avLst>
                <a:gd name="adj1" fmla="val 7747825"/>
                <a:gd name="adj2" fmla="val 362698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rc 47"/>
            <p:cNvSpPr/>
            <p:nvPr/>
          </p:nvSpPr>
          <p:spPr bwMode="auto">
            <a:xfrm>
              <a:off x="4847043" y="5715000"/>
              <a:ext cx="381036" cy="457200"/>
            </a:xfrm>
            <a:prstGeom prst="arc">
              <a:avLst>
                <a:gd name="adj1" fmla="val 7747825"/>
                <a:gd name="adj2" fmla="val 3477631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Arc 48"/>
            <p:cNvSpPr/>
            <p:nvPr/>
          </p:nvSpPr>
          <p:spPr bwMode="auto">
            <a:xfrm>
              <a:off x="5815510" y="5715000"/>
              <a:ext cx="381036" cy="457200"/>
            </a:xfrm>
            <a:prstGeom prst="arc">
              <a:avLst>
                <a:gd name="adj1" fmla="val 7747825"/>
                <a:gd name="adj2" fmla="val 3603167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6783978" y="5715000"/>
              <a:ext cx="381036" cy="457200"/>
            </a:xfrm>
            <a:prstGeom prst="arc">
              <a:avLst>
                <a:gd name="adj1" fmla="val 7747825"/>
                <a:gd name="adj2" fmla="val 360318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>
              <a:off x="7754032" y="5715000"/>
              <a:ext cx="381036" cy="381000"/>
            </a:xfrm>
            <a:prstGeom prst="arc">
              <a:avLst>
                <a:gd name="adj1" fmla="val 7747825"/>
                <a:gd name="adj2" fmla="val 326050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Oval 4"/>
            <p:cNvSpPr>
              <a:spLocks noChangeArrowheads="1"/>
            </p:cNvSpPr>
            <p:nvPr/>
          </p:nvSpPr>
          <p:spPr bwMode="auto">
            <a:xfrm>
              <a:off x="8191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0</a:t>
              </a: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7907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1</a:t>
              </a:r>
            </a:p>
          </p:txBody>
        </p:sp>
        <p:sp>
          <p:nvSpPr>
            <p:cNvPr id="6161" name="Oval 7"/>
            <p:cNvSpPr>
              <a:spLocks noChangeArrowheads="1"/>
            </p:cNvSpPr>
            <p:nvPr/>
          </p:nvSpPr>
          <p:spPr bwMode="auto">
            <a:xfrm>
              <a:off x="37338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3</a:t>
              </a:r>
            </a:p>
          </p:txBody>
        </p:sp>
        <p:sp>
          <p:nvSpPr>
            <p:cNvPr id="6162" name="Oval 8"/>
            <p:cNvSpPr>
              <a:spLocks noChangeArrowheads="1"/>
            </p:cNvSpPr>
            <p:nvPr/>
          </p:nvSpPr>
          <p:spPr bwMode="auto">
            <a:xfrm>
              <a:off x="27622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2</a:t>
              </a:r>
            </a:p>
          </p:txBody>
        </p:sp>
        <p:sp>
          <p:nvSpPr>
            <p:cNvPr id="6163" name="Oval 9"/>
            <p:cNvSpPr>
              <a:spLocks noChangeArrowheads="1"/>
            </p:cNvSpPr>
            <p:nvPr/>
          </p:nvSpPr>
          <p:spPr bwMode="auto">
            <a:xfrm>
              <a:off x="47053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4</a:t>
              </a:r>
            </a:p>
          </p:txBody>
        </p:sp>
        <p:sp>
          <p:nvSpPr>
            <p:cNvPr id="6164" name="Oval 10"/>
            <p:cNvSpPr>
              <a:spLocks noChangeArrowheads="1"/>
            </p:cNvSpPr>
            <p:nvPr/>
          </p:nvSpPr>
          <p:spPr bwMode="auto">
            <a:xfrm>
              <a:off x="56769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5</a:t>
              </a:r>
            </a:p>
          </p:txBody>
        </p:sp>
        <p:sp>
          <p:nvSpPr>
            <p:cNvPr id="6165" name="Oval 11"/>
            <p:cNvSpPr>
              <a:spLocks noChangeArrowheads="1"/>
            </p:cNvSpPr>
            <p:nvPr/>
          </p:nvSpPr>
          <p:spPr bwMode="auto">
            <a:xfrm>
              <a:off x="66484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6</a:t>
              </a:r>
            </a:p>
          </p:txBody>
        </p:sp>
        <p:cxnSp>
          <p:nvCxnSpPr>
            <p:cNvPr id="6166" name="Straight Arrow Connector 15"/>
            <p:cNvCxnSpPr>
              <a:cxnSpLocks noChangeShapeType="1"/>
              <a:stCxn id="6159" idx="6"/>
              <a:endCxn id="6160" idx="2"/>
            </p:cNvCxnSpPr>
            <p:nvPr/>
          </p:nvCxnSpPr>
          <p:spPr bwMode="auto">
            <a:xfrm>
              <a:off x="14287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Straight Arrow Connector 16"/>
            <p:cNvCxnSpPr>
              <a:cxnSpLocks noChangeShapeType="1"/>
              <a:stCxn id="6160" idx="6"/>
              <a:endCxn id="6162" idx="2"/>
            </p:cNvCxnSpPr>
            <p:nvPr/>
          </p:nvCxnSpPr>
          <p:spPr bwMode="auto">
            <a:xfrm>
              <a:off x="24003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Straight Arrow Connector 19"/>
            <p:cNvCxnSpPr>
              <a:cxnSpLocks noChangeShapeType="1"/>
              <a:stCxn id="6162" idx="6"/>
              <a:endCxn id="6161" idx="2"/>
            </p:cNvCxnSpPr>
            <p:nvPr/>
          </p:nvCxnSpPr>
          <p:spPr bwMode="auto">
            <a:xfrm>
              <a:off x="33718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Straight Arrow Connector 20"/>
            <p:cNvCxnSpPr>
              <a:cxnSpLocks noChangeShapeType="1"/>
              <a:stCxn id="6161" idx="6"/>
              <a:endCxn id="6163" idx="2"/>
            </p:cNvCxnSpPr>
            <p:nvPr/>
          </p:nvCxnSpPr>
          <p:spPr bwMode="auto">
            <a:xfrm>
              <a:off x="43434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Straight Arrow Connector 21"/>
            <p:cNvCxnSpPr>
              <a:cxnSpLocks noChangeShapeType="1"/>
              <a:stCxn id="6163" idx="6"/>
              <a:endCxn id="6164" idx="2"/>
            </p:cNvCxnSpPr>
            <p:nvPr/>
          </p:nvCxnSpPr>
          <p:spPr bwMode="auto">
            <a:xfrm>
              <a:off x="53149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1" name="Straight Arrow Connector 22"/>
            <p:cNvCxnSpPr>
              <a:cxnSpLocks noChangeShapeType="1"/>
              <a:stCxn id="6164" idx="6"/>
              <a:endCxn id="6165" idx="2"/>
            </p:cNvCxnSpPr>
            <p:nvPr/>
          </p:nvCxnSpPr>
          <p:spPr bwMode="auto">
            <a:xfrm>
              <a:off x="62865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2" name="Straight Arrow Connector 23"/>
            <p:cNvCxnSpPr>
              <a:cxnSpLocks noChangeShapeType="1"/>
              <a:stCxn id="6165" idx="6"/>
              <a:endCxn id="6189" idx="2"/>
            </p:cNvCxnSpPr>
            <p:nvPr/>
          </p:nvCxnSpPr>
          <p:spPr bwMode="auto">
            <a:xfrm>
              <a:off x="72580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3" name="TextBox 51"/>
            <p:cNvSpPr txBox="1">
              <a:spLocks noChangeArrowheads="1"/>
            </p:cNvSpPr>
            <p:nvPr/>
          </p:nvSpPr>
          <p:spPr bwMode="auto">
            <a:xfrm>
              <a:off x="626226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4" name="TextBox 52"/>
            <p:cNvSpPr txBox="1">
              <a:spLocks noChangeArrowheads="1"/>
            </p:cNvSpPr>
            <p:nvPr/>
          </p:nvSpPr>
          <p:spPr bwMode="auto">
            <a:xfrm>
              <a:off x="1595055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75" name="TextBox 53"/>
            <p:cNvSpPr txBox="1">
              <a:spLocks noChangeArrowheads="1"/>
            </p:cNvSpPr>
            <p:nvPr/>
          </p:nvSpPr>
          <p:spPr bwMode="auto">
            <a:xfrm>
              <a:off x="2563884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A,B,D,G</a:t>
              </a:r>
              <a:endParaRPr lang="en-US" sz="1400" i="1"/>
            </a:p>
          </p:txBody>
        </p:sp>
        <p:sp>
          <p:nvSpPr>
            <p:cNvPr id="6176" name="TextBox 54"/>
            <p:cNvSpPr txBox="1">
              <a:spLocks noChangeArrowheads="1"/>
            </p:cNvSpPr>
            <p:nvPr/>
          </p:nvSpPr>
          <p:spPr bwMode="auto">
            <a:xfrm>
              <a:off x="3532713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7" name="TextBox 55"/>
            <p:cNvSpPr txBox="1">
              <a:spLocks noChangeArrowheads="1"/>
            </p:cNvSpPr>
            <p:nvPr/>
          </p:nvSpPr>
          <p:spPr bwMode="auto">
            <a:xfrm>
              <a:off x="4501542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78" name="TextBox 56"/>
            <p:cNvSpPr txBox="1">
              <a:spLocks noChangeArrowheads="1"/>
            </p:cNvSpPr>
            <p:nvPr/>
          </p:nvSpPr>
          <p:spPr bwMode="auto">
            <a:xfrm>
              <a:off x="5470371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9" name="TextBox 57"/>
            <p:cNvSpPr txBox="1">
              <a:spLocks noChangeArrowheads="1"/>
            </p:cNvSpPr>
            <p:nvPr/>
          </p:nvSpPr>
          <p:spPr bwMode="auto">
            <a:xfrm>
              <a:off x="6439200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80" name="TextBox 58"/>
            <p:cNvSpPr txBox="1">
              <a:spLocks noChangeArrowheads="1"/>
            </p:cNvSpPr>
            <p:nvPr/>
          </p:nvSpPr>
          <p:spPr bwMode="auto">
            <a:xfrm>
              <a:off x="7408026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A,B,C,D,G</a:t>
              </a:r>
              <a:endParaRPr lang="en-US" sz="1400" i="1"/>
            </a:p>
          </p:txBody>
        </p:sp>
        <p:sp>
          <p:nvSpPr>
            <p:cNvPr id="6181" name="TextBox 59"/>
            <p:cNvSpPr txBox="1">
              <a:spLocks noChangeArrowheads="1"/>
            </p:cNvSpPr>
            <p:nvPr/>
          </p:nvSpPr>
          <p:spPr bwMode="auto">
            <a:xfrm>
              <a:off x="1045026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2" name="TextBox 60"/>
            <p:cNvSpPr txBox="1">
              <a:spLocks noChangeArrowheads="1"/>
            </p:cNvSpPr>
            <p:nvPr/>
          </p:nvSpPr>
          <p:spPr bwMode="auto">
            <a:xfrm>
              <a:off x="2013855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3" name="TextBox 61"/>
            <p:cNvSpPr txBox="1">
              <a:spLocks noChangeArrowheads="1"/>
            </p:cNvSpPr>
            <p:nvPr/>
          </p:nvSpPr>
          <p:spPr bwMode="auto">
            <a:xfrm>
              <a:off x="2982684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C</a:t>
              </a:r>
              <a:endParaRPr lang="en-US" sz="1400" i="1"/>
            </a:p>
          </p:txBody>
        </p:sp>
        <p:sp>
          <p:nvSpPr>
            <p:cNvPr id="6184" name="TextBox 62"/>
            <p:cNvSpPr txBox="1">
              <a:spLocks noChangeArrowheads="1"/>
            </p:cNvSpPr>
            <p:nvPr/>
          </p:nvSpPr>
          <p:spPr bwMode="auto">
            <a:xfrm>
              <a:off x="3951513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5" name="TextBox 63"/>
            <p:cNvSpPr txBox="1">
              <a:spLocks noChangeArrowheads="1"/>
            </p:cNvSpPr>
            <p:nvPr/>
          </p:nvSpPr>
          <p:spPr bwMode="auto">
            <a:xfrm>
              <a:off x="4920342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6" name="TextBox 64"/>
            <p:cNvSpPr txBox="1">
              <a:spLocks noChangeArrowheads="1"/>
            </p:cNvSpPr>
            <p:nvPr/>
          </p:nvSpPr>
          <p:spPr bwMode="auto">
            <a:xfrm>
              <a:off x="5889171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7" name="TextBox 65"/>
            <p:cNvSpPr txBox="1">
              <a:spLocks noChangeArrowheads="1"/>
            </p:cNvSpPr>
            <p:nvPr/>
          </p:nvSpPr>
          <p:spPr bwMode="auto">
            <a:xfrm>
              <a:off x="6858000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8" name="Oval 68"/>
            <p:cNvSpPr>
              <a:spLocks noChangeArrowheads="1"/>
            </p:cNvSpPr>
            <p:nvPr/>
          </p:nvSpPr>
          <p:spPr bwMode="auto">
            <a:xfrm>
              <a:off x="7560426" y="6036426"/>
              <a:ext cx="727365" cy="72874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a-DK" sz="2400"/>
            </a:p>
          </p:txBody>
        </p:sp>
        <p:sp>
          <p:nvSpPr>
            <p:cNvPr id="6189" name="Oval 6"/>
            <p:cNvSpPr>
              <a:spLocks noChangeArrowheads="1"/>
            </p:cNvSpPr>
            <p:nvPr/>
          </p:nvSpPr>
          <p:spPr bwMode="auto">
            <a:xfrm>
              <a:off x="76200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57488" y="3949700"/>
            <a:ext cx="4838700" cy="2438400"/>
          </a:xfrm>
        </p:spPr>
        <p:txBody>
          <a:bodyPr tIns="45719" bIns="45719"/>
          <a:lstStyle/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C1  C2  A3  B3  C3</a:t>
            </a:r>
          </a:p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A3  B3  C2  C1  C3</a:t>
            </a:r>
          </a:p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C2  C1  C3  B3  A3</a:t>
            </a:r>
          </a:p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195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da-DK" sz="4000" b="1" smtClean="0">
                <a:solidFill>
                  <a:schemeClr val="bg1"/>
                </a:solidFill>
              </a:rPr>
              <a:t>Hvilken beregningsrækkefølge ?</a:t>
            </a:r>
            <a:endParaRPr lang="en-US" sz="4000" b="1" smtClean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490378"/>
              </p:ext>
            </p:extLst>
          </p:nvPr>
        </p:nvGraphicFramePr>
        <p:xfrm>
          <a:off x="1447800" y="1774825"/>
          <a:ext cx="6172200" cy="1654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A1+B1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A2+B2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3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(A1+A2)/C3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(B1+B2)/C3</a:t>
                      </a: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C1+C2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2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5855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73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05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486400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SC050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1217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SC050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1826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SC050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SC050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DSC050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177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DSC0505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SC050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SC050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DSC050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875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DSC050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4588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DSC050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DSC050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DSC0506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066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7432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10668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7543800" y="1974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27432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1066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7543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7543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1981200" y="10604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35814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19050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1981200" y="42608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981200" y="2660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67818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51816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152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EXPANDSHOWBAR" val="True"/>
  <p:tag name="TASKPANEKEY" val="0d3f0834-5804-495b-80ea-e5c8bf1a70e6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3"/>
  <p:tag name="SLIDEGUID" val="168CD97109C443A9BC1B59F8B7376D9C"/>
  <p:tag name="QUESTIONALIAS" val="Hvor mange knuder skal man bruge for at repræsentere et vejkryds?"/>
  <p:tag name="ANSWERSALIAS" val="1|smicln|2|smicln|4|smicln|5|smicln|8|smicln|9|smicln|12|smicln|Ved ikke"/>
  <p:tag name="VALUES" val="No Value|smicln|No Value|smicln|No Value|smicln|No Value|smicln|No Value|smicln|No Value|smicln|No Value|smicln|No Value"/>
  <p:tag name="RESPONSESGATHERED" val="True"/>
  <p:tag name="TOTALRESPONSES" val="79"/>
  <p:tag name="RESPONSECOUNT" val="790"/>
  <p:tag name="SLICED" val="False"/>
  <p:tag name="RESPONSES" val="5;5;4;5;7;1;5;5;4;5;4;4;3;4;4;3;5;4;-;4;4;5;4;3;4;1;4;4;4;4;4;3;3;1;4;4;3;4;4;4;3;4;4;1;3;4;4;4;1;5;1;5;4;4;4;4;5;4;3;3;4;3;3;4;4;4;3;3;3;5;5;5;3;5;1;3;3;5;4;1;"/>
  <p:tag name="CHARTSTRINGSTD" val="80 0 180 360 160 0 10 0"/>
  <p:tag name="CHARTSTRINGREV" val="0 10 0 160 360 180 0 80"/>
  <p:tag name="CHARTSTRINGSTDPER" val="0.10126582278481 0 0.227848101265823 0.455696202531646 0.20253164556962 0 0.0126582278481013 0"/>
  <p:tag name="CHARTSTRINGREVPER" val="0 0.0126582278481013 0 0.20253164556962 0.455696202531646 0.227848101265823 0 0.10126582278481"/>
  <p:tag name="ANONYMOUSTEMP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3"/>
  <p:tag name="FONTSIZE" val="24"/>
  <p:tag name="BULLETTYPE" val="ppBulletAlphaLCParenRight"/>
  <p:tag name="ANSWERTEXT" val="1&#10;2&#10;4&#10;5&#10;8&#10;9&#10;12&#10;Ved ikke"/>
  <p:tag name="OLDNUMANSWERS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4"/>
  <p:tag name="SLIDEGUID" val="B2CACE7652DA474486AFC8B7DB317D73"/>
  <p:tag name="ANSWERSALIAS" val="Ja|smicln|Nej|smicln|Ved ikke"/>
  <p:tag name="QUESTIONALIAS" val="Er nedenstående et BFS træ?"/>
  <p:tag name="VALUES" val="No Value|smicln|No Value|smicln|No Value"/>
  <p:tag name="RESPONSESGATHERED" val="True"/>
  <p:tag name="TOTALRESPONSES" val="67"/>
  <p:tag name="RESPONSECOUNT" val="670"/>
  <p:tag name="SLICED" val="False"/>
  <p:tag name="RESPONSES" val="2;1;3;1;-;2;3;2;-;3;2;2;2;3;2;2;1;2;-;-;2;2;2;3;2;2;1;2;2;1;2;1;-;2;2;-;2;1;2;1;2;-;3;2;1;-;-;3;2;2;2;2;-;2;-;2;1;1;3;1;3;2;2;3;3;3;-;2;2;3;2;2;1;3;2;-;2;2;2;1;"/>
  <p:tag name="CHARTSTRINGSTD" val="140 390 140"/>
  <p:tag name="CHARTSTRINGREV" val="140 390 140"/>
  <p:tag name="CHARTSTRINGSTDPER" val="0.208955223880597 0.582089552238806 0.208955223880597"/>
  <p:tag name="CHARTSTRINGREVPER" val="0.208955223880597 0.582089552238806 0.208955223880597"/>
  <p:tag name="ANONYMOUSTEMP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5"/>
  <p:tag name="FONTSIZE" val="32"/>
  <p:tag name="BULLETTYPE" val="ppBulletAlphaLCParenRight"/>
  <p:tag name="ANSWERTEXT" val="Ja&#10;Nej&#10;Ved ikke"/>
  <p:tag name="OLDNUMANSWERS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Kan en knude have 13/17 som  DFS discover/finishing tider ? "/>
  <p:tag name="ANSWERSALIAS" val="Ja|smicln|Nej|smicln|Ved ikke"/>
  <p:tag name="SLIDEORDER" val="15"/>
  <p:tag name="SLIDEGUID" val="05E839F722554E84AF5DCF4D81D8FE83"/>
  <p:tag name="RESPONSECOUNT" val="880"/>
  <p:tag name="SLICED" val="False"/>
  <p:tag name="RESPONSES" val="-;-;2;2;-;2;2;2;2;2;1;1;1;1;1;1;1;2;1;2;2;2;2;2;2;3;1;2;2;1;2;1;-;1;1;2;2;2;2;2;2;1;2;2;2;-;-;-;-;-;-;2;-;-;2;2;3;2;2;1;2;-;2;2;2;2;1;3;1;3;3;3;2;1;1;1;2;2;2;1;2;2;2;2;2;2;2;2;1;-;1;2;2;2;2;-;2;1;1;2;2;1;2;"/>
  <p:tag name="CHARTSTRINGSTD" val="260 560 60"/>
  <p:tag name="CHARTSTRINGREV" val="60 560 260"/>
  <p:tag name="CHARTSTRINGSTDPER" val="0.295454545454545 0.636363636363636 0.0681818181818182"/>
  <p:tag name="CHARTSTRINGREVPER" val="0.0681818181818182 0.636363636363636 0.295454545454545"/>
  <p:tag name="TOTALRESPONSES" val="0"/>
  <p:tag name="RESPONSESGATHERED" val="False"/>
  <p:tag name="ANONYMOUSTEMP" val="False"/>
  <p:tag name="VALUES" val="No Value|smicln|No Value|smicln|No Val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5"/>
  <p:tag name="FONTSIZE" val="32"/>
  <p:tag name="BULLETTYPE" val="ppBulletAlphaLCParenRight"/>
  <p:tag name="ANSWERTEXT" val="Ja&#10;Nej&#10;Ved ikke"/>
  <p:tag name="OLDNUMANSWERS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2"/>
  <p:tag name="SLIDEGUID" val="45CC9193FF0C4FCDAB2E0849AC0C164A"/>
  <p:tag name="ANSWERSALIAS" val="C1  C2  A3  B3  C3|smicln|A3  B3  C2  C1  C3|smicln|C2  C1  C3  B3  A3|smicln|Ved ikke"/>
  <p:tag name="QUESTIONALIAS" val="Hvilken beregningsrækkefølge ?"/>
  <p:tag name="VALUES" val="No Value|smicln|No Value|smicln|No Value|smicln|No Value"/>
  <p:tag name="RESPONSESGATHERED" val="True"/>
  <p:tag name="TOTALRESPONSES" val="73"/>
  <p:tag name="RESPONSECOUNT" val="730"/>
  <p:tag name="SLICED" val="False"/>
  <p:tag name="RESPONSES" val="1;3;3;3;3;3;3;3;3;3;3;3;3;3;3;3;3;3;-;3;3;3;3;3;3;3;3;3;3;3;3;3;3;3;3;3;3;3;3;3;3;3;3;3;3;3;3;3;3;3;3;3;3;3;3;3;3;3;3;3;3;3;3;3;3;3;3;3;3;3;3;3;3;3;"/>
  <p:tag name="CHARTSTRINGSTD" val="10 0 720 0"/>
  <p:tag name="CHARTSTRINGREV" val="0 720 0 10"/>
  <p:tag name="CHARTSTRINGSTDPER" val="0.0136986301369863 0 0.986301369863014 0"/>
  <p:tag name="CHARTSTRINGREVPER" val="0 0.986301369863014 0 0.0136986301369863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65"/>
  <p:tag name="FONTSIZE" val="32"/>
  <p:tag name="BULLETTYPE" val="ppBulletAlphaLCParenRight"/>
  <p:tag name="ANSWERTEXT" val="C1  C2  A3  B3  C3&#10;A3  B3  C2  C1  C3&#10;C2  C1  C3  B3  A3&#10;Ved ikke"/>
  <p:tag name="OLDNUMANSWER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14954</TotalTime>
  <Words>644</Words>
  <Application>Microsoft Office PowerPoint</Application>
  <PresentationFormat>On-screen Show (4:3)</PresentationFormat>
  <Paragraphs>240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Times</vt:lpstr>
      <vt:lpstr>Times New Roman</vt:lpstr>
      <vt:lpstr>Wingdings</vt:lpstr>
      <vt:lpstr>Default Design</vt:lpstr>
      <vt:lpstr>PowerPoint Presentation</vt:lpstr>
      <vt:lpstr>Grafer</vt:lpstr>
      <vt:lpstr>Planar Grafer - Eulers formel</vt:lpstr>
      <vt:lpstr>Hvilken løsning finder den grådige algoritme?</vt:lpstr>
      <vt:lpstr>PowerPoint Presentation</vt:lpstr>
      <vt:lpstr>Hvilken beregningsrækkefølge ?</vt:lpstr>
      <vt:lpstr>PowerPoint Presentation</vt:lpstr>
      <vt:lpstr>PowerPoint Presentation</vt:lpstr>
      <vt:lpstr>PowerPoint Presentation</vt:lpstr>
      <vt:lpstr>Hvor mange knuder skal man bruge for at repræsentere et vejkryds?</vt:lpstr>
      <vt:lpstr>PowerPoint Presentation</vt:lpstr>
      <vt:lpstr>PowerPoint Presentation</vt:lpstr>
      <vt:lpstr>PowerPoint Presentation</vt:lpstr>
      <vt:lpstr>Rejseplan (Horsens til Ry)</vt:lpstr>
      <vt:lpstr>Graf repræsentationer:  Incidenslister og incidensmatricer</vt:lpstr>
      <vt:lpstr>Bredde først søgning (BFS)</vt:lpstr>
      <vt:lpstr>PowerPoint Presentation</vt:lpstr>
      <vt:lpstr>Er nedenstående et BFS træ?</vt:lpstr>
      <vt:lpstr>BFS : Udskrivning af sti fra s til v</vt:lpstr>
      <vt:lpstr>PowerPoint Presentation</vt:lpstr>
      <vt:lpstr>Dybde Først Søgning (DFS)</vt:lpstr>
      <vt:lpstr>PowerPoint Presentation</vt:lpstr>
      <vt:lpstr>Kan en knude have 13/17 som  DFS discover/finishing tider ? </vt:lpstr>
      <vt:lpstr>PowerPoint Presentation</vt:lpstr>
      <vt:lpstr>BFS og DFS anvendelser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161</cp:revision>
  <dcterms:created xsi:type="dcterms:W3CDTF">2007-02-01T13:58:12Z</dcterms:created>
  <dcterms:modified xsi:type="dcterms:W3CDTF">2018-10-16T21:16:30Z</dcterms:modified>
</cp:coreProperties>
</file>