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57" r:id="rId4"/>
    <p:sldId id="277" r:id="rId5"/>
    <p:sldId id="258" r:id="rId6"/>
    <p:sldId id="259" r:id="rId7"/>
    <p:sldId id="262" r:id="rId8"/>
    <p:sldId id="261" r:id="rId9"/>
    <p:sldId id="280" r:id="rId10"/>
    <p:sldId id="263" r:id="rId11"/>
    <p:sldId id="267" r:id="rId12"/>
    <p:sldId id="279" r:id="rId13"/>
    <p:sldId id="281" r:id="rId14"/>
    <p:sldId id="26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45"/>
    <a:srgbClr val="00642D"/>
    <a:srgbClr val="C00000"/>
    <a:srgbClr val="CC0000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87" autoAdjust="0"/>
  </p:normalViewPr>
  <p:slideViewPr>
    <p:cSldViewPr>
      <p:cViewPr varScale="1">
        <p:scale>
          <a:sx n="56" d="100"/>
          <a:sy n="56" d="100"/>
        </p:scale>
        <p:origin x="15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4806-BD70-4691-BB85-4BAAA42B8865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E463-F3D3-438D-ADA2-EAC3541DD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 1/12-2017</a:t>
            </a:r>
            <a:r>
              <a:rPr lang="da-DK" baseline="0" dirty="0" smtClean="0"/>
              <a:t> kun citeret 9 gange på Google </a:t>
            </a:r>
            <a:r>
              <a:rPr lang="da-DK" baseline="0" dirty="0" err="1" smtClean="0"/>
              <a:t>Scholar</a:t>
            </a:r>
            <a:r>
              <a:rPr lang="da-DK" baseline="0" dirty="0" smtClean="0"/>
              <a:t> –cool artikel, men ikke bredt kendt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E463-F3D3-438D-ADA2-EAC3541DD0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C120-11AE-45EF-A391-6C872716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3285-F2D7-4E6A-84CB-1D8572374697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s://doi.org/10.1016/0020-0190(89)90071-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8" y="2204864"/>
            <a:ext cx="9144000" cy="3960440"/>
          </a:xfrm>
        </p:spPr>
        <p:txBody>
          <a:bodyPr>
            <a:normAutofit fontScale="90000"/>
          </a:bodyPr>
          <a:lstStyle/>
          <a:p>
            <a:r>
              <a:rPr lang="en-US" sz="5300" b="1" dirty="0" err="1" smtClean="0"/>
              <a:t>Grundlæggende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err="1" smtClean="0"/>
              <a:t>Algoritmer</a:t>
            </a:r>
            <a:r>
              <a:rPr lang="en-US" sz="5300" b="1" dirty="0" smtClean="0"/>
              <a:t> og </a:t>
            </a:r>
            <a:r>
              <a:rPr lang="en-US" sz="5300" b="1" dirty="0" err="1" smtClean="0"/>
              <a:t>Datastrukturer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3100" dirty="0" err="1" smtClean="0"/>
              <a:t>Prioritetskøer</a:t>
            </a:r>
            <a:r>
              <a:rPr lang="en-US" sz="3100" dirty="0" smtClean="0"/>
              <a:t> med </a:t>
            </a:r>
            <a:r>
              <a:rPr lang="en-US" sz="3100" dirty="0" err="1"/>
              <a:t>A</a:t>
            </a:r>
            <a:r>
              <a:rPr lang="en-US" sz="3100" dirty="0" err="1" smtClean="0"/>
              <a:t>fskæring</a:t>
            </a: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/>
              <a:t>Rajamani</a:t>
            </a:r>
            <a:r>
              <a:rPr lang="en-US" sz="2200" dirty="0" smtClean="0"/>
              <a:t> </a:t>
            </a:r>
            <a:r>
              <a:rPr lang="en-US" sz="2200" dirty="0" err="1" smtClean="0"/>
              <a:t>Sundar</a:t>
            </a:r>
            <a:r>
              <a:rPr lang="en-US" sz="2200" dirty="0" smtClean="0"/>
              <a:t>, </a:t>
            </a:r>
            <a:r>
              <a:rPr lang="en-US" sz="2200" i="1" dirty="0" smtClean="0"/>
              <a:t>Worst-case data structures for the priority queue with attrition</a:t>
            </a:r>
            <a:r>
              <a:rPr lang="en-US" sz="2200" dirty="0" smtClean="0"/>
              <a:t>, Information Processing Letters, 31(2), 69-75, 1989, </a:t>
            </a:r>
            <a:r>
              <a:rPr lang="en-US" sz="2000" dirty="0" smtClean="0"/>
              <a:t>DOI</a:t>
            </a:r>
            <a:r>
              <a:rPr lang="en-US" sz="2000" dirty="0"/>
              <a:t>: </a:t>
            </a:r>
            <a:r>
              <a:rPr lang="da-DK" sz="2000" u="sng" dirty="0">
                <a:hlinkClick r:id="rId4" tooltip="Persistent link using digital object identifier"/>
              </a:rPr>
              <a:t>10.1016/0020-0190(89)90071-9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219" t="11769" r="10225" b="11863"/>
          <a:stretch>
            <a:fillRect/>
          </a:stretch>
        </p:blipFill>
        <p:spPr bwMode="auto">
          <a:xfrm>
            <a:off x="116505" y="44624"/>
            <a:ext cx="746633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2"/>
          <p:cNvGrpSpPr/>
          <p:nvPr/>
        </p:nvGrpSpPr>
        <p:grpSpPr>
          <a:xfrm>
            <a:off x="470572" y="6342438"/>
            <a:ext cx="8208912" cy="542946"/>
            <a:chOff x="395536" y="5787280"/>
            <a:chExt cx="8208912" cy="54294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11760" y="2924984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59888" y="2921216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27068" y="3629258"/>
            <a:ext cx="50405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72" name="Rectangle 71"/>
            <p:cNvSpPr/>
            <p:nvPr/>
          </p:nvSpPr>
          <p:spPr>
            <a:xfrm>
              <a:off x="6927302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rc 73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7" name="Oval 76"/>
          <p:cNvSpPr/>
          <p:nvPr/>
        </p:nvSpPr>
        <p:spPr>
          <a:xfrm>
            <a:off x="107504" y="605732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sp>
        <p:nvSpPr>
          <p:cNvPr id="78" name="Oval 77"/>
          <p:cNvSpPr/>
          <p:nvPr/>
        </p:nvSpPr>
        <p:spPr>
          <a:xfrm>
            <a:off x="107504" y="5553264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79" name="Oval 78"/>
          <p:cNvSpPr/>
          <p:nvPr/>
        </p:nvSpPr>
        <p:spPr>
          <a:xfrm>
            <a:off x="107504" y="468916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  <a:endParaRPr lang="en-US" b="1" dirty="0"/>
          </a:p>
        </p:txBody>
      </p:sp>
      <p:sp>
        <p:nvSpPr>
          <p:cNvPr id="83" name="Oval 82"/>
          <p:cNvSpPr/>
          <p:nvPr/>
        </p:nvSpPr>
        <p:spPr>
          <a:xfrm>
            <a:off x="71528" y="2960976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1528" y="263691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88" name="Oval 87"/>
          <p:cNvSpPr/>
          <p:nvPr/>
        </p:nvSpPr>
        <p:spPr>
          <a:xfrm>
            <a:off x="71528" y="173684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432472" y="4077072"/>
            <a:ext cx="8388000" cy="2146580"/>
            <a:chOff x="432472" y="2255966"/>
            <a:chExt cx="8388000" cy="3967686"/>
          </a:xfrm>
        </p:grpSpPr>
        <p:sp>
          <p:nvSpPr>
            <p:cNvPr id="98" name="Rectangle 97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432472" y="531697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3" grpId="0" animBg="1"/>
      <p:bldP spid="87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2426751" y="4354072"/>
            <a:ext cx="2289265" cy="2204929"/>
            <a:chOff x="3387860" y="3861048"/>
            <a:chExt cx="2768316" cy="2592288"/>
          </a:xfrm>
        </p:grpSpPr>
        <p:sp>
          <p:nvSpPr>
            <p:cNvPr id="47" name="Left Brace 46"/>
            <p:cNvSpPr/>
            <p:nvPr/>
          </p:nvSpPr>
          <p:spPr>
            <a:xfrm rot="16200000">
              <a:off x="391200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2997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1537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7157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5697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1317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64237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90077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8617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5477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9857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86050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4016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82777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64599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45680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Left Brace 62"/>
            <p:cNvSpPr/>
            <p:nvPr/>
          </p:nvSpPr>
          <p:spPr>
            <a:xfrm rot="16200000">
              <a:off x="466004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4" name="Left Brace 63"/>
            <p:cNvSpPr/>
            <p:nvPr/>
          </p:nvSpPr>
          <p:spPr>
            <a:xfrm rot="16200000">
              <a:off x="520906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5" name="Left Brace 64"/>
            <p:cNvSpPr/>
            <p:nvPr/>
          </p:nvSpPr>
          <p:spPr>
            <a:xfrm rot="16200000">
              <a:off x="577115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87860" y="4297309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+1, </a:t>
              </a:r>
              <a:r>
                <a:rPr lang="da-DK" dirty="0" err="1" smtClean="0"/>
                <a:t>D</a:t>
              </a:r>
              <a:r>
                <a:rPr lang="da-DK" baseline="-25000" dirty="0" err="1" smtClean="0"/>
                <a:t>r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5317004" y="6039336"/>
              <a:ext cx="108000" cy="720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Left Brace 68"/>
            <p:cNvSpPr/>
            <p:nvPr/>
          </p:nvSpPr>
          <p:spPr>
            <a:xfrm rot="16200000">
              <a:off x="5869064" y="6237336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Arc 69"/>
            <p:cNvSpPr/>
            <p:nvPr/>
          </p:nvSpPr>
          <p:spPr>
            <a:xfrm>
              <a:off x="5401024" y="3861048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28816" y="4045108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B</a:t>
              </a:r>
              <a:endParaRPr lang="en-US" b="1" dirty="0"/>
            </a:p>
          </p:txBody>
        </p:sp>
        <p:sp>
          <p:nvSpPr>
            <p:cNvPr id="100" name="Left Brace 99"/>
            <p:cNvSpPr/>
            <p:nvPr/>
          </p:nvSpPr>
          <p:spPr>
            <a:xfrm rot="16200000">
              <a:off x="3915417" y="5952343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1" name="Left Brace 100"/>
            <p:cNvSpPr/>
            <p:nvPr/>
          </p:nvSpPr>
          <p:spPr>
            <a:xfrm rot="16200000">
              <a:off x="4663453" y="6140318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-288683" y="4494131"/>
            <a:ext cx="2484419" cy="2103062"/>
            <a:chOff x="-188636" y="4005064"/>
            <a:chExt cx="3104452" cy="2484265"/>
          </a:xfrm>
        </p:grpSpPr>
        <p:sp>
          <p:nvSpPr>
            <p:cNvPr id="40" name="Left Brace 39"/>
            <p:cNvSpPr/>
            <p:nvPr/>
          </p:nvSpPr>
          <p:spPr>
            <a:xfrm rot="16200000">
              <a:off x="67164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61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501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3121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1661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7281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0201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041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4581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1441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5821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29012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9980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8741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3612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1644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Left Brace 40"/>
            <p:cNvSpPr/>
            <p:nvPr/>
          </p:nvSpPr>
          <p:spPr>
            <a:xfrm rot="16200000">
              <a:off x="141968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196870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53079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23728" y="4005064"/>
              <a:ext cx="186091" cy="223224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88636" y="42488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23529" y="4025952"/>
              <a:ext cx="251999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A</a:t>
              </a:r>
              <a:endParaRPr lang="en-US" b="1" dirty="0"/>
            </a:p>
          </p:txBody>
        </p:sp>
        <p:sp>
          <p:nvSpPr>
            <p:cNvPr id="99" name="Left Brace 98"/>
            <p:cNvSpPr/>
            <p:nvPr/>
          </p:nvSpPr>
          <p:spPr>
            <a:xfrm rot="16200000">
              <a:off x="1871688" y="6273328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2" name="Left Brace 101"/>
            <p:cNvSpPr/>
            <p:nvPr/>
          </p:nvSpPr>
          <p:spPr>
            <a:xfrm rot="16200000">
              <a:off x="671644" y="5988336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3" name="Left Brace 102"/>
            <p:cNvSpPr/>
            <p:nvPr/>
          </p:nvSpPr>
          <p:spPr>
            <a:xfrm rot="16200000">
              <a:off x="141968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Left Brace 103"/>
            <p:cNvSpPr/>
            <p:nvPr/>
          </p:nvSpPr>
          <p:spPr>
            <a:xfrm rot="16200000">
              <a:off x="253079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002164" y="4437108"/>
            <a:ext cx="1874092" cy="2112886"/>
            <a:chOff x="6658023" y="3936743"/>
            <a:chExt cx="2197521" cy="2493770"/>
          </a:xfrm>
        </p:grpSpPr>
        <p:sp>
          <p:nvSpPr>
            <p:cNvPr id="73" name="Oval 72"/>
            <p:cNvSpPr/>
            <p:nvPr/>
          </p:nvSpPr>
          <p:spPr>
            <a:xfrm>
              <a:off x="6767312" y="3936743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C</a:t>
              </a:r>
              <a:endParaRPr lang="en-US" b="1" dirty="0"/>
            </a:p>
          </p:txBody>
        </p:sp>
        <p:sp>
          <p:nvSpPr>
            <p:cNvPr id="75" name="Left Brace 74"/>
            <p:cNvSpPr/>
            <p:nvPr/>
          </p:nvSpPr>
          <p:spPr>
            <a:xfrm rot="16200000">
              <a:off x="7115428" y="5842522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33396" y="6058529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918796" y="5863781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74996" y="5376867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22478" y="5162625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5796" y="4851000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104196" y="5844304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289596" y="5621225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65957" y="4885885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401996" y="4689157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589474" y="4491446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031196" y="4237246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6660232" y="5363923"/>
              <a:ext cx="2195312" cy="929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Left Brace 90"/>
            <p:cNvSpPr/>
            <p:nvPr/>
          </p:nvSpPr>
          <p:spPr>
            <a:xfrm rot="16200000">
              <a:off x="7863464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2" name="Left Brace 91"/>
            <p:cNvSpPr/>
            <p:nvPr/>
          </p:nvSpPr>
          <p:spPr>
            <a:xfrm rot="16200000">
              <a:off x="8419985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4" name="Left Brace 93"/>
            <p:cNvSpPr/>
            <p:nvPr/>
          </p:nvSpPr>
          <p:spPr>
            <a:xfrm rot="16200000">
              <a:off x="7643284" y="5404513"/>
              <a:ext cx="108000" cy="194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646398" y="4211314"/>
              <a:ext cx="551923" cy="202125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Left Brace 105"/>
            <p:cNvSpPr/>
            <p:nvPr/>
          </p:nvSpPr>
          <p:spPr>
            <a:xfrm rot="16200000">
              <a:off x="8654863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8712442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658023" y="4162336"/>
              <a:ext cx="1944216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C=C+D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, B=D</a:t>
              </a:r>
              <a:r>
                <a:rPr lang="da-DK" baseline="-25000" dirty="0" smtClean="0"/>
                <a:t>f</a:t>
              </a:r>
              <a:r>
                <a:rPr lang="da-DK" dirty="0" smtClean="0"/>
                <a:t>=0 </a:t>
              </a:r>
              <a:endParaRPr lang="en-US" dirty="0" smtClean="0"/>
            </a:p>
          </p:txBody>
        </p:sp>
        <p:sp>
          <p:nvSpPr>
            <p:cNvPr id="110" name="Left Brace 109"/>
            <p:cNvSpPr/>
            <p:nvPr/>
          </p:nvSpPr>
          <p:spPr>
            <a:xfrm rot="16200000">
              <a:off x="8747536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1" name="Left Brace 110"/>
            <p:cNvSpPr/>
            <p:nvPr/>
          </p:nvSpPr>
          <p:spPr>
            <a:xfrm rot="16200000">
              <a:off x="8747536" y="6264020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015824" y="4437171"/>
            <a:ext cx="1999745" cy="2115459"/>
            <a:chOff x="6342979" y="587001"/>
            <a:chExt cx="2333477" cy="2468429"/>
          </a:xfrm>
        </p:grpSpPr>
        <p:sp>
          <p:nvSpPr>
            <p:cNvPr id="74" name="Oval 73"/>
            <p:cNvSpPr/>
            <p:nvPr/>
          </p:nvSpPr>
          <p:spPr>
            <a:xfrm>
              <a:off x="6588225" y="587001"/>
              <a:ext cx="252000" cy="25199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D</a:t>
              </a:r>
              <a:endParaRPr lang="en-US" b="1" dirty="0"/>
            </a:p>
          </p:txBody>
        </p:sp>
        <p:sp>
          <p:nvSpPr>
            <p:cNvPr id="113" name="Left Brace 112"/>
            <p:cNvSpPr/>
            <p:nvPr/>
          </p:nvSpPr>
          <p:spPr>
            <a:xfrm rot="16200000">
              <a:off x="6971412" y="2467439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589380" y="2683446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774780" y="2488698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330980" y="2001784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524328" y="1787542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01780" y="1475917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960180" y="2469221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145580" y="2246142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070428" y="1510802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257980" y="1314074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445458" y="1116363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887180" y="862163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6516216" y="1988840"/>
              <a:ext cx="216024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eft Brace 125"/>
            <p:cNvSpPr/>
            <p:nvPr/>
          </p:nvSpPr>
          <p:spPr>
            <a:xfrm rot="16200000">
              <a:off x="7719448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7" name="Left Brace 126"/>
            <p:cNvSpPr/>
            <p:nvPr/>
          </p:nvSpPr>
          <p:spPr>
            <a:xfrm rot="16200000">
              <a:off x="8275969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Left Brace 131"/>
            <p:cNvSpPr/>
            <p:nvPr/>
          </p:nvSpPr>
          <p:spPr>
            <a:xfrm rot="16200000">
              <a:off x="8603520" y="2983430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3" name="Left Brace 132"/>
            <p:cNvSpPr/>
            <p:nvPr/>
          </p:nvSpPr>
          <p:spPr>
            <a:xfrm rot="16200000">
              <a:off x="8603520" y="2888937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4" name="Arc 133"/>
            <p:cNvSpPr/>
            <p:nvPr/>
          </p:nvSpPr>
          <p:spPr>
            <a:xfrm>
              <a:off x="7357827" y="1613810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eft Brace 134"/>
            <p:cNvSpPr/>
            <p:nvPr/>
          </p:nvSpPr>
          <p:spPr>
            <a:xfrm rot="16200000">
              <a:off x="8276440" y="2742412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6" name="Left Brace 135"/>
            <p:cNvSpPr/>
            <p:nvPr/>
          </p:nvSpPr>
          <p:spPr>
            <a:xfrm rot="16200000">
              <a:off x="7821314" y="2839430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7" name="Left Brace 136"/>
            <p:cNvSpPr/>
            <p:nvPr/>
          </p:nvSpPr>
          <p:spPr>
            <a:xfrm rot="16200000">
              <a:off x="7077234" y="2443430"/>
              <a:ext cx="108000" cy="111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42979" y="805759"/>
              <a:ext cx="158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C +1, B -1</a:t>
              </a:r>
              <a:endParaRPr lang="en-US" dirty="0"/>
            </a:p>
          </p:txBody>
        </p:sp>
      </p:grp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/>
          <a:srcRect l="11019" t="15035" r="10429" b="34880"/>
          <a:stretch>
            <a:fillRect/>
          </a:stretch>
        </p:blipFill>
        <p:spPr bwMode="auto">
          <a:xfrm>
            <a:off x="188740" y="796236"/>
            <a:ext cx="83121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TextBox 130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139" name="Rectangle 138"/>
          <p:cNvSpPr/>
          <p:nvPr/>
        </p:nvSpPr>
        <p:spPr>
          <a:xfrm>
            <a:off x="179512" y="764704"/>
            <a:ext cx="59441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141" name="Rectangle 140"/>
            <p:cNvSpPr/>
            <p:nvPr/>
          </p:nvSpPr>
          <p:spPr>
            <a:xfrm>
              <a:off x="6934797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Arc 142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45" name="Oval 144"/>
          <p:cNvSpPr/>
          <p:nvPr/>
        </p:nvSpPr>
        <p:spPr>
          <a:xfrm>
            <a:off x="251520" y="216438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A</a:t>
            </a:r>
            <a:endParaRPr lang="en-US" b="1" dirty="0"/>
          </a:p>
        </p:txBody>
      </p:sp>
      <p:sp>
        <p:nvSpPr>
          <p:cNvPr id="146" name="Oval 145"/>
          <p:cNvSpPr/>
          <p:nvPr/>
        </p:nvSpPr>
        <p:spPr>
          <a:xfrm>
            <a:off x="251520" y="248845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B</a:t>
            </a:r>
            <a:endParaRPr lang="en-US" b="1" dirty="0"/>
          </a:p>
        </p:txBody>
      </p:sp>
      <p:sp>
        <p:nvSpPr>
          <p:cNvPr id="147" name="Oval 146"/>
          <p:cNvSpPr/>
          <p:nvPr/>
        </p:nvSpPr>
        <p:spPr>
          <a:xfrm>
            <a:off x="251520" y="317250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C</a:t>
            </a:r>
            <a:endParaRPr lang="en-US" b="1" dirty="0"/>
          </a:p>
        </p:txBody>
      </p:sp>
      <p:sp>
        <p:nvSpPr>
          <p:cNvPr id="148" name="Oval 147"/>
          <p:cNvSpPr/>
          <p:nvPr/>
        </p:nvSpPr>
        <p:spPr>
          <a:xfrm>
            <a:off x="251520" y="346053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D</a:t>
            </a:r>
            <a:endParaRPr lang="en-US" b="1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7162726" y="5464767"/>
            <a:ext cx="1851285" cy="0"/>
          </a:xfrm>
          <a:prstGeom prst="line">
            <a:avLst/>
          </a:prstGeom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07504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23968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87624" y="651944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706670" y="651195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578261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194725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851920" y="64748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318501" y="646732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545579" y="646832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594091" y="6468326"/>
            <a:ext cx="35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687270" y="646832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858604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63694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011766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532440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797987" y="645333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pic>
        <p:nvPicPr>
          <p:cNvPr id="15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32705" t="40365" r="64247" b="54547"/>
          <a:stretch/>
        </p:blipFill>
        <p:spPr bwMode="auto">
          <a:xfrm>
            <a:off x="1988061" y="2467492"/>
            <a:ext cx="322475" cy="33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8219" t="40397" r="68777" b="54722"/>
          <a:stretch/>
        </p:blipFill>
        <p:spPr bwMode="auto">
          <a:xfrm>
            <a:off x="2499190" y="2477163"/>
            <a:ext cx="317806" cy="3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8" grpId="0" animBg="1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5577" y="2547889"/>
            <a:ext cx="5877272" cy="2601888"/>
          </a:xfrm>
        </p:spPr>
        <p:txBody>
          <a:bodyPr tIns="45719" bIns="45719">
            <a:noAutofit/>
          </a:bodyPr>
          <a:lstStyle/>
          <a:p>
            <a:pPr marL="514350" indent="-514350">
              <a:buAutoNum type="alphaLcParenR"/>
            </a:pP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da-DK" sz="2800" dirty="0" smtClean="0">
                <a:solidFill>
                  <a:schemeClr val="bg1"/>
                </a:solidFill>
              </a:rPr>
              <a:t>(1,2,3,4,5,6)(7,10,14)(8,11)(9,8,7)</a:t>
            </a:r>
          </a:p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(1,2,3,4,5,6)(7,10,14)(8,9)(8,7)</a:t>
            </a:r>
          </a:p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(1,2,3,4,5,6)(7,10,14)(8)(9,8,7)</a:t>
            </a:r>
          </a:p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(1,2,3,4,5,6,7)(10,14)(8)(9,8,7) </a:t>
            </a:r>
          </a:p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  <a:endParaRPr lang="pt-BR" sz="2800" dirty="0" smtClean="0">
              <a:solidFill>
                <a:schemeClr val="bg1"/>
              </a:solidFill>
            </a:endParaRPr>
          </a:p>
        </p:txBody>
      </p:sp>
      <p:sp>
        <p:nvSpPr>
          <p:cNvPr id="5124" name="TPQuestion"/>
          <p:cNvSpPr>
            <a:spLocks noGrp="1"/>
          </p:cNvSpPr>
          <p:nvPr>
            <p:ph type="title"/>
          </p:nvPr>
        </p:nvSpPr>
        <p:spPr>
          <a:xfrm>
            <a:off x="-2644" y="0"/>
            <a:ext cx="9144000" cy="1619672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da-DK" sz="4000" dirty="0" smtClean="0">
                <a:solidFill>
                  <a:schemeClr val="bg1"/>
                </a:solidFill>
              </a:rPr>
              <a:t>Resultatet af </a:t>
            </a:r>
            <a:r>
              <a:rPr lang="da-DK" sz="4000" b="1" dirty="0" err="1" smtClean="0">
                <a:solidFill>
                  <a:schemeClr val="bg1"/>
                </a:solidFill>
              </a:rPr>
              <a:t>insert</a:t>
            </a:r>
            <a:r>
              <a:rPr lang="da-DK" sz="4000" b="1" dirty="0" smtClean="0">
                <a:solidFill>
                  <a:schemeClr val="bg1"/>
                </a:solidFill>
              </a:rPr>
              <a:t>(7)</a:t>
            </a:r>
            <a:r>
              <a:rPr lang="da-DK" sz="4000" dirty="0" smtClean="0">
                <a:solidFill>
                  <a:schemeClr val="bg1"/>
                </a:solidFill>
              </a:rPr>
              <a:t> på: </a:t>
            </a:r>
            <a:br>
              <a:rPr lang="da-DK" sz="4000" dirty="0" smtClean="0">
                <a:solidFill>
                  <a:schemeClr val="bg1"/>
                </a:solidFill>
              </a:rPr>
            </a:br>
            <a:r>
              <a:rPr lang="da-DK" sz="4000" dirty="0" smtClean="0">
                <a:solidFill>
                  <a:schemeClr val="bg1"/>
                </a:solidFill>
              </a:rPr>
              <a:t>(1,2,3,4,5,6)(7,10,14)(8,11)(9,8)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27784" y="1268760"/>
            <a:ext cx="60486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                                    B                       </a:t>
            </a:r>
            <a:r>
              <a:rPr kumimoji="0" lang="da-DK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da-DK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</a:t>
            </a:r>
            <a:r>
              <a:rPr kumimoji="0" lang="da-DK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da-DK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da-DK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3"/>
            <a:ext cx="9744074" cy="312739"/>
            <a:chOff x="190500" y="6369333"/>
            <a:chExt cx="3798092" cy="312450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2"/>
              <a:ext cx="1738563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33"/>
              <a:ext cx="3798092" cy="312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65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161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PQuestion"/>
          <p:cNvSpPr>
            <a:spLocks noGrp="1"/>
          </p:cNvSpPr>
          <p:nvPr>
            <p:ph type="title"/>
          </p:nvPr>
        </p:nvSpPr>
        <p:spPr>
          <a:xfrm>
            <a:off x="-2644" y="-216024"/>
            <a:ext cx="9144000" cy="1619672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da-DK" sz="4000" dirty="0" smtClean="0">
                <a:solidFill>
                  <a:schemeClr val="bg1"/>
                </a:solidFill>
              </a:rPr>
              <a:t>Resultatet af </a:t>
            </a:r>
            <a:r>
              <a:rPr lang="da-DK" sz="4000" b="1" dirty="0" err="1" smtClean="0">
                <a:solidFill>
                  <a:schemeClr val="bg1"/>
                </a:solidFill>
              </a:rPr>
              <a:t>insert</a:t>
            </a:r>
            <a:r>
              <a:rPr lang="da-DK" sz="4000" b="1" dirty="0" smtClean="0">
                <a:solidFill>
                  <a:schemeClr val="bg1"/>
                </a:solidFill>
              </a:rPr>
              <a:t>(7)</a:t>
            </a:r>
            <a:r>
              <a:rPr lang="da-DK" sz="4000" dirty="0" smtClean="0">
                <a:solidFill>
                  <a:schemeClr val="bg1"/>
                </a:solidFill>
              </a:rPr>
              <a:t> på: </a:t>
            </a:r>
            <a:br>
              <a:rPr lang="da-DK" sz="4000" dirty="0" smtClean="0">
                <a:solidFill>
                  <a:schemeClr val="bg1"/>
                </a:solidFill>
              </a:rPr>
            </a:br>
            <a:r>
              <a:rPr lang="da-DK" sz="4000" dirty="0" smtClean="0">
                <a:solidFill>
                  <a:schemeClr val="bg1"/>
                </a:solidFill>
              </a:rPr>
              <a:t>(1,2,3,4,5,6)(7,10,14)(8,11)(9,8)</a:t>
            </a:r>
          </a:p>
        </p:txBody>
      </p:sp>
      <p:grpSp>
        <p:nvGrpSpPr>
          <p:cNvPr id="2" name="ResponseCounter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6559553"/>
            <a:ext cx="9744074" cy="312739"/>
            <a:chOff x="190500" y="6369333"/>
            <a:chExt cx="3798092" cy="312450"/>
          </a:xfrm>
        </p:grpSpPr>
        <p:sp>
          <p:nvSpPr>
            <p:cNvPr id="15" name="RCFill"/>
            <p:cNvSpPr/>
            <p:nvPr/>
          </p:nvSpPr>
          <p:spPr>
            <a:xfrm>
              <a:off x="190500" y="6388362"/>
              <a:ext cx="0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4" name="RCFrame"/>
            <p:cNvSpPr/>
            <p:nvPr/>
          </p:nvSpPr>
          <p:spPr>
            <a:xfrm>
              <a:off x="190500" y="6369333"/>
              <a:ext cx="3798092" cy="312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0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2627784" y="1052736"/>
            <a:ext cx="60486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                                    B                       </a:t>
            </a:r>
            <a:r>
              <a:rPr kumimoji="0" lang="da-DK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da-DK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</a:t>
            </a:r>
            <a:r>
              <a:rPr kumimoji="0" lang="da-DK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da-DK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da-DK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816424"/>
            <a:ext cx="9144000" cy="270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 l="11019" t="15035" r="10429" b="34880"/>
          <a:stretch>
            <a:fillRect/>
          </a:stretch>
        </p:blipFill>
        <p:spPr bwMode="auto">
          <a:xfrm>
            <a:off x="47398" y="3883897"/>
            <a:ext cx="4596610" cy="18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print"/>
          <a:srcRect l="11219" t="11769" r="10225" b="11863"/>
          <a:stretch>
            <a:fillRect/>
          </a:stretch>
        </p:blipFill>
        <p:spPr bwMode="auto">
          <a:xfrm>
            <a:off x="4716016" y="3861048"/>
            <a:ext cx="4355976" cy="264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25577" y="1611785"/>
            <a:ext cx="5877272" cy="2601888"/>
          </a:xfrm>
        </p:spPr>
        <p:txBody>
          <a:bodyPr tIns="45719" bIns="45719">
            <a:noAutofit/>
          </a:bodyPr>
          <a:lstStyle/>
          <a:p>
            <a:pPr marL="514350" indent="-514350">
              <a:buAutoNum type="alphaLcParenR"/>
            </a:pP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da-DK" sz="2400" dirty="0" smtClean="0">
                <a:solidFill>
                  <a:schemeClr val="bg1"/>
                </a:solidFill>
              </a:rPr>
              <a:t>(1,2,3,4,5,6)(7,10,14)(8,11)(9,8,7)</a:t>
            </a:r>
          </a:p>
          <a:p>
            <a:pPr marL="514350" indent="-514350"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(1,2,3,4,5,6)(7,10,14)(8,9)(8,7)</a:t>
            </a:r>
          </a:p>
          <a:p>
            <a:pPr marL="514350" indent="-514350"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(1,2,3,4,5,6)(7,10,14)(8)(9,8,7)</a:t>
            </a:r>
          </a:p>
          <a:p>
            <a:pPr marL="514350" indent="-514350"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(1,2,3,4,5,6,7)(10,14)(8)(9,8,7) </a:t>
            </a:r>
          </a:p>
          <a:p>
            <a:pPr marL="514350" indent="-514350"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ved ikke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2" y="901169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err="1" smtClean="0"/>
              <a:t>worst-case</a:t>
            </a:r>
            <a:r>
              <a:rPr lang="da-DK" sz="3000" b="1" dirty="0" smtClean="0"/>
              <a:t> </a:t>
            </a:r>
            <a:r>
              <a:rPr lang="da-DK" sz="3000" dirty="0" smtClean="0"/>
              <a:t>O(1) tid</a:t>
            </a:r>
            <a:endParaRPr lang="en-US" sz="3000" dirty="0"/>
          </a:p>
        </p:txBody>
      </p:sp>
      <p:grpSp>
        <p:nvGrpSpPr>
          <p:cNvPr id="3" name="Group 92"/>
          <p:cNvGrpSpPr/>
          <p:nvPr/>
        </p:nvGrpSpPr>
        <p:grpSpPr>
          <a:xfrm>
            <a:off x="470572" y="6414446"/>
            <a:ext cx="8208912" cy="542946"/>
            <a:chOff x="395536" y="5787280"/>
            <a:chExt cx="8208912" cy="542946"/>
          </a:xfrm>
        </p:grpSpPr>
        <p:sp>
          <p:nvSpPr>
            <p:cNvPr id="5" name="Left Brace 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2472" y="4149080"/>
            <a:ext cx="8388000" cy="2146580"/>
            <a:chOff x="432472" y="2255966"/>
            <a:chExt cx="8388000" cy="3967686"/>
          </a:xfrm>
        </p:grpSpPr>
        <p:sp>
          <p:nvSpPr>
            <p:cNvPr id="14" name="Rectangle 13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432472" y="5388982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7544" y="350100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769" r="6714"/>
          <a:stretch/>
        </p:blipFill>
        <p:spPr>
          <a:xfrm>
            <a:off x="107504" y="327259"/>
            <a:ext cx="8784976" cy="558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6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Operationer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2044824"/>
          </a:xfrm>
        </p:spPr>
        <p:txBody>
          <a:bodyPr>
            <a:normAutofit/>
          </a:bodyPr>
          <a:lstStyle/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Ø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{ </a:t>
            </a:r>
            <a:r>
              <a:rPr lang="da-DK" i="1" dirty="0" smtClean="0"/>
              <a:t>x</a:t>
            </a:r>
            <a:r>
              <a:rPr lang="da-DK" dirty="0" smtClean="0"/>
              <a:t> } ᴜ { </a:t>
            </a:r>
            <a:r>
              <a:rPr lang="da-DK" i="1" dirty="0" err="1" smtClean="0"/>
              <a:t>y</a:t>
            </a:r>
            <a:r>
              <a:rPr lang="da-DK" dirty="0" err="1" smtClean="0">
                <a:sym typeface="Symbol"/>
              </a:rPr>
              <a:t></a:t>
            </a:r>
            <a:r>
              <a:rPr lang="da-DK" i="1" dirty="0" err="1" smtClean="0">
                <a:sym typeface="Symbol"/>
              </a:rPr>
              <a:t>S</a:t>
            </a:r>
            <a:r>
              <a:rPr lang="da-DK" dirty="0" smtClean="0"/>
              <a:t> | </a:t>
            </a:r>
            <a:r>
              <a:rPr lang="da-DK" i="1" dirty="0" smtClean="0"/>
              <a:t>y </a:t>
            </a:r>
            <a:r>
              <a:rPr lang="da-DK" dirty="0" smtClean="0"/>
              <a:t>&lt; </a:t>
            </a:r>
            <a:r>
              <a:rPr lang="da-DK" i="1" dirty="0" smtClean="0"/>
              <a:t>x</a:t>
            </a:r>
            <a:r>
              <a:rPr lang="da-DK" dirty="0" smtClean="0"/>
              <a:t> }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	</a:t>
            </a:r>
            <a:r>
              <a:rPr lang="da-DK" i="1" dirty="0" smtClean="0"/>
              <a:t>m</a:t>
            </a:r>
            <a:r>
              <a:rPr lang="da-DK" dirty="0" smtClean="0"/>
              <a:t> := min(</a:t>
            </a:r>
            <a:r>
              <a:rPr lang="da-DK" i="1" dirty="0" smtClean="0"/>
              <a:t>S</a:t>
            </a:r>
            <a:r>
              <a:rPr lang="da-DK" dirty="0" smtClean="0"/>
              <a:t>); </a:t>
            </a:r>
            <a:r>
              <a:rPr lang="da-DK" i="1" dirty="0" smtClean="0"/>
              <a:t>S</a:t>
            </a:r>
            <a:r>
              <a:rPr lang="da-DK" dirty="0" smtClean="0"/>
              <a:t> := </a:t>
            </a:r>
            <a:r>
              <a:rPr lang="da-DK" i="1" dirty="0" smtClean="0"/>
              <a:t>S</a:t>
            </a:r>
            <a:r>
              <a:rPr lang="da-DK" dirty="0" smtClean="0"/>
              <a:t> \ { </a:t>
            </a:r>
            <a:r>
              <a:rPr lang="da-DK" i="1" dirty="0" smtClean="0"/>
              <a:t>m </a:t>
            </a:r>
            <a:r>
              <a:rPr lang="da-DK" dirty="0" smtClean="0"/>
              <a:t>}; 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i="1" dirty="0" smtClean="0"/>
              <a:t>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PQuestion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da-DK" sz="4000" dirty="0" err="1" smtClean="0">
                <a:solidFill>
                  <a:schemeClr val="bg1"/>
                </a:solidFill>
              </a:rPr>
              <a:t>Insert</a:t>
            </a:r>
            <a:r>
              <a:rPr lang="da-DK" sz="4000" dirty="0" smtClean="0">
                <a:solidFill>
                  <a:schemeClr val="bg1"/>
                </a:solidFill>
              </a:rPr>
              <a:t>(4) i {1,3,5,6,9} ?</a:t>
            </a:r>
          </a:p>
        </p:txBody>
      </p:sp>
      <p:sp>
        <p:nvSpPr>
          <p:cNvPr id="512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56187" y="2708920"/>
            <a:ext cx="2736304" cy="2304256"/>
          </a:xfrm>
        </p:spPr>
        <p:txBody>
          <a:bodyPr tIns="45719" bIns="45719">
            <a:noAutofit/>
          </a:bodyPr>
          <a:lstStyle/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{4,5,6,9}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{1,3,4,5,6,9}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{1,3,4}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2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3"/>
            <a:ext cx="9744074" cy="312739"/>
            <a:chOff x="190500" y="6369333"/>
            <a:chExt cx="3798092" cy="312450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2"/>
              <a:ext cx="1738563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33"/>
              <a:ext cx="3798092" cy="312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65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Sorteret Liste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88032" y="1556792"/>
            <a:ext cx="8748464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|&gt;0 and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≥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Deletemin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remove_head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Løsning: Sorteret Liste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556792"/>
            <a:ext cx="8748464" cy="266429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()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dirty="0" err="1" smtClean="0"/>
              <a:t>while</a:t>
            </a:r>
            <a:r>
              <a:rPr lang="da-DK" dirty="0" smtClean="0"/>
              <a:t> (|</a:t>
            </a:r>
            <a:r>
              <a:rPr lang="da-DK" i="1" dirty="0" smtClean="0"/>
              <a:t>S</a:t>
            </a:r>
            <a:r>
              <a:rPr lang="da-DK" dirty="0" smtClean="0"/>
              <a:t>|&gt;0 and </a:t>
            </a:r>
            <a:r>
              <a:rPr lang="da-DK" dirty="0" err="1" smtClean="0"/>
              <a:t>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r>
              <a:rPr lang="da-DK" dirty="0" err="1" smtClean="0"/>
              <a:t>≥</a:t>
            </a:r>
            <a:r>
              <a:rPr lang="da-DK" i="1" dirty="0" err="1" smtClean="0"/>
              <a:t>x</a:t>
            </a:r>
            <a:r>
              <a:rPr lang="da-DK" dirty="0" smtClean="0"/>
              <a:t>) </a:t>
            </a:r>
            <a:r>
              <a:rPr lang="da-DK" dirty="0" err="1" smtClean="0"/>
              <a:t>remove_tail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dirty="0"/>
              <a:t>	</a:t>
            </a:r>
            <a:r>
              <a:rPr lang="da-DK" dirty="0" smtClean="0"/>
              <a:t>	</a:t>
            </a:r>
            <a:r>
              <a:rPr lang="da-DK" dirty="0" err="1" smtClean="0"/>
              <a:t>insert_tail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dirty="0" smtClean="0"/>
              <a:t>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 	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dirty="0" err="1" smtClean="0"/>
              <a:t>remove_head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032" y="4581128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smtClean="0"/>
              <a:t>amortiseret</a:t>
            </a:r>
            <a:r>
              <a:rPr lang="da-DK" sz="3000" dirty="0" smtClean="0"/>
              <a:t> O(1) tid</a:t>
            </a:r>
            <a:endParaRPr lang="en-US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288032" y="5827330"/>
            <a:ext cx="8748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Bevis</a:t>
            </a:r>
            <a:r>
              <a:rPr lang="da-DK" sz="3000" dirty="0" smtClean="0"/>
              <a:t>:   </a:t>
            </a:r>
            <a:r>
              <a:rPr lang="el-GR" sz="3000" dirty="0" smtClean="0"/>
              <a:t>Φ</a:t>
            </a:r>
            <a:r>
              <a:rPr lang="da-DK" sz="3000" dirty="0" smtClean="0"/>
              <a:t>(</a:t>
            </a:r>
            <a:r>
              <a:rPr lang="da-DK" sz="3000" i="1" dirty="0" smtClean="0"/>
              <a:t>S</a:t>
            </a:r>
            <a:r>
              <a:rPr lang="da-DK" sz="3000" dirty="0" smtClean="0"/>
              <a:t>) = |</a:t>
            </a:r>
            <a:r>
              <a:rPr lang="da-DK" sz="3000" i="1" dirty="0" smtClean="0"/>
              <a:t>S</a:t>
            </a:r>
            <a:r>
              <a:rPr lang="da-DK" sz="3000" dirty="0" smtClean="0"/>
              <a:t>|.						□</a:t>
            </a:r>
            <a:endParaRPr lang="en-US" sz="3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96044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Worst-Case O(1)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600" y="5380462"/>
            <a:ext cx="144000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402" y="5308494"/>
            <a:ext cx="1440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0006" y="5200494"/>
            <a:ext cx="144000" cy="46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9610" y="5020494"/>
            <a:ext cx="144000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9214" y="4912494"/>
            <a:ext cx="144000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9016" y="4768494"/>
            <a:ext cx="144000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5398" y="4444494"/>
            <a:ext cx="144000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73490" y="4336494"/>
            <a:ext cx="144000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3292" y="4228494"/>
            <a:ext cx="144000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53094" y="4120494"/>
            <a:ext cx="144000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32698" y="3724494"/>
            <a:ext cx="144000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12302" y="3472494"/>
            <a:ext cx="144000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92896" y="4012494"/>
            <a:ext cx="144000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2500" y="3580494"/>
            <a:ext cx="144000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2104" y="3148494"/>
            <a:ext cx="144000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91906" y="3040494"/>
            <a:ext cx="144000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31708" y="2932494"/>
            <a:ext cx="144000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10204" y="5250796"/>
            <a:ext cx="144000" cy="4176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89808" y="5146430"/>
            <a:ext cx="144000" cy="522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69412" y="4984494"/>
            <a:ext cx="144000" cy="68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88818" y="4728779"/>
            <a:ext cx="152488" cy="9397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37108" y="4572160"/>
            <a:ext cx="152488" cy="10963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25200" y="4363334"/>
            <a:ext cx="152488" cy="1305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06120" y="3212976"/>
            <a:ext cx="151200" cy="24555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68090" y="3736857"/>
            <a:ext cx="152488" cy="19316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16380" y="3580238"/>
            <a:ext cx="152488" cy="20882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09540" y="3423619"/>
            <a:ext cx="152488" cy="22448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71510" y="2849348"/>
            <a:ext cx="152488" cy="28191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57830" y="2483904"/>
            <a:ext cx="152488" cy="318459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4670" y="3267000"/>
            <a:ext cx="152488" cy="24014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453124" y="2640523"/>
            <a:ext cx="152488" cy="302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19800" y="2014046"/>
            <a:ext cx="152488" cy="36544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61250" y="1857427"/>
            <a:ext cx="152488" cy="38110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12960" y="1700808"/>
            <a:ext cx="152488" cy="39676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95536" y="5787280"/>
            <a:ext cx="8208912" cy="666056"/>
            <a:chOff x="395536" y="5787280"/>
            <a:chExt cx="8208912" cy="66605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C</a:t>
              </a:r>
              <a:endParaRPr 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B</a:t>
              </a:r>
              <a:endParaRPr lang="en-US" sz="3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f</a:t>
              </a:r>
              <a:endParaRPr lang="en-US" sz="32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r</a:t>
              </a:r>
              <a:endParaRPr lang="en-US" sz="3200" baseline="-250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28105" y="1698895"/>
            <a:ext cx="3577620" cy="3967686"/>
            <a:chOff x="4498790" y="-2547664"/>
            <a:chExt cx="3577620" cy="3967686"/>
          </a:xfrm>
          <a:solidFill>
            <a:srgbClr val="FF5050"/>
          </a:solidFill>
        </p:grpSpPr>
        <p:sp>
          <p:nvSpPr>
            <p:cNvPr id="63" name="Rectangle 62"/>
            <p:cNvSpPr/>
            <p:nvPr/>
          </p:nvSpPr>
          <p:spPr>
            <a:xfrm>
              <a:off x="4498790" y="-523978"/>
              <a:ext cx="144000" cy="194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78394" y="-775978"/>
              <a:ext cx="144000" cy="219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38592" y="-667978"/>
              <a:ext cx="144000" cy="20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18196" y="-1099978"/>
              <a:ext cx="144000" cy="25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57998" y="-1207978"/>
              <a:ext cx="144000" cy="262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97800" y="-1315978"/>
              <a:ext cx="144000" cy="273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37602" y="-1399124"/>
              <a:ext cx="152488" cy="28191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923922" y="-1764568"/>
              <a:ext cx="152488" cy="31845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930762" y="-981472"/>
              <a:ext cx="152488" cy="24014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85892" y="-2234426"/>
              <a:ext cx="152488" cy="365444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27342" y="-2391045"/>
              <a:ext cx="152488" cy="381106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179052" y="-2547664"/>
              <a:ext cx="152488" cy="39676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57436" y="400506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7504" y="1582921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C, B,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max C ≤ min (B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r</a:t>
            </a:r>
            <a:r>
              <a:rPr lang="da-DK" sz="32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|C|≥ |D</a:t>
            </a:r>
            <a:r>
              <a:rPr lang="da-DK" sz="3200" baseline="-25000" dirty="0" smtClean="0"/>
              <a:t>f</a:t>
            </a:r>
            <a:r>
              <a:rPr lang="da-DK" sz="3200" dirty="0" smtClean="0"/>
              <a:t>|+2|D</a:t>
            </a:r>
            <a:r>
              <a:rPr lang="da-DK" sz="3200" baseline="-25000" dirty="0" smtClean="0"/>
              <a:t>r</a:t>
            </a:r>
            <a:r>
              <a:rPr lang="da-DK" sz="3200" dirty="0" smtClean="0"/>
              <a:t>|</a:t>
            </a:r>
            <a:endParaRPr lang="en-US" sz="3200" dirty="0"/>
          </a:p>
        </p:txBody>
      </p:sp>
      <p:sp>
        <p:nvSpPr>
          <p:cNvPr id="95" name="TextBox 94"/>
          <p:cNvSpPr txBox="1"/>
          <p:nvPr/>
        </p:nvSpPr>
        <p:spPr>
          <a:xfrm>
            <a:off x="1619672" y="36450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17 ≥ 4+2∙5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>
            <a:stCxn id="95" idx="1"/>
          </p:cNvCxnSpPr>
          <p:nvPr/>
        </p:nvCxnSpPr>
        <p:spPr>
          <a:xfrm rot="10800000">
            <a:off x="1418090" y="3573810"/>
            <a:ext cx="201582" cy="2558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4 Lister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843808" y="6525344"/>
            <a:ext cx="3384376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419872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70C0"/>
                </a:solidFill>
              </a:rPr>
              <a:t>indsættelsestidspunkt</a:t>
            </a:r>
            <a:endParaRPr lang="en-US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67136" y="2634829"/>
            <a:ext cx="5301208" cy="2773288"/>
          </a:xfrm>
        </p:spPr>
        <p:txBody>
          <a:bodyPr tIns="45719" bIns="45719">
            <a:noAutofit/>
          </a:bodyPr>
          <a:lstStyle/>
          <a:p>
            <a:pPr marL="514350" indent="-514350"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{1,2,3,4,5,6,7,8,8,9,10,11,14}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{1,2,3,4,5,6,7,8,8,9}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{1,2,3,4,5,6,7,8,9}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{1,2,3,4,5,6,7,8}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{1,2,3,4,5,6,7,8,8}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2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3"/>
            <a:ext cx="9744074" cy="312739"/>
            <a:chOff x="190500" y="6369333"/>
            <a:chExt cx="3798092" cy="312450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2"/>
              <a:ext cx="1792057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33"/>
              <a:ext cx="3798092" cy="312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67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13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Hvilken mængde repræsenteres ved: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(1,2,3,4,5,6)(7,10,14)(8,11)(9,8)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1412776"/>
            <a:ext cx="5311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C                                    B                         </a:t>
            </a:r>
            <a:r>
              <a:rPr lang="da-DK" sz="2000" dirty="0" err="1" smtClean="0">
                <a:solidFill>
                  <a:schemeClr val="bg1"/>
                </a:solidFill>
              </a:rPr>
              <a:t>D</a:t>
            </a:r>
            <a:r>
              <a:rPr lang="da-DK" sz="2000" baseline="-25000" dirty="0" err="1" smtClean="0">
                <a:solidFill>
                  <a:schemeClr val="bg1"/>
                </a:solidFill>
              </a:rPr>
              <a:t>f</a:t>
            </a:r>
            <a:r>
              <a:rPr lang="da-DK" sz="2000" dirty="0" smtClean="0">
                <a:solidFill>
                  <a:schemeClr val="bg1"/>
                </a:solidFill>
              </a:rPr>
              <a:t>               </a:t>
            </a:r>
            <a:r>
              <a:rPr lang="da-DK" sz="2000" dirty="0" err="1" smtClean="0">
                <a:solidFill>
                  <a:schemeClr val="bg1"/>
                </a:solidFill>
              </a:rPr>
              <a:t>D</a:t>
            </a:r>
            <a:r>
              <a:rPr lang="da-DK" sz="2000" baseline="-25000" dirty="0" err="1" smtClean="0">
                <a:solidFill>
                  <a:schemeClr val="bg1"/>
                </a:solidFill>
              </a:rPr>
              <a:t>r</a:t>
            </a:r>
            <a:r>
              <a:rPr lang="da-DK" sz="2000" baseline="-25000" dirty="0" smtClean="0">
                <a:solidFill>
                  <a:schemeClr val="bg1"/>
                </a:solidFill>
              </a:rPr>
              <a:t> 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7015701" y="844415"/>
            <a:ext cx="348845" cy="648072"/>
          </a:xfrm>
          <a:prstGeom prst="rect">
            <a:avLst/>
          </a:prstGeom>
          <a:solidFill>
            <a:srgbClr val="161645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42D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POWERPOINTVERSION" val="14.0"/>
  <p:tag name="TASKPANEKEY" val="6eea42d1-b50d-4300-9f3c-e7cde6d439b8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9"/>
  <p:tag name="SLIDEGUID" val="8B282E8A52EA4855A47C00E847D646AE"/>
  <p:tag name="QUESTIONALIAS" val="Hvilken mængde repræsenteres ved: (1,2,3,4,5,6)(7,10,14)(8,11)(9,8)"/>
  <p:tag name="ANSWERSALIAS" val="{1,2,3,4,5,6,7,8,8,9,10,11,14}|smicln|{1,2,3,4,5,6,7,8,8,9}|smicln|{1,2,3,4,5,6,7,8,9}|smicln|{1,2,3,4,5,6,7,8}|smicln|{1,2,3,4,5,6,7,8,8}|smicln|ved ikke"/>
  <p:tag name="VALUES" val="No Value|smicln|No Value|smicln|No Value|smicln|No Value|smicln|No Value|smicln|No Value"/>
  <p:tag name="RESPONSESGATHERED" val="True"/>
  <p:tag name="TOTALRESPONSES" val="67"/>
  <p:tag name="RESPONSECOUNT" val="670"/>
  <p:tag name="SLICED" val="False"/>
  <p:tag name="RESPONSES" val="5;4;5;6;5;5;5;5;5;5;4;4;5;5;5;5;5;5;5;5;5;5;4;5;5;5;4;5;5;4;4;5;5;4;5;5;5;5;5;4;5;5;5;-;4;4;5;4;4;4;5;4;5;4;-;5;5;5;5;5;3;3;4;5;5;4;1;4;5;"/>
  <p:tag name="CHARTSTRINGSTD" val="10 0 20 190 440 10"/>
  <p:tag name="CHARTSTRINGREV" val="10 440 190 20 0 10"/>
  <p:tag name="CHARTSTRINGSTDPER" val="0.0149253731343284 0 0.0298507462686567 0.283582089552239 0.656716417910448 0.0149253731343284"/>
  <p:tag name="CHARTSTRINGREVPER" val="0.0149253731343284 0.656716417910448 0.283582089552239 0.0298507462686567 0 0.0149253731343284"/>
  <p:tag name="ANONYMOUSTEMP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6"/>
  <p:tag name="TEXTLENGTH" val="119"/>
  <p:tag name="FONTSIZE" val="28"/>
  <p:tag name="BULLETTYPE" val="ppBulletAlphaLCParenRight"/>
  <p:tag name="ANSWERTEXT" val="{1,2,3,4,5,6,7,8,8,9,10,11,14}&#10;{1,2,3,4,5,6,7,8,8,9}&#10;{1,2,3,4,5,6,7,8,9}&#10;{1,2,3,4,5,6,7,8}&#10;{1,2,3,4,5,6,7,8,8}&#10;ved ikk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8"/>
  <p:tag name="SLIDEGUID" val="619AD71023FE440AAF444CE79B9888E9"/>
  <p:tag name="QUESTIONALIAS" val="Resultatet af insert(7) på:  (1,2,3,4,5,6)(7,10,14)(8,11)(9,8)"/>
  <p:tag name="ANSWERSALIAS" val=" (1,2,3,4,5,6)(7,10,14)(8,11)(9,8,7)|smicln|(1,2,3,4,5,6)(7,10,14)(8,9)(8,7)|smicln|(1,2,3,4,5,6)(7,10,14)(8)(9,8,7)|smicln|(1,2,3,4,5,6,7)(10,14)(8)(9,8,7) |smicln|ved ikke"/>
  <p:tag name="VALUES" val="No Value|smicln|No Value|smicln|No Value|smicln|No Value|smicln|No Value"/>
  <p:tag name="RESPONSESGATHERED" val="True"/>
  <p:tag name="TOTALRESPONSES" val="65"/>
  <p:tag name="RESPONSECOUNT" val="650"/>
  <p:tag name="SLICED" val="False"/>
  <p:tag name="RESPONSES" val="2;2;3;2;3;2;-;2;2;4;2;2;2;2;4;1;2;4;5;5;4;2;-;3;4;2;2;4;2;4;3;2;3;2;2;3;2;4;5;5;2;2;2;5;4;2;4;2;2;5;2;2;-;2;4;-;5;2;-;2;4;5;4;-;4;2;5;3;5;5;2;"/>
  <p:tag name="CHARTSTRINGSTD" val="10 320 70 140 110"/>
  <p:tag name="CHARTSTRINGREV" val="110 140 70 320 10"/>
  <p:tag name="CHARTSTRINGSTDPER" val="0.0153846153846154 0.492307692307692 0.107692307692308 0.215384615384615 0.169230769230769"/>
  <p:tag name="CHARTSTRINGREVPER" val="0.169230769230769 0.215384615384615 0.107692307692308 0.492307692307692 0.0153846153846154"/>
  <p:tag name="ANONYMOUSTEMP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45"/>
  <p:tag name="FONTSIZE" val="28"/>
  <p:tag name="BULLETTYPE" val="ppBulletAlphaLCParenRight"/>
  <p:tag name="ANSWERTEXT" val=" (1,2,3,4,5,6)(7,10,14)(8,11)(9,8,7)&#10;(1,2,3,4,5,6)(7,10,14)(8,9)(8,7)&#10;(1,2,3,4,5,6)(7,10,14)(8)(9,8,7)&#10;(1,2,3,4,5,6,7)(10,14)(8)(9,8,7) &#10;ved ikk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ANSWERSALIAS" val=" (1,2,3,4,5,6)(7,10,14)(8,11)(9,8,7)|smicln|(1,2,3,4,5,6)(7,10,14)(8,9)(8,7)|smicln|(1,2,3,4,5,6)(7,10,14)(8)(9,8,7)|smicln|(1,2,3,4,5,6,7)(10,14)(8)(9,8,7) |smicln|ved ikke"/>
  <p:tag name="SLIDEORDER" val="9"/>
  <p:tag name="SLIDEGUID" val="2A228BFE8F4F4238A2AD2F6747FE325C"/>
  <p:tag name="QUESTIONALIAS" val="Resultatet af insert(7) på:  (1,2,3,4,5,6)(7,10,14)(8,11)(9,8)"/>
  <p:tag name="TOTALRESPONSES" val="2"/>
  <p:tag name="RESPONSECOUNT" val="20"/>
  <p:tag name="SLICED" val="False"/>
  <p:tag name="RESPONSES" val="3;2;"/>
  <p:tag name="CHARTSTRINGSTD" val="0 10 10 0 0"/>
  <p:tag name="CHARTSTRINGREV" val="0 0 10 10 0"/>
  <p:tag name="CHARTSTRINGSTDPER" val="0 0.5 0.5 0 0"/>
  <p:tag name="CHARTSTRINGREVPER" val="0 0 0.5 0.5 0"/>
  <p:tag name="VALUES" val="No Value|smicln|No Value|smicln|No Value|smicln|No Value|smicln|No Value"/>
  <p:tag name="RESPONSESGATHERED" val="False"/>
  <p:tag name="ANONYMOUSTEMP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145"/>
  <p:tag name="FONTSIZE" val="24"/>
  <p:tag name="BULLETTYPE" val="ppBulletAlphaLCParenRight"/>
  <p:tag name="ANSWERTEXT" val=" (1,2,3,4,5,6)(7,10,14)(8,11)(9,8,7)&#10;(1,2,3,4,5,6)(7,10,14)(8,9)(8,7)&#10;(1,2,3,4,5,6)(7,10,14)(8)(9,8,7)&#10;(1,2,3,4,5,6,7)(10,14)(8)(9,8,7) &#10;ved ikke"/>
  <p:tag name="OLDNUMANSWERS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6"/>
  <p:tag name="SLIDEGUID" val="41C7F39CDF104D2A93814A83D47B01D7"/>
  <p:tag name="QUESTIONALIAS" val="Insert(4) i {1,3,5,6,9} ?"/>
  <p:tag name="ANSWERSALIAS" val="{4,5,6,9}|smicln|{1,3,4,5,6,9}|smicln|{1,3,4}|smicln|ved ikke"/>
  <p:tag name="VALUES" val="No Value|smicln|No Value|smicln|No Value|smicln|No Value"/>
  <p:tag name="RESPONSESGATHERED" val="True"/>
  <p:tag name="TOTALRESPONSES" val="65"/>
  <p:tag name="RESPONSECOUNT" val="650"/>
  <p:tag name="SLICED" val="False"/>
  <p:tag name="RESPONSES" val="3;3;3;3;3;3;3;3;3;3;3;3;3;3;3;3;3;3;3;3;3;2;3;3;3;3;3;3;3;3;3;3;3;3;1;3;3;2;3;3;3;3;3;3;3;3;3;3;3;2;1;3;1;3;3;3;3;3;1;1;3;2;4;3;2;"/>
  <p:tag name="CHARTSTRINGSTD" val="50 50 540 10"/>
  <p:tag name="CHARTSTRINGREV" val="10 540 50 50"/>
  <p:tag name="CHARTSTRINGSTDPER" val="0.0769230769230769 0.0769230769230769 0.830769230769231 0.0153846153846154"/>
  <p:tag name="CHARTSTRINGREVPER" val="0.0153846153846154 0.830769230769231 0.0769230769230769 0.0769230769230769"/>
  <p:tag name="ANONYMOUSTEMP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4"/>
  <p:tag name="TEXTLENGTH" val="40"/>
  <p:tag name="FONTSIZE" val="28"/>
  <p:tag name="BULLETTYPE" val="ppBulletAlphaLCParenRight"/>
  <p:tag name="ANSWERTEXT" val="{4,5,6,9}&#10;{1,3,4,5,6,9}&#10;{1,3,4}&#10;ved ikk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409</Words>
  <Application>Microsoft Office PowerPoint</Application>
  <PresentationFormat>On-screen Show (4:3)</PresentationFormat>
  <Paragraphs>123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Tahoma</vt:lpstr>
      <vt:lpstr>Times New Roman</vt:lpstr>
      <vt:lpstr>Office Theme</vt:lpstr>
      <vt:lpstr>Grundlæggende Algoritmer og Datastrukturer  Prioritetskøer med Afskæring  Rajamani Sundar, Worst-case data structures for the priority queue with attrition, Information Processing Letters, 31(2), 69-75, 1989, DOI: 10.1016/0020-0190(89)90071-9</vt:lpstr>
      <vt:lpstr>PowerPoint Presentation</vt:lpstr>
      <vt:lpstr>Operationer</vt:lpstr>
      <vt:lpstr>Insert(4) i {1,3,5,6,9} ?</vt:lpstr>
      <vt:lpstr>PowerPoint Presentation</vt:lpstr>
      <vt:lpstr>Løsning: Sorteret Liste</vt:lpstr>
      <vt:lpstr>Worst-Case O(1)</vt:lpstr>
      <vt:lpstr>PowerPoint Presentation</vt:lpstr>
      <vt:lpstr>Hvilken mængde repræsenteres ved: (1,2,3,4,5,6)(7,10,14)(8,11)(9,8)</vt:lpstr>
      <vt:lpstr>PowerPoint Presentation</vt:lpstr>
      <vt:lpstr>PowerPoint Presentation</vt:lpstr>
      <vt:lpstr>Resultatet af insert(7) på:  (1,2,3,4,5,6)(7,10,14)(8,11)(9,8)</vt:lpstr>
      <vt:lpstr>Resultatet af insert(7) på:  (1,2,3,4,5,6)(7,10,14)(8,11)(9,8)</vt:lpstr>
      <vt:lpstr>PowerPoint Presentation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Prioritetskøer med Afskæring   Rajamani Sundar, Worst-case data structures for the priority queue with attrition, Information Processing Letters, 31(2), 69-75, 1989.</dc:title>
  <dc:creator>Gerth Stølting Brodal</dc:creator>
  <cp:lastModifiedBy>Gerth Stølting Brodal</cp:lastModifiedBy>
  <cp:revision>45</cp:revision>
  <dcterms:created xsi:type="dcterms:W3CDTF">2011-03-08T21:46:29Z</dcterms:created>
  <dcterms:modified xsi:type="dcterms:W3CDTF">2018-10-16T23:11:31Z</dcterms:modified>
</cp:coreProperties>
</file>