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9" r:id="rId2"/>
    <p:sldId id="374" r:id="rId3"/>
    <p:sldId id="372" r:id="rId4"/>
    <p:sldId id="373" r:id="rId5"/>
    <p:sldId id="375" r:id="rId6"/>
    <p:sldId id="324" r:id="rId7"/>
    <p:sldId id="376" r:id="rId8"/>
    <p:sldId id="377" r:id="rId9"/>
    <p:sldId id="378" r:id="rId10"/>
    <p:sldId id="3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84167" autoAdjust="0"/>
  </p:normalViewPr>
  <p:slideViewPr>
    <p:cSldViewPr>
      <p:cViewPr varScale="1">
        <p:scale>
          <a:sx n="62" d="100"/>
          <a:sy n="62" d="100"/>
        </p:scale>
        <p:origin x="-6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F7F3-5B6D-4F29-91DB-A04FB46C836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8B207-A44A-48D9-A114-00BFA8D4A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GFS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Google</a:t>
            </a:r>
            <a:r>
              <a:rPr lang="da-DK" baseline="0" dirty="0" smtClean="0"/>
              <a:t>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BFFA2-62EA-49E6-A1F4-BAE79809E4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195228" y="3195228"/>
            <a:ext cx="6858000" cy="46754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http://labs.google.com/papers/mapreduce.html</a:t>
            </a:r>
            <a:endParaRPr lang="en-US" sz="2000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 l="28050" t="4857" r="28244"/>
          <a:stretch>
            <a:fillRect/>
          </a:stretch>
        </p:blipFill>
        <p:spPr bwMode="auto">
          <a:xfrm>
            <a:off x="2123728" y="0"/>
            <a:ext cx="504056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15616" y="4221088"/>
            <a:ext cx="6840760" cy="1224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80" y="1816224"/>
            <a:ext cx="4392488" cy="146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List(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j</a:t>
            </a:r>
            <a:r>
              <a:rPr lang="da-DK" dirty="0" smtClean="0"/>
              <a:t>) )</a:t>
            </a:r>
          </a:p>
          <a:p>
            <a:pPr>
              <a:buNone/>
            </a:pPr>
            <a:r>
              <a:rPr lang="da-DK" dirty="0" err="1" smtClean="0"/>
              <a:t>Ouput</a:t>
            </a:r>
            <a:r>
              <a:rPr lang="da-DK" dirty="0" smtClean="0"/>
              <a:t>:	List(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p</a:t>
            </a:r>
            <a:r>
              <a:rPr lang="da-DK" i="1" baseline="-25000" dirty="0" smtClean="0"/>
              <a:t>i</a:t>
            </a:r>
            <a:r>
              <a:rPr lang="da-DK" baseline="30000" dirty="0" smtClean="0"/>
              <a:t>(</a:t>
            </a:r>
            <a:r>
              <a:rPr lang="da-DK" i="1" baseline="30000" dirty="0" smtClean="0"/>
              <a:t>s</a:t>
            </a:r>
            <a:r>
              <a:rPr lang="da-DK" baseline="30000" dirty="0" smtClean="0"/>
              <a:t>)</a:t>
            </a:r>
            <a:r>
              <a:rPr lang="da-DK" dirty="0" smtClean="0"/>
              <a:t>) 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Afleverings</a:t>
            </a:r>
            <a:r>
              <a:rPr lang="en-US" b="1" dirty="0" err="1" smtClean="0"/>
              <a:t>opgave</a:t>
            </a:r>
            <a:r>
              <a:rPr lang="en-US" b="1" dirty="0" smtClean="0"/>
              <a:t>: </a:t>
            </a:r>
            <a:r>
              <a:rPr lang="en-US" b="1" dirty="0" err="1" smtClean="0"/>
              <a:t>PageRank</a:t>
            </a:r>
            <a:endParaRPr lang="en-US" b="1" dirty="0" smtClean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278186" y="4209748"/>
          <a:ext cx="6462166" cy="1235476"/>
        </p:xfrm>
        <a:graphic>
          <a:graphicData uri="http://schemas.openxmlformats.org/presentationml/2006/ole">
            <p:oleObj spid="_x0000_s81922" name="Equation" r:id="rId3" imgW="2387520" imgH="457200" progId="Equation.3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195736" y="5549338"/>
          <a:ext cx="1397209" cy="513477"/>
        </p:xfrm>
        <a:graphic>
          <a:graphicData uri="http://schemas.openxmlformats.org/presentationml/2006/ole">
            <p:oleObj spid="_x0000_s81923" name="Equation" r:id="rId4" imgW="609480" imgH="228600" progId="Equation.3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4144640" y="5528867"/>
          <a:ext cx="3091656" cy="564429"/>
        </p:xfrm>
        <a:graphic>
          <a:graphicData uri="http://schemas.openxmlformats.org/presentationml/2006/ole">
            <p:oleObj spid="_x0000_s81924" name="Equation" r:id="rId5" imgW="12952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MapReduce</a:t>
            </a:r>
            <a:r>
              <a:rPr lang="da-DK" b="1" dirty="0" smtClean="0"/>
              <a:t> </a:t>
            </a:r>
            <a:r>
              <a:rPr lang="da-DK" b="1" dirty="0" err="1" smtClean="0"/>
              <a:t>implementationer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924944"/>
            <a:ext cx="2458616" cy="2116832"/>
          </a:xfrm>
        </p:spPr>
        <p:txBody>
          <a:bodyPr/>
          <a:lstStyle/>
          <a:p>
            <a:pPr>
              <a:buNone/>
            </a:pPr>
            <a:r>
              <a:rPr lang="da-DK" b="1" dirty="0" err="1" smtClean="0"/>
              <a:t>MapReduce</a:t>
            </a:r>
            <a:endParaRPr lang="en-US" b="1" dirty="0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01008"/>
            <a:ext cx="343110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004048" y="1556792"/>
            <a:ext cx="3312368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Hadoop</a:t>
            </a:r>
            <a:endParaRPr lang="da-DK" sz="3200" b="1" noProof="0" dirty="0" smtClean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Apache </a:t>
            </a:r>
            <a:r>
              <a:rPr kumimoji="0" lang="da-DK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kumimoji="0" lang="da-DK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da-DK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projekt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2880000" cy="80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857009"/>
            <a:ext cx="2520280" cy="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5" cstate="print"/>
          <a:srcRect t="37400" b="34880"/>
          <a:stretch>
            <a:fillRect/>
          </a:stretch>
        </p:blipFill>
        <p:spPr bwMode="auto">
          <a:xfrm>
            <a:off x="5220072" y="6093296"/>
            <a:ext cx="2952328" cy="70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feather-smal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6136" y="3356992"/>
            <a:ext cx="1933575" cy="58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Parallelle Programmer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/>
              <a:t>Traditionelt specielt udviklede programmer for hvert problem man ønsker at løse</a:t>
            </a:r>
          </a:p>
          <a:p>
            <a:pPr lvl="1"/>
            <a:r>
              <a:rPr lang="da-DK" dirty="0" smtClean="0"/>
              <a:t>mange 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ikke-trivielle detaljer </a:t>
            </a:r>
            <a:r>
              <a:rPr lang="da-DK" dirty="0" smtClean="0"/>
              <a:t>omkring parallel programmer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fejl-tolerance </a:t>
            </a:r>
            <a:r>
              <a:rPr lang="da-DK" dirty="0" smtClean="0"/>
              <a:t>(ved 1000’er af maskiner fejler maskiner regelmæssigt)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fordeling af data </a:t>
            </a:r>
            <a:r>
              <a:rPr lang="da-DK" dirty="0" smtClean="0"/>
              <a:t>blandt maskiner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balancering af arbejdet </a:t>
            </a:r>
            <a:r>
              <a:rPr lang="da-DK" dirty="0" smtClean="0"/>
              <a:t>blandt maskiner</a:t>
            </a:r>
          </a:p>
          <a:p>
            <a:r>
              <a:rPr lang="da-DK" b="1" dirty="0" err="1" smtClean="0">
                <a:solidFill>
                  <a:srgbClr val="C00000"/>
                </a:solidFill>
              </a:rPr>
              <a:t>MapReduce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interfacet (                , 2003)</a:t>
            </a:r>
          </a:p>
          <a:p>
            <a:pPr lvl="1"/>
            <a:r>
              <a:rPr lang="da-DK" dirty="0" smtClean="0"/>
              <a:t>håndter ovenstående automatisk</a:t>
            </a:r>
          </a:p>
          <a:p>
            <a:pPr lvl="1"/>
            <a:r>
              <a:rPr lang="da-DK" dirty="0" smtClean="0"/>
              <a:t>meget begrænsede kommunikation mellem maskiner</a:t>
            </a:r>
          </a:p>
          <a:p>
            <a:pPr lvl="1"/>
            <a:r>
              <a:rPr lang="da-DK" dirty="0" smtClean="0"/>
              <a:t>algoritmen udføres i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</a:rPr>
              <a:t>Map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dirty="0" smtClean="0"/>
              <a:t>og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</a:rPr>
              <a:t>Reduce</a:t>
            </a:r>
            <a:r>
              <a:rPr lang="da-DK" dirty="0" smtClean="0"/>
              <a:t> faser</a:t>
            </a: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623463"/>
            <a:ext cx="1362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5076056" cy="1143000"/>
          </a:xfrm>
        </p:spPr>
        <p:txBody>
          <a:bodyPr/>
          <a:lstStyle/>
          <a:p>
            <a:r>
              <a:rPr lang="da-DK" b="1" dirty="0" err="1" smtClean="0"/>
              <a:t>MapReduce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Brugeren skal definere to funktioner	</a:t>
            </a:r>
          </a:p>
          <a:p>
            <a:pPr lvl="1">
              <a:buNone/>
            </a:pPr>
            <a:r>
              <a:rPr lang="da-DK" b="1" dirty="0" smtClean="0">
                <a:solidFill>
                  <a:srgbClr val="C00000"/>
                </a:solidFill>
              </a:rPr>
              <a:t>		        </a:t>
            </a:r>
            <a:r>
              <a:rPr lang="da-DK" b="1" dirty="0" err="1" smtClean="0">
                <a:solidFill>
                  <a:srgbClr val="C00000"/>
                </a:solidFill>
              </a:rPr>
              <a:t>map</a:t>
            </a:r>
            <a:r>
              <a:rPr lang="da-DK" b="1" dirty="0" smtClean="0">
                <a:solidFill>
                  <a:srgbClr val="C00000"/>
                </a:solidFill>
              </a:rPr>
              <a:t>	  </a:t>
            </a:r>
            <a:r>
              <a:rPr lang="da-DK" dirty="0" smtClean="0"/>
              <a:t>(k1,v1) 	</a:t>
            </a:r>
            <a:r>
              <a:rPr lang="da-DK" dirty="0" smtClean="0">
                <a:sym typeface="Symbol"/>
              </a:rPr>
              <a:t> List ( (k2,v2) )</a:t>
            </a:r>
          </a:p>
          <a:p>
            <a:pPr lvl="1">
              <a:buNone/>
            </a:pPr>
            <a:r>
              <a:rPr lang="da-DK" dirty="0" smtClean="0">
                <a:sym typeface="Symbol"/>
              </a:rPr>
              <a:t>		 </a:t>
            </a:r>
            <a:r>
              <a:rPr lang="da-DK" dirty="0" smtClean="0">
                <a:sym typeface="Symbol"/>
              </a:rPr>
              <a:t>       </a:t>
            </a:r>
            <a:r>
              <a:rPr lang="da-DK" b="1" dirty="0" err="1" smtClean="0">
                <a:solidFill>
                  <a:srgbClr val="C00000"/>
                </a:solidFill>
                <a:sym typeface="Symbol"/>
              </a:rPr>
              <a:t>reduce</a:t>
            </a:r>
            <a:r>
              <a:rPr lang="da-DK" dirty="0" smtClean="0">
                <a:sym typeface="Symbol"/>
              </a:rPr>
              <a:t> 	  (k2,List (v2))	 List (v2)</a:t>
            </a:r>
          </a:p>
          <a:p>
            <a:pPr lvl="1">
              <a:buNone/>
            </a:pPr>
            <a:endParaRPr lang="da-DK" dirty="0" smtClean="0">
              <a:sym typeface="Symbol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Eksempel</a:t>
            </a:r>
            <a:r>
              <a:rPr lang="da-DK" dirty="0" smtClean="0"/>
              <a:t>: Antal forekomster af ord i en tekstsamling</a:t>
            </a:r>
          </a:p>
          <a:p>
            <a:pPr>
              <a:buNone/>
            </a:pPr>
            <a:r>
              <a:rPr lang="da-DK" sz="1000" dirty="0" smtClean="0"/>
              <a:t>	</a:t>
            </a:r>
            <a:r>
              <a:rPr lang="da-DK" sz="1000" dirty="0" smtClean="0"/>
              <a:t>	</a:t>
            </a:r>
            <a:r>
              <a:rPr lang="da-DK" sz="1300" dirty="0" smtClean="0"/>
              <a:t/>
            </a:r>
            <a:br>
              <a:rPr lang="da-DK" sz="1300" dirty="0" smtClean="0"/>
            </a:br>
            <a:r>
              <a:rPr lang="da-DK" sz="1300" dirty="0" smtClean="0"/>
              <a:t>	(”</a:t>
            </a:r>
            <a:r>
              <a:rPr lang="da-DK" sz="1300" dirty="0" err="1" smtClean="0"/>
              <a:t>www.foo.com</a:t>
            </a:r>
            <a:r>
              <a:rPr lang="da-DK" sz="1300" dirty="0" smtClean="0"/>
              <a:t>”, ”der var en gang en...”)	</a:t>
            </a:r>
            <a:r>
              <a:rPr lang="da-DK" sz="1300" dirty="0" smtClean="0">
                <a:sym typeface="Symbol"/>
              </a:rPr>
              <a:t>   (”der”,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(”var”, ”1”), (”en”,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(”gang”,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(”en”, ”</a:t>
            </a:r>
            <a:r>
              <a:rPr lang="da-DK" sz="13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”)...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	</a:t>
            </a:r>
            <a:r>
              <a:rPr lang="da-DK" sz="1300" dirty="0" smtClean="0"/>
              <a:t>(”</a:t>
            </a:r>
            <a:r>
              <a:rPr lang="da-DK" sz="1300" dirty="0" err="1" smtClean="0"/>
              <a:t>www.bar.com</a:t>
            </a:r>
            <a:r>
              <a:rPr lang="da-DK" sz="1300" dirty="0" smtClean="0"/>
              <a:t>”, ”en lang gang...”	</a:t>
            </a:r>
            <a:r>
              <a:rPr lang="da-DK" sz="1300" dirty="0" smtClean="0">
                <a:sym typeface="Symbol"/>
              </a:rPr>
              <a:t>   (”en”,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(”lang”, ”1”), (”gang”,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...</a:t>
            </a:r>
          </a:p>
          <a:p>
            <a:pPr>
              <a:buNone/>
            </a:pPr>
            <a:r>
              <a:rPr lang="da-DK" sz="1300" dirty="0" smtClean="0">
                <a:sym typeface="Symbol"/>
              </a:rPr>
              <a:t>	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</a:t>
            </a:r>
            <a:r>
              <a:rPr lang="da-DK" sz="1300" dirty="0" smtClean="0">
                <a:sym typeface="Symbol"/>
              </a:rPr>
              <a:t>	(”en”, (”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”</a:t>
            </a:r>
            <a:r>
              <a:rPr lang="da-DK" sz="13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”))		    (”en 3”)</a:t>
            </a:r>
          </a:p>
          <a:p>
            <a:pPr>
              <a:buNone/>
            </a:pPr>
            <a:r>
              <a:rPr lang="da-DK" sz="1300" dirty="0" smtClean="0">
                <a:sym typeface="Symbol"/>
              </a:rPr>
              <a:t>		</a:t>
            </a:r>
            <a:r>
              <a:rPr lang="da-DK" sz="1300" dirty="0" smtClean="0">
                <a:sym typeface="Symbol"/>
              </a:rPr>
              <a:t>(”gang”, </a:t>
            </a:r>
            <a:r>
              <a:rPr lang="da-DK" sz="1300" dirty="0" smtClean="0">
                <a:sym typeface="Symbol"/>
              </a:rPr>
              <a:t>(”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</a:t>
            </a:r>
            <a:r>
              <a:rPr lang="da-DK" sz="1300" dirty="0" smtClean="0">
                <a:sym typeface="Symbol"/>
              </a:rPr>
              <a:t>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”))		    </a:t>
            </a:r>
            <a:r>
              <a:rPr lang="da-DK" sz="1300" dirty="0" smtClean="0">
                <a:sym typeface="Symbol"/>
              </a:rPr>
              <a:t>(”gang 2”)</a:t>
            </a:r>
            <a:r>
              <a:rPr lang="da-DK" sz="1300" dirty="0" smtClean="0">
                <a:sym typeface="Symbol"/>
              </a:rPr>
              <a:t>	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</a:t>
            </a:r>
            <a:r>
              <a:rPr lang="da-DK" sz="1300" dirty="0" smtClean="0">
                <a:sym typeface="Symbol"/>
              </a:rPr>
              <a:t>	...</a:t>
            </a:r>
            <a:endParaRPr lang="da-DK" sz="1300" dirty="0" smtClean="0"/>
          </a:p>
          <a:p>
            <a:pPr>
              <a:buNone/>
            </a:pPr>
            <a:r>
              <a:rPr lang="da-DK" sz="1000" dirty="0" smtClean="0">
                <a:sym typeface="Symbol"/>
              </a:rPr>
              <a:t>	</a:t>
            </a:r>
            <a:endParaRPr lang="da-DK" sz="1000" dirty="0" smtClean="0"/>
          </a:p>
          <a:p>
            <a:r>
              <a:rPr lang="da-DK" dirty="0" smtClean="0"/>
              <a:t>Output fra en </a:t>
            </a:r>
            <a:r>
              <a:rPr lang="da-DK" dirty="0" err="1" smtClean="0"/>
              <a:t>map-reduce</a:t>
            </a:r>
            <a:r>
              <a:rPr lang="da-DK" dirty="0" smtClean="0"/>
              <a:t> kan være input til den næste </a:t>
            </a:r>
            <a:r>
              <a:rPr lang="da-DK" dirty="0" err="1" smtClean="0"/>
              <a:t>map-reduce</a:t>
            </a:r>
            <a:endParaRPr lang="da-DK" dirty="0" smtClean="0"/>
          </a:p>
          <a:p>
            <a:pPr lvl="1">
              <a:buNone/>
            </a:pPr>
            <a:endParaRPr lang="da-DK" dirty="0" smtClean="0">
              <a:sym typeface="Symbol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1331640" y="3702780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331640" y="4402608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552" y="37286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map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494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reduce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24328" y="5210130"/>
            <a:ext cx="144016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1403648" y="4376152"/>
            <a:ext cx="2693567" cy="709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03647" y="3681862"/>
            <a:ext cx="2693567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5076056" cy="1143000"/>
          </a:xfrm>
        </p:spPr>
        <p:txBody>
          <a:bodyPr/>
          <a:lstStyle/>
          <a:p>
            <a:r>
              <a:rPr lang="da-DK" b="1" dirty="0" err="1" smtClean="0"/>
              <a:t>MapReduce</a:t>
            </a:r>
            <a:endParaRPr lang="en-US" b="1" dirty="0"/>
          </a:p>
        </p:txBody>
      </p:sp>
      <p:sp>
        <p:nvSpPr>
          <p:cNvPr id="4" name="Left Brace 3"/>
          <p:cNvSpPr/>
          <p:nvPr/>
        </p:nvSpPr>
        <p:spPr>
          <a:xfrm>
            <a:off x="1331640" y="3702780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331640" y="4402608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552" y="37286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map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494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reduce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79712" y="1988840"/>
            <a:ext cx="576064" cy="16561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1124744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 err="1" smtClean="0">
                <a:solidFill>
                  <a:srgbClr val="C00000"/>
                </a:solidFill>
              </a:rPr>
              <a:t>Map-opgaverne</a:t>
            </a:r>
            <a:r>
              <a:rPr lang="da-DK" dirty="0" smtClean="0">
                <a:solidFill>
                  <a:srgbClr val="C00000"/>
                </a:solidFill>
              </a:rPr>
              <a:t> ligger spredt ud på maskinerne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(i et GFS  hvor data typisk er replikleret 3 gange)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maskine udfører et antal uafhængige </a:t>
            </a:r>
            <a:r>
              <a:rPr lang="da-DK" dirty="0" err="1" smtClean="0">
                <a:solidFill>
                  <a:srgbClr val="C00000"/>
                </a:solidFill>
              </a:rPr>
              <a:t>map-opgaver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63688" y="2636912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88224" y="3356992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699792" y="4077073"/>
            <a:ext cx="5406960" cy="1212134"/>
          </a:xfrm>
          <a:custGeom>
            <a:avLst/>
            <a:gdLst>
              <a:gd name="connsiteX0" fmla="*/ 1508760 w 2961640"/>
              <a:gd name="connsiteY0" fmla="*/ 0 h 922020"/>
              <a:gd name="connsiteX1" fmla="*/ 2804160 w 2961640"/>
              <a:gd name="connsiteY1" fmla="*/ 655320 h 922020"/>
              <a:gd name="connsiteX2" fmla="*/ 563880 w 2961640"/>
              <a:gd name="connsiteY2" fmla="*/ 868680 h 922020"/>
              <a:gd name="connsiteX3" fmla="*/ 0 w 2961640"/>
              <a:gd name="connsiteY3" fmla="*/ 335280 h 922020"/>
              <a:gd name="connsiteX0" fmla="*/ 3528392 w 4254832"/>
              <a:gd name="connsiteY0" fmla="*/ 0 h 1066036"/>
              <a:gd name="connsiteX1" fmla="*/ 2804160 w 4254832"/>
              <a:gd name="connsiteY1" fmla="*/ 799336 h 1066036"/>
              <a:gd name="connsiteX2" fmla="*/ 563880 w 4254832"/>
              <a:gd name="connsiteY2" fmla="*/ 1012696 h 1066036"/>
              <a:gd name="connsiteX3" fmla="*/ 0 w 4254832"/>
              <a:gd name="connsiteY3" fmla="*/ 479296 h 1066036"/>
              <a:gd name="connsiteX0" fmla="*/ 3720596 w 5222793"/>
              <a:gd name="connsiteY0" fmla="*/ 0 h 1104887"/>
              <a:gd name="connsiteX1" fmla="*/ 4728708 w 5222793"/>
              <a:gd name="connsiteY1" fmla="*/ 936104 h 1104887"/>
              <a:gd name="connsiteX2" fmla="*/ 756084 w 5222793"/>
              <a:gd name="connsiteY2" fmla="*/ 1012696 h 1104887"/>
              <a:gd name="connsiteX3" fmla="*/ 192204 w 5222793"/>
              <a:gd name="connsiteY3" fmla="*/ 479296 h 1104887"/>
              <a:gd name="connsiteX0" fmla="*/ 4428492 w 6048672"/>
              <a:gd name="connsiteY0" fmla="*/ 0 h 1228263"/>
              <a:gd name="connsiteX1" fmla="*/ 5436604 w 6048672"/>
              <a:gd name="connsiteY1" fmla="*/ 936104 h 1228263"/>
              <a:gd name="connsiteX2" fmla="*/ 756084 w 6048672"/>
              <a:gd name="connsiteY2" fmla="*/ 1152128 h 1228263"/>
              <a:gd name="connsiteX3" fmla="*/ 900100 w 6048672"/>
              <a:gd name="connsiteY3" fmla="*/ 479296 h 1228263"/>
              <a:gd name="connsiteX0" fmla="*/ 4536504 w 6156684"/>
              <a:gd name="connsiteY0" fmla="*/ 0 h 1200133"/>
              <a:gd name="connsiteX1" fmla="*/ 5544616 w 6156684"/>
              <a:gd name="connsiteY1" fmla="*/ 936104 h 1200133"/>
              <a:gd name="connsiteX2" fmla="*/ 864096 w 6156684"/>
              <a:gd name="connsiteY2" fmla="*/ 1152128 h 1200133"/>
              <a:gd name="connsiteX3" fmla="*/ 360039 w 6156684"/>
              <a:gd name="connsiteY3" fmla="*/ 648072 h 1200133"/>
              <a:gd name="connsiteX0" fmla="*/ 4176465 w 5712636"/>
              <a:gd name="connsiteY0" fmla="*/ 0 h 1272141"/>
              <a:gd name="connsiteX1" fmla="*/ 5184577 w 5712636"/>
              <a:gd name="connsiteY1" fmla="*/ 936104 h 1272141"/>
              <a:gd name="connsiteX2" fmla="*/ 1008112 w 5712636"/>
              <a:gd name="connsiteY2" fmla="*/ 1224136 h 1272141"/>
              <a:gd name="connsiteX3" fmla="*/ 0 w 5712636"/>
              <a:gd name="connsiteY3" fmla="*/ 648072 h 1272141"/>
              <a:gd name="connsiteX0" fmla="*/ 5400600 w 6127040"/>
              <a:gd name="connsiteY0" fmla="*/ 0 h 1416157"/>
              <a:gd name="connsiteX1" fmla="*/ 5184577 w 6127040"/>
              <a:gd name="connsiteY1" fmla="*/ 1080120 h 1416157"/>
              <a:gd name="connsiteX2" fmla="*/ 1008112 w 6127040"/>
              <a:gd name="connsiteY2" fmla="*/ 1368152 h 1416157"/>
              <a:gd name="connsiteX3" fmla="*/ 0 w 6127040"/>
              <a:gd name="connsiteY3" fmla="*/ 792088 h 1416157"/>
              <a:gd name="connsiteX0" fmla="*/ 5448605 w 7116790"/>
              <a:gd name="connsiteY0" fmla="*/ 0 h 1380153"/>
              <a:gd name="connsiteX1" fmla="*/ 6384709 w 7116790"/>
              <a:gd name="connsiteY1" fmla="*/ 720080 h 1380153"/>
              <a:gd name="connsiteX2" fmla="*/ 1056117 w 7116790"/>
              <a:gd name="connsiteY2" fmla="*/ 1368152 h 1380153"/>
              <a:gd name="connsiteX3" fmla="*/ 48005 w 7116790"/>
              <a:gd name="connsiteY3" fmla="*/ 792088 h 1380153"/>
              <a:gd name="connsiteX0" fmla="*/ 5400600 w 6204689"/>
              <a:gd name="connsiteY0" fmla="*/ 0 h 1404156"/>
              <a:gd name="connsiteX1" fmla="*/ 5472608 w 6204689"/>
              <a:gd name="connsiteY1" fmla="*/ 1008112 h 1404156"/>
              <a:gd name="connsiteX2" fmla="*/ 1008112 w 6204689"/>
              <a:gd name="connsiteY2" fmla="*/ 1368152 h 1404156"/>
              <a:gd name="connsiteX3" fmla="*/ 0 w 6204689"/>
              <a:gd name="connsiteY3" fmla="*/ 792088 h 1404156"/>
              <a:gd name="connsiteX0" fmla="*/ 5184576 w 5988665"/>
              <a:gd name="connsiteY0" fmla="*/ 0 h 1428159"/>
              <a:gd name="connsiteX1" fmla="*/ 5256584 w 5988665"/>
              <a:gd name="connsiteY1" fmla="*/ 1008112 h 1428159"/>
              <a:gd name="connsiteX2" fmla="*/ 792088 w 5988665"/>
              <a:gd name="connsiteY2" fmla="*/ 1368152 h 1428159"/>
              <a:gd name="connsiteX3" fmla="*/ 504056 w 5988665"/>
              <a:gd name="connsiteY3" fmla="*/ 648071 h 1428159"/>
              <a:gd name="connsiteX0" fmla="*/ 4680520 w 5406960"/>
              <a:gd name="connsiteY0" fmla="*/ 0 h 1212134"/>
              <a:gd name="connsiteX1" fmla="*/ 4752528 w 5406960"/>
              <a:gd name="connsiteY1" fmla="*/ 1008112 h 1212134"/>
              <a:gd name="connsiteX2" fmla="*/ 1008112 w 5406960"/>
              <a:gd name="connsiteY2" fmla="*/ 1152127 h 1212134"/>
              <a:gd name="connsiteX3" fmla="*/ 0 w 5406960"/>
              <a:gd name="connsiteY3" fmla="*/ 648071 h 121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6960" h="1212134">
                <a:moveTo>
                  <a:pt x="4680520" y="0"/>
                </a:moveTo>
                <a:cubicBezTo>
                  <a:pt x="5406960" y="255270"/>
                  <a:pt x="5364596" y="816091"/>
                  <a:pt x="4752528" y="1008112"/>
                </a:cubicBezTo>
                <a:cubicBezTo>
                  <a:pt x="4140460" y="1200133"/>
                  <a:pt x="1800200" y="1212134"/>
                  <a:pt x="1008112" y="1152127"/>
                </a:cubicBezTo>
                <a:cubicBezTo>
                  <a:pt x="216024" y="1092120"/>
                  <a:pt x="12700" y="899531"/>
                  <a:pt x="0" y="648071"/>
                </a:cubicBezTo>
              </a:path>
            </a:pathLst>
          </a:cu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139952" y="242088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b="1" dirty="0" smtClean="0">
                <a:solidFill>
                  <a:srgbClr val="C00000"/>
                </a:solidFill>
              </a:rPr>
              <a:t>Sorter </a:t>
            </a:r>
            <a:r>
              <a:rPr lang="da-DK" dirty="0" smtClean="0">
                <a:solidFill>
                  <a:srgbClr val="C00000"/>
                </a:solidFill>
              </a:rPr>
              <a:t>alle </a:t>
            </a:r>
            <a:r>
              <a:rPr lang="da-DK" dirty="0" err="1" smtClean="0">
                <a:solidFill>
                  <a:srgbClr val="C00000"/>
                </a:solidFill>
              </a:rPr>
              <a:t>parene</a:t>
            </a:r>
            <a:r>
              <a:rPr lang="da-DK" dirty="0" smtClean="0">
                <a:solidFill>
                  <a:srgbClr val="C00000"/>
                </a:solidFill>
              </a:rPr>
              <a:t> – varetages automatisk a </a:t>
            </a:r>
            <a:r>
              <a:rPr lang="da-DK" dirty="0" err="1" smtClean="0">
                <a:solidFill>
                  <a:srgbClr val="C00000"/>
                </a:solidFill>
              </a:rPr>
              <a:t>MapReduce</a:t>
            </a:r>
            <a:r>
              <a:rPr lang="da-DK" dirty="0" smtClean="0">
                <a:solidFill>
                  <a:srgbClr val="C00000"/>
                </a:solidFill>
              </a:rPr>
              <a:t> biblioteket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</a:t>
            </a:r>
            <a:r>
              <a:rPr lang="da-DK" dirty="0" err="1" smtClean="0">
                <a:solidFill>
                  <a:srgbClr val="C00000"/>
                </a:solidFill>
              </a:rPr>
              <a:t>Reduce-opgave</a:t>
            </a:r>
            <a:r>
              <a:rPr lang="da-DK" dirty="0" smtClean="0">
                <a:solidFill>
                  <a:srgbClr val="C00000"/>
                </a:solidFill>
              </a:rPr>
              <a:t> ender samlet på en maskine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7624" y="5746030"/>
            <a:ext cx="7956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En </a:t>
            </a:r>
            <a:r>
              <a:rPr lang="da-DK" dirty="0" err="1" smtClean="0">
                <a:solidFill>
                  <a:srgbClr val="C00000"/>
                </a:solidFill>
              </a:rPr>
              <a:t>reduce-opgave</a:t>
            </a:r>
            <a:r>
              <a:rPr lang="da-DK" dirty="0" smtClean="0">
                <a:solidFill>
                  <a:srgbClr val="C00000"/>
                </a:solidFill>
              </a:rPr>
              <a:t> løses sekventielt på én maskine (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mulig FLASKEHALS           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maskine udfører et antal uafhængige </a:t>
            </a:r>
            <a:r>
              <a:rPr lang="da-DK" dirty="0" err="1" smtClean="0">
                <a:solidFill>
                  <a:srgbClr val="C00000"/>
                </a:solidFill>
              </a:rPr>
              <a:t>reduce-opgaver</a:t>
            </a:r>
            <a:endParaRPr lang="da-DK" dirty="0" smtClean="0">
              <a:solidFill>
                <a:srgbClr val="C00000"/>
              </a:solidFill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Output er en delliste af det samlede output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95736" y="5157192"/>
            <a:ext cx="0" cy="5760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691680" y="530120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8144" y="188640"/>
            <a:ext cx="3096344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da-DK" b="1" dirty="0" smtClean="0"/>
              <a:t>Master</a:t>
            </a:r>
            <a:r>
              <a:rPr lang="da-DK" dirty="0" smtClean="0"/>
              <a:t> = en maskine der 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planlægger og fordeler opgaverne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genstarter døde/hængene opgaver på andre maskiner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36178"/>
            <a:ext cx="8686800" cy="16210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200" dirty="0" smtClean="0"/>
              <a:t>	</a:t>
            </a:r>
            <a:r>
              <a:rPr lang="da-DK" sz="1200" dirty="0" smtClean="0"/>
              <a:t>	</a:t>
            </a:r>
            <a:br>
              <a:rPr lang="da-DK" sz="1200" dirty="0" smtClean="0"/>
            </a:br>
            <a:r>
              <a:rPr lang="da-DK" sz="1200" dirty="0" smtClean="0"/>
              <a:t>	(”</a:t>
            </a:r>
            <a:r>
              <a:rPr lang="da-DK" sz="1200" dirty="0" err="1" smtClean="0"/>
              <a:t>www.foo.com</a:t>
            </a:r>
            <a:r>
              <a:rPr lang="da-DK" sz="1200" dirty="0" smtClean="0"/>
              <a:t>”, ”der var en gang en...”)	</a:t>
            </a:r>
            <a:r>
              <a:rPr lang="da-DK" sz="1200" dirty="0" smtClean="0">
                <a:sym typeface="Symbol"/>
              </a:rPr>
              <a:t>   (”der”,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(”var”, ”1”), (”en”,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(”gang”,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(”en”, ”</a:t>
            </a:r>
            <a:r>
              <a:rPr lang="da-DK" sz="12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”)...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	</a:t>
            </a:r>
            <a:r>
              <a:rPr lang="da-DK" sz="1200" dirty="0" smtClean="0"/>
              <a:t>(”</a:t>
            </a:r>
            <a:r>
              <a:rPr lang="da-DK" sz="1200" dirty="0" err="1" smtClean="0"/>
              <a:t>www.bar.com</a:t>
            </a:r>
            <a:r>
              <a:rPr lang="da-DK" sz="1200" dirty="0" smtClean="0"/>
              <a:t>”, ”en lang gang...”	</a:t>
            </a:r>
            <a:r>
              <a:rPr lang="da-DK" sz="1200" dirty="0" smtClean="0">
                <a:sym typeface="Symbol"/>
              </a:rPr>
              <a:t>   (”en”,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(”lang”, ”1”), (”gang”,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...</a:t>
            </a:r>
          </a:p>
          <a:p>
            <a:pPr>
              <a:buNone/>
            </a:pPr>
            <a:r>
              <a:rPr lang="da-DK" sz="1200" dirty="0" smtClean="0">
                <a:sym typeface="Symbol"/>
              </a:rPr>
              <a:t>	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</a:t>
            </a:r>
            <a:r>
              <a:rPr lang="da-DK" sz="1200" dirty="0" smtClean="0">
                <a:sym typeface="Symbol"/>
              </a:rPr>
              <a:t>	(”en”, (”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”</a:t>
            </a:r>
            <a:r>
              <a:rPr lang="da-DK" sz="12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”))		    (”en 3”)</a:t>
            </a:r>
          </a:p>
          <a:p>
            <a:pPr>
              <a:buNone/>
            </a:pPr>
            <a:r>
              <a:rPr lang="da-DK" sz="1200" dirty="0" smtClean="0">
                <a:sym typeface="Symbol"/>
              </a:rPr>
              <a:t>		</a:t>
            </a:r>
            <a:r>
              <a:rPr lang="da-DK" sz="1200" dirty="0" smtClean="0">
                <a:sym typeface="Symbol"/>
              </a:rPr>
              <a:t>(”gang”, </a:t>
            </a:r>
            <a:r>
              <a:rPr lang="da-DK" sz="1200" dirty="0" smtClean="0">
                <a:sym typeface="Symbol"/>
              </a:rPr>
              <a:t>(”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</a:t>
            </a:r>
            <a:r>
              <a:rPr lang="da-DK" sz="1200" dirty="0" smtClean="0">
                <a:sym typeface="Symbol"/>
              </a:rPr>
              <a:t>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”))		    </a:t>
            </a:r>
            <a:r>
              <a:rPr lang="da-DK" sz="1200" dirty="0" smtClean="0">
                <a:sym typeface="Symbol"/>
              </a:rPr>
              <a:t>(”gang 2”)</a:t>
            </a:r>
            <a:r>
              <a:rPr lang="da-DK" sz="1200" dirty="0" smtClean="0">
                <a:sym typeface="Symbol"/>
              </a:rPr>
              <a:t>	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</a:t>
            </a:r>
            <a:r>
              <a:rPr lang="da-DK" sz="1200" dirty="0" smtClean="0">
                <a:sym typeface="Symbol"/>
              </a:rPr>
              <a:t>	...</a:t>
            </a:r>
            <a:endParaRPr lang="da-DK" sz="1200" dirty="0" smtClean="0"/>
          </a:p>
          <a:p>
            <a:pPr>
              <a:buNone/>
            </a:pPr>
            <a:endParaRPr lang="da-DK" sz="1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 animBg="1"/>
      <p:bldP spid="13" grpId="0"/>
      <p:bldP spid="18" grpId="0" animBg="1"/>
      <p:bldP spid="19" grpId="0" animBg="1"/>
      <p:bldP spid="21" grpId="0" animBg="1"/>
      <p:bldP spid="22" grpId="0"/>
      <p:bldP spid="24" grpId="0"/>
      <p:bldP spid="28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 </a:t>
            </a:r>
            <a:r>
              <a:rPr lang="en-US" b="1" dirty="0" err="1" smtClean="0"/>
              <a:t>søgemaskines</a:t>
            </a:r>
            <a:r>
              <a:rPr lang="en-US" b="1" dirty="0" smtClean="0"/>
              <a:t> dele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88" y="1600200"/>
            <a:ext cx="757118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 smtClean="0"/>
              <a:t>Indsamling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Webcrawling</a:t>
            </a:r>
            <a:r>
              <a:rPr lang="en-US" dirty="0" smtClean="0"/>
              <a:t> (</a:t>
            </a:r>
            <a:r>
              <a:rPr lang="en-US" dirty="0" err="1" smtClean="0"/>
              <a:t>gennemløb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internet)</a:t>
            </a:r>
          </a:p>
          <a:p>
            <a:pPr>
              <a:buNone/>
            </a:pPr>
            <a:r>
              <a:rPr lang="en-US" b="1" dirty="0" err="1" smtClean="0"/>
              <a:t>Indeksering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Parsning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endParaRPr lang="en-US" dirty="0" smtClean="0"/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Leksikon</a:t>
            </a:r>
            <a:r>
              <a:rPr lang="en-US" dirty="0" smtClean="0"/>
              <a:t>: </a:t>
            </a:r>
            <a:r>
              <a:rPr lang="en-US" dirty="0" err="1" smtClean="0"/>
              <a:t>indeks</a:t>
            </a:r>
            <a:r>
              <a:rPr lang="en-US" dirty="0" smtClean="0"/>
              <a:t> (</a:t>
            </a:r>
            <a:r>
              <a:rPr lang="en-US" dirty="0" err="1" smtClean="0"/>
              <a:t>ordbog</a:t>
            </a:r>
            <a:r>
              <a:rPr lang="en-US" dirty="0" smtClean="0"/>
              <a:t>) over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ord</a:t>
            </a:r>
            <a:r>
              <a:rPr lang="en-US" dirty="0" smtClean="0"/>
              <a:t> </a:t>
            </a:r>
            <a:r>
              <a:rPr lang="en-US" dirty="0" err="1" smtClean="0"/>
              <a:t>mødt</a:t>
            </a:r>
            <a:endParaRPr lang="en-US" dirty="0" smtClean="0"/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Inverteret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fil</a:t>
            </a:r>
            <a:r>
              <a:rPr lang="en-US" dirty="0" smtClean="0"/>
              <a:t>: for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ord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leksikon</a:t>
            </a:r>
            <a:r>
              <a:rPr lang="en-US" dirty="0" smtClean="0"/>
              <a:t>, </a:t>
            </a:r>
            <a:r>
              <a:rPr lang="en-US" dirty="0" err="1" smtClean="0"/>
              <a:t>angiv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hvilke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de </a:t>
            </a:r>
            <a:r>
              <a:rPr lang="en-US" dirty="0" err="1" smtClean="0"/>
              <a:t>findes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Søgning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smtClean="0"/>
              <a:t>Find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med </a:t>
            </a:r>
            <a:r>
              <a:rPr lang="en-US" dirty="0" err="1" smtClean="0"/>
              <a:t>søgeordene</a:t>
            </a:r>
            <a:endParaRPr lang="en-US" dirty="0" smtClean="0"/>
          </a:p>
          <a:p>
            <a:pPr marL="715963" indent="-354013"/>
            <a:r>
              <a:rPr lang="en-US" dirty="0" smtClean="0">
                <a:solidFill>
                  <a:srgbClr val="C00000"/>
                </a:solidFill>
              </a:rPr>
              <a:t>Rank</a:t>
            </a:r>
            <a:r>
              <a:rPr lang="en-US" dirty="0" smtClean="0"/>
              <a:t> </a:t>
            </a:r>
            <a:r>
              <a:rPr lang="en-US" dirty="0" err="1" smtClean="0"/>
              <a:t>dokumenterne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392" y="1744216"/>
            <a:ext cx="5554960" cy="197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List ( (URL, tekst) )</a:t>
            </a:r>
          </a:p>
          <a:p>
            <a:pPr>
              <a:buNone/>
            </a:pPr>
            <a:r>
              <a:rPr lang="da-DK" dirty="0" smtClean="0"/>
              <a:t>Output:	List ( (Ord, URL’er) 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Inverteret</a:t>
            </a:r>
            <a:r>
              <a:rPr lang="en-US" b="1" dirty="0" smtClean="0"/>
              <a:t> </a:t>
            </a:r>
            <a:r>
              <a:rPr lang="en-US" b="1" dirty="0" err="1" smtClean="0"/>
              <a:t>fil</a:t>
            </a: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3933056"/>
            <a:ext cx="7920880" cy="230425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(URL, tekst)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(ord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(ord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URL)),..., (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ord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(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ord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URL))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(ord, ((ord, URL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),...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,(ord,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URL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 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( (ord, URL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lang="da-DK" sz="2400" dirty="0" smtClean="0"/>
              <a:t>+∙∙∙+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URL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44216"/>
            <a:ext cx="5256584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List (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j</a:t>
            </a:r>
            <a:r>
              <a:rPr lang="da-DK" dirty="0" smtClean="0"/>
              <a:t>) )</a:t>
            </a:r>
          </a:p>
          <a:p>
            <a:pPr>
              <a:buNone/>
            </a:pPr>
            <a:r>
              <a:rPr lang="da-DK" dirty="0" smtClean="0"/>
              <a:t>Output:	List (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dirty="0" err="1" smtClean="0"/>
              <a:t>indgrad</a:t>
            </a:r>
            <a:r>
              <a:rPr lang="da-DK" dirty="0" smtClean="0"/>
              <a:t>(</a:t>
            </a:r>
            <a:r>
              <a:rPr lang="da-DK" i="1" dirty="0" smtClean="0"/>
              <a:t>i</a:t>
            </a:r>
            <a:r>
              <a:rPr lang="da-DK" dirty="0" smtClean="0"/>
              <a:t>)) 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Indgrad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siderne</a:t>
            </a: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43808" y="3787472"/>
            <a:ext cx="5400600" cy="266586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( 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j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j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1)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((</a:t>
            </a:r>
            <a:r>
              <a:rPr kumimoji="0" lang="da-DK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1), (</a:t>
            </a:r>
            <a:r>
              <a:rPr kumimoji="0" lang="da-DK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1),...,(</a:t>
            </a:r>
            <a:r>
              <a:rPr kumimoji="0" lang="da-DK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,1))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( (</a:t>
            </a:r>
            <a:r>
              <a:rPr lang="da-DK" sz="2400" i="1" dirty="0" smtClean="0">
                <a:sym typeface="Symbol"/>
              </a:rPr>
              <a:t>i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k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4685744" y="4816377"/>
            <a:ext cx="134910" cy="234814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07904" y="602128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k</a:t>
            </a:r>
            <a:r>
              <a:rPr lang="da-DK" dirty="0" smtClean="0"/>
              <a:t> = </a:t>
            </a:r>
            <a:r>
              <a:rPr lang="da-DK" dirty="0" err="1" smtClean="0"/>
              <a:t>indgrad</a:t>
            </a:r>
            <a:r>
              <a:rPr lang="da-DK" dirty="0" smtClean="0"/>
              <a:t>(</a:t>
            </a:r>
            <a:r>
              <a:rPr lang="da-DK" i="1" dirty="0" smtClean="0"/>
              <a:t>i</a:t>
            </a:r>
            <a:r>
              <a:rPr lang="da-DK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12776"/>
            <a:ext cx="5256584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((1, 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),...,(</a:t>
            </a:r>
            <a:r>
              <a:rPr lang="da-DK" i="1" dirty="0" smtClean="0"/>
              <a:t>n</a:t>
            </a:r>
            <a:r>
              <a:rPr lang="da-DK" dirty="0" smtClean="0"/>
              <a:t>, 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n</a:t>
            </a:r>
            <a:r>
              <a:rPr lang="da-DK" dirty="0" smtClean="0"/>
              <a:t>))</a:t>
            </a:r>
          </a:p>
          <a:p>
            <a:pPr>
              <a:buNone/>
            </a:pPr>
            <a:r>
              <a:rPr lang="da-DK" dirty="0" err="1" smtClean="0"/>
              <a:t>Ouput</a:t>
            </a:r>
            <a:r>
              <a:rPr lang="da-DK" dirty="0" smtClean="0"/>
              <a:t>:	( sum(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,..., 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n</a:t>
            </a:r>
            <a:r>
              <a:rPr lang="da-DK" dirty="0" smtClean="0"/>
              <a:t>) 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Sum</a:t>
            </a: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7704" y="4795584"/>
            <a:ext cx="5256584" cy="187377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(</a:t>
            </a:r>
            <a:r>
              <a:rPr lang="da-DK" sz="2400" dirty="0" smtClean="0">
                <a:sym typeface="Symbol"/>
              </a:rPr>
              <a:t>0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lang="da-DK" sz="2400" dirty="0" smtClean="0">
                <a:sym typeface="Symbol"/>
              </a:rPr>
              <a:t>0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da-DK" sz="2400" i="1" dirty="0" smtClean="0"/>
              <a:t>x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,...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n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(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+∙∙∙+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n</a:t>
            </a:r>
            <a:r>
              <a:rPr lang="da-DK" sz="2400" i="1" baseline="-25000" dirty="0" smtClean="0"/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907704" y="2780928"/>
            <a:ext cx="5256584" cy="187377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(</a:t>
            </a:r>
            <a:r>
              <a:rPr lang="da-DK" sz="2400" noProof="0" dirty="0" err="1" smtClean="0">
                <a:sym typeface="Symbol"/>
              </a:rPr>
              <a:t>random</a:t>
            </a:r>
            <a:r>
              <a:rPr lang="da-DK" sz="2400" noProof="0" dirty="0" smtClean="0">
                <a:sym typeface="Symbol"/>
              </a:rPr>
              <a:t>(1..</a:t>
            </a:r>
            <a:r>
              <a:rPr lang="da-DK" sz="2400" i="1" noProof="0" dirty="0" smtClean="0">
                <a:sym typeface="Symbol"/>
              </a:rPr>
              <a:t>R</a:t>
            </a:r>
            <a:r>
              <a:rPr lang="da-DK" sz="2400" noProof="0" dirty="0" smtClean="0">
                <a:sym typeface="Symbol"/>
              </a:rPr>
              <a:t>)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((</a:t>
            </a:r>
            <a:r>
              <a:rPr lang="da-DK" sz="2400" i="1" dirty="0" smtClean="0"/>
              <a:t>i</a:t>
            </a:r>
            <a:r>
              <a:rPr lang="da-DK" sz="2400" baseline="-25000" dirty="0" smtClean="0"/>
              <a:t>1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lang="da-DK" sz="2400" i="1" dirty="0" smtClean="0"/>
              <a:t>x</a:t>
            </a:r>
            <a:r>
              <a:rPr lang="da-DK" sz="2400" i="1" baseline="-25000" dirty="0" smtClean="0"/>
              <a:t>i</a:t>
            </a:r>
            <a:r>
              <a:rPr lang="da-DK" sz="2400" baseline="-38000" dirty="0" smtClean="0"/>
              <a:t>1</a:t>
            </a:r>
            <a:r>
              <a:rPr lang="da-DK" sz="2400" dirty="0" smtClean="0"/>
              <a:t>),...</a:t>
            </a:r>
            <a:r>
              <a:rPr lang="da-DK" sz="2400" dirty="0" smtClean="0">
                <a:sym typeface="Symbol"/>
              </a:rPr>
              <a:t>, (</a:t>
            </a:r>
            <a:r>
              <a:rPr lang="da-DK" sz="2400" i="1" dirty="0" err="1" smtClean="0"/>
              <a:t>i</a:t>
            </a:r>
            <a:r>
              <a:rPr lang="da-DK" sz="2400" i="1" baseline="-25000" dirty="0" err="1" smtClean="0"/>
              <a:t>k</a:t>
            </a:r>
            <a:r>
              <a:rPr lang="da-DK" sz="2400" dirty="0" err="1" smtClean="0">
                <a:sym typeface="Symbol"/>
              </a:rPr>
              <a:t>,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38000" dirty="0" err="1" smtClean="0"/>
              <a:t>k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( (</a:t>
            </a:r>
            <a:r>
              <a:rPr lang="da-DK" sz="2400" i="1" dirty="0" smtClean="0">
                <a:sym typeface="Symbol"/>
              </a:rPr>
              <a:t>r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/>
              <a:t>x</a:t>
            </a:r>
            <a:r>
              <a:rPr lang="da-DK" sz="2400" i="1" baseline="-25000" dirty="0" smtClean="0"/>
              <a:t>i</a:t>
            </a:r>
            <a:r>
              <a:rPr lang="da-DK" sz="2400" baseline="-38000" dirty="0" smtClean="0"/>
              <a:t>1</a:t>
            </a:r>
            <a:r>
              <a:rPr lang="da-DK" sz="2400" dirty="0" smtClean="0"/>
              <a:t>+∙∙∙+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38000" dirty="0" err="1" smtClean="0"/>
              <a:t>k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288" y="35010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i="1" dirty="0" smtClean="0">
                <a:solidFill>
                  <a:srgbClr val="C00000"/>
                </a:solidFill>
              </a:rPr>
              <a:t>R</a:t>
            </a:r>
            <a:r>
              <a:rPr lang="da-DK" dirty="0" smtClean="0">
                <a:solidFill>
                  <a:srgbClr val="C00000"/>
                </a:solidFill>
              </a:rPr>
              <a:t> ≈ antal maskiner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03648" y="350100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03648" y="5589240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7074</TotalTime>
  <Words>238</Words>
  <Application>Microsoft Office PowerPoint</Application>
  <PresentationFormat>On-screen Show (4:3)</PresentationFormat>
  <Paragraphs>101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Microsoft Equation 3.0</vt:lpstr>
      <vt:lpstr>Equation</vt:lpstr>
      <vt:lpstr>http://labs.google.com/papers/mapreduce.html</vt:lpstr>
      <vt:lpstr>MapReduce implementationer</vt:lpstr>
      <vt:lpstr>Parallelle Programmer</vt:lpstr>
      <vt:lpstr>MapReduce</vt:lpstr>
      <vt:lpstr>MapReduce</vt:lpstr>
      <vt:lpstr>En søgemaskines dele</vt:lpstr>
      <vt:lpstr>Inverteret fil</vt:lpstr>
      <vt:lpstr>Indgrad af alle siderne</vt:lpstr>
      <vt:lpstr>Sum</vt:lpstr>
      <vt:lpstr>Afleveringsopgave: PageRank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Stølting Brodal</dc:creator>
  <cp:lastModifiedBy>Gerth Stølting Brodal</cp:lastModifiedBy>
  <cp:revision>49</cp:revision>
  <dcterms:created xsi:type="dcterms:W3CDTF">2011-04-08T10:27:26Z</dcterms:created>
  <dcterms:modified xsi:type="dcterms:W3CDTF">2011-10-04T10:13:50Z</dcterms:modified>
</cp:coreProperties>
</file>