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2" r:id="rId4"/>
    <p:sldId id="263" r:id="rId5"/>
    <p:sldId id="264" r:id="rId6"/>
    <p:sldId id="261" r:id="rId7"/>
    <p:sldId id="267" r:id="rId8"/>
    <p:sldId id="265" r:id="rId9"/>
    <p:sldId id="260" r:id="rId10"/>
    <p:sldId id="258" r:id="rId11"/>
    <p:sldId id="266" r:id="rId12"/>
    <p:sldId id="25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29" autoAdjust="0"/>
  </p:normalViewPr>
  <p:slideViewPr>
    <p:cSldViewPr>
      <p:cViewPr varScale="1">
        <p:scale>
          <a:sx n="57" d="100"/>
          <a:sy n="57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073D3C-EA38-4F18-A273-A4588F600EB7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08531C-CE31-43CE-A8EA-A4B07BBE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Teltstangsfoldning, øvre og nedre grænser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531C-CE31-43CE-A8EA-A4B07BBE5A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Sorteringsnetværk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531C-CE31-43CE-A8EA-A4B07BBE5A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7BAA-D7A5-4AB8-8DB6-5FB148B3ACF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07C6-2E35-4C85-A943-DCC176936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Perspektiverende</a:t>
            </a:r>
            <a:r>
              <a:rPr lang="en-US" b="1" dirty="0" smtClean="0"/>
              <a:t> </a:t>
            </a:r>
            <a:r>
              <a:rPr lang="en-US" b="1" dirty="0" err="1" smtClean="0"/>
              <a:t>Datalogi</a:t>
            </a:r>
            <a:r>
              <a:rPr lang="en-US" b="1" dirty="0" smtClean="0"/>
              <a:t> 2011</a:t>
            </a:r>
            <a:br>
              <a:rPr lang="en-US" b="1" dirty="0" smtClean="0"/>
            </a:br>
            <a:r>
              <a:rPr lang="en-US" i="1" dirty="0" smtClean="0"/>
              <a:t> </a:t>
            </a:r>
            <a:r>
              <a:rPr lang="en-US" i="1" dirty="0" err="1" smtClean="0"/>
              <a:t>Klassiske</a:t>
            </a:r>
            <a:r>
              <a:rPr lang="en-US" i="1" dirty="0" smtClean="0"/>
              <a:t> </a:t>
            </a:r>
            <a:r>
              <a:rPr lang="en-US" i="1" dirty="0" err="1" smtClean="0"/>
              <a:t>Algoritmer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da-DK" dirty="0" err="1" smtClean="0"/>
              <a:t>Gerth</a:t>
            </a:r>
            <a:r>
              <a:rPr lang="da-DK" dirty="0" smtClean="0"/>
              <a:t> </a:t>
            </a:r>
            <a:r>
              <a:rPr lang="da-DK" dirty="0" err="1" smtClean="0"/>
              <a:t>Stølting</a:t>
            </a:r>
            <a:r>
              <a:rPr lang="da-DK" dirty="0" smtClean="0"/>
              <a:t> Brodal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Ugens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484784"/>
            <a:ext cx="7437512" cy="602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-DK" sz="2400" b="1" dirty="0" smtClean="0">
                <a:solidFill>
                  <a:srgbClr val="C00000"/>
                </a:solidFill>
              </a:rPr>
              <a:t>Mandag</a:t>
            </a:r>
          </a:p>
          <a:p>
            <a:pPr>
              <a:spcBef>
                <a:spcPts val="0"/>
              </a:spcBef>
              <a:buNone/>
            </a:pPr>
            <a:r>
              <a:rPr lang="da-DK" sz="2400" dirty="0" smtClean="0"/>
              <a:t>10.15‐12.00	Introduktion til </a:t>
            </a:r>
            <a:r>
              <a:rPr lang="da-DK" sz="2400" dirty="0" err="1" smtClean="0"/>
              <a:t>algoritmik</a:t>
            </a:r>
            <a:endParaRPr lang="da-DK" sz="2400" dirty="0" smtClean="0"/>
          </a:p>
          <a:p>
            <a:pPr>
              <a:spcBef>
                <a:spcPts val="0"/>
              </a:spcBef>
              <a:buNone/>
            </a:pPr>
            <a:r>
              <a:rPr lang="da-DK" sz="2400" i="1" dirty="0" smtClean="0"/>
              <a:t>			</a:t>
            </a:r>
            <a:r>
              <a:rPr lang="da-DK" sz="2400" i="1" dirty="0" err="1" smtClean="0"/>
              <a:t>Gerth</a:t>
            </a:r>
            <a:r>
              <a:rPr lang="da-DK" sz="2400" i="1" dirty="0" smtClean="0"/>
              <a:t> </a:t>
            </a:r>
            <a:r>
              <a:rPr lang="da-DK" sz="2400" i="1" dirty="0" err="1"/>
              <a:t>Stølting</a:t>
            </a:r>
            <a:r>
              <a:rPr lang="da-DK" sz="2400" i="1" dirty="0"/>
              <a:t> Brodal (Store </a:t>
            </a:r>
            <a:r>
              <a:rPr lang="da-DK" sz="2400" i="1" dirty="0" err="1"/>
              <a:t>Aud</a:t>
            </a:r>
            <a:r>
              <a:rPr lang="da-DK" sz="2400" i="1" dirty="0"/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Tirsdag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9.15‐12.00	</a:t>
            </a:r>
            <a:r>
              <a:rPr lang="en-US" sz="2400" dirty="0" err="1" smtClean="0"/>
              <a:t>Øvelser</a:t>
            </a:r>
            <a:r>
              <a:rPr lang="en-US" sz="2400" dirty="0" smtClean="0"/>
              <a:t> </a:t>
            </a:r>
            <a:r>
              <a:rPr lang="en-US" sz="2400" dirty="0"/>
              <a:t>‐ Open Learning Center</a:t>
            </a:r>
          </a:p>
          <a:p>
            <a:pPr>
              <a:spcBef>
                <a:spcPts val="0"/>
              </a:spcBef>
              <a:buNone/>
            </a:pPr>
            <a:r>
              <a:rPr lang="da-DK" sz="2400" dirty="0" smtClean="0"/>
              <a:t>12.15‐13.00	Opgave </a:t>
            </a:r>
            <a:r>
              <a:rPr lang="da-DK" sz="2400" dirty="0"/>
              <a:t>11: Længste voksende </a:t>
            </a:r>
            <a:r>
              <a:rPr lang="da-DK" sz="2400" dirty="0" smtClean="0"/>
              <a:t>delsekvens</a:t>
            </a:r>
            <a:br>
              <a:rPr lang="da-DK" sz="2400" dirty="0" smtClean="0"/>
            </a:br>
            <a:r>
              <a:rPr lang="da-DK" sz="2400" dirty="0" smtClean="0"/>
              <a:t>		</a:t>
            </a:r>
            <a:r>
              <a:rPr lang="da-DK" sz="2400" i="1" dirty="0" err="1" smtClean="0"/>
              <a:t>Gerth</a:t>
            </a:r>
            <a:r>
              <a:rPr lang="da-DK" sz="2400" i="1" dirty="0" smtClean="0"/>
              <a:t> </a:t>
            </a:r>
            <a:r>
              <a:rPr lang="da-DK" sz="2400" i="1" dirty="0" err="1" smtClean="0"/>
              <a:t>Stølting</a:t>
            </a:r>
            <a:r>
              <a:rPr lang="da-DK" sz="2400" i="1" dirty="0" smtClean="0"/>
              <a:t> </a:t>
            </a:r>
            <a:r>
              <a:rPr lang="da-DK" sz="2400" i="1" dirty="0"/>
              <a:t>Brodal (Store </a:t>
            </a:r>
            <a:r>
              <a:rPr lang="da-DK" sz="2400" i="1" dirty="0" err="1"/>
              <a:t>Aud</a:t>
            </a:r>
            <a:r>
              <a:rPr lang="da-DK" sz="2400" i="1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13.15‐16.15	</a:t>
            </a:r>
            <a:r>
              <a:rPr lang="en-US" sz="2400" dirty="0" err="1" smtClean="0"/>
              <a:t>Øvelser</a:t>
            </a:r>
            <a:r>
              <a:rPr lang="en-US" sz="2400" dirty="0" smtClean="0"/>
              <a:t> </a:t>
            </a:r>
            <a:r>
              <a:rPr lang="en-US" sz="2400" dirty="0"/>
              <a:t>‐ Open Learning </a:t>
            </a:r>
            <a:r>
              <a:rPr lang="en-US" sz="2400" dirty="0" smtClean="0"/>
              <a:t>Center</a:t>
            </a:r>
            <a:endParaRPr lang="en-US" sz="2400" dirty="0"/>
          </a:p>
          <a:p>
            <a:pPr>
              <a:spcBef>
                <a:spcPts val="600"/>
              </a:spcBef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Onsdag</a:t>
            </a:r>
            <a:endParaRPr lang="en-US" sz="2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14.15‐15.00 	</a:t>
            </a:r>
            <a:r>
              <a:rPr lang="en-US" sz="2400" dirty="0" err="1" smtClean="0"/>
              <a:t>Algoritmiske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problemstillinger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i="1" dirty="0" err="1" smtClean="0"/>
              <a:t>Gerth</a:t>
            </a:r>
            <a:r>
              <a:rPr lang="en-US" sz="2400" i="1" dirty="0" smtClean="0"/>
              <a:t> </a:t>
            </a:r>
            <a:r>
              <a:rPr lang="en-US" sz="2400" i="1" dirty="0" err="1"/>
              <a:t>Stølting</a:t>
            </a:r>
            <a:r>
              <a:rPr lang="en-US" sz="2400" i="1" dirty="0"/>
              <a:t> </a:t>
            </a:r>
            <a:r>
              <a:rPr lang="en-US" sz="2400" i="1" dirty="0" err="1"/>
              <a:t>Brodal</a:t>
            </a:r>
            <a:r>
              <a:rPr lang="en-US" sz="2400" i="1" dirty="0"/>
              <a:t> (</a:t>
            </a:r>
            <a:r>
              <a:rPr lang="en-US" sz="2400" i="1" dirty="0" err="1"/>
              <a:t>Aud</a:t>
            </a:r>
            <a:r>
              <a:rPr lang="en-US" sz="2400" i="1" dirty="0"/>
              <a:t> F)</a:t>
            </a:r>
          </a:p>
          <a:p>
            <a:pPr>
              <a:spcBef>
                <a:spcPts val="0"/>
              </a:spcBef>
              <a:buNone/>
            </a:pPr>
            <a:r>
              <a:rPr lang="nn-NO" sz="2400" dirty="0" smtClean="0"/>
              <a:t>15.15‐16.00	Historisk perspektiv</a:t>
            </a:r>
            <a:br>
              <a:rPr lang="nn-NO" sz="2400" dirty="0" smtClean="0"/>
            </a:br>
            <a:r>
              <a:rPr lang="nn-NO" sz="2400" dirty="0" smtClean="0"/>
              <a:t>		</a:t>
            </a:r>
            <a:r>
              <a:rPr lang="nn-NO" sz="2400" i="1" dirty="0" smtClean="0"/>
              <a:t>Erik </a:t>
            </a:r>
            <a:r>
              <a:rPr lang="nn-NO" sz="2400" i="1" dirty="0" err="1"/>
              <a:t>Meineche</a:t>
            </a:r>
            <a:r>
              <a:rPr lang="nn-NO" sz="2400" i="1" dirty="0"/>
              <a:t> Schmidt (Aud F)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Format </a:t>
            </a:r>
            <a:r>
              <a:rPr lang="en-US" b="1" dirty="0"/>
              <a:t>for </a:t>
            </a:r>
            <a:r>
              <a:rPr lang="en-US" b="1" dirty="0" err="1"/>
              <a:t>tirsdag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600200"/>
            <a:ext cx="8147248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Pointe med </a:t>
            </a:r>
            <a:r>
              <a:rPr lang="en-US" b="1" dirty="0" err="1" smtClean="0">
                <a:solidFill>
                  <a:srgbClr val="C00000"/>
                </a:solidFill>
              </a:rPr>
              <a:t>øvelser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smtClean="0"/>
              <a:t>Se </a:t>
            </a:r>
            <a:r>
              <a:rPr lang="en-US" dirty="0" err="1"/>
              <a:t>eksempler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algoritmiske</a:t>
            </a:r>
            <a:r>
              <a:rPr lang="en-US" dirty="0"/>
              <a:t> </a:t>
            </a:r>
            <a:r>
              <a:rPr lang="en-US" dirty="0" err="1"/>
              <a:t>ideer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metoder</a:t>
            </a:r>
            <a:r>
              <a:rPr lang="en-US" dirty="0"/>
              <a:t>.</a:t>
            </a:r>
          </a:p>
          <a:p>
            <a:r>
              <a:rPr lang="en-US" dirty="0" err="1" smtClean="0"/>
              <a:t>Tænke</a:t>
            </a:r>
            <a:r>
              <a:rPr lang="en-US" dirty="0"/>
              <a:t>.</a:t>
            </a:r>
          </a:p>
          <a:p>
            <a:r>
              <a:rPr lang="da-DK" dirty="0" err="1" smtClean="0"/>
              <a:t>Tidstagning</a:t>
            </a:r>
            <a:r>
              <a:rPr lang="da-DK" dirty="0" smtClean="0"/>
              <a:t> </a:t>
            </a:r>
            <a:r>
              <a:rPr lang="da-DK" dirty="0"/>
              <a:t>(ofte) mindre vigtig end at </a:t>
            </a:r>
            <a:r>
              <a:rPr lang="da-DK" dirty="0" smtClean="0"/>
              <a:t>møde </a:t>
            </a:r>
            <a:r>
              <a:rPr lang="en-US" dirty="0" err="1" smtClean="0"/>
              <a:t>algoritmerne</a:t>
            </a:r>
            <a:r>
              <a:rPr lang="en-US" dirty="0"/>
              <a:t>.</a:t>
            </a:r>
          </a:p>
          <a:p>
            <a:r>
              <a:rPr lang="da-DK" dirty="0" smtClean="0"/>
              <a:t>Gerne </a:t>
            </a:r>
            <a:r>
              <a:rPr lang="da-DK" dirty="0"/>
              <a:t>flere i gruppen aktive ad gangen.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Mål</a:t>
            </a:r>
            <a:endParaRPr lang="en-US" dirty="0"/>
          </a:p>
          <a:p>
            <a:r>
              <a:rPr lang="da-DK" dirty="0" smtClean="0"/>
              <a:t>Motiverende </a:t>
            </a:r>
            <a:r>
              <a:rPr lang="da-DK" dirty="0"/>
              <a:t>og konkretiserende baggrund </a:t>
            </a:r>
            <a:r>
              <a:rPr lang="da-DK" dirty="0" smtClean="0"/>
              <a:t>for </a:t>
            </a:r>
            <a:r>
              <a:rPr lang="en-US" dirty="0" err="1" smtClean="0"/>
              <a:t>forelæsning</a:t>
            </a:r>
            <a:r>
              <a:rPr lang="en-US" dirty="0" smtClean="0"/>
              <a:t> </a:t>
            </a:r>
            <a:r>
              <a:rPr lang="en-US" dirty="0" err="1"/>
              <a:t>onsdag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Husk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28192"/>
            <a:ext cx="856895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Hver</a:t>
            </a:r>
            <a:r>
              <a:rPr lang="en-US" sz="2800" dirty="0" smtClean="0"/>
              <a:t> </a:t>
            </a:r>
            <a:r>
              <a:rPr lang="en-US" sz="2800" dirty="0" err="1" smtClean="0"/>
              <a:t>læsegruppe</a:t>
            </a:r>
            <a:r>
              <a:rPr lang="en-US" sz="2800" dirty="0" smtClean="0"/>
              <a:t> </a:t>
            </a:r>
            <a:r>
              <a:rPr lang="en-US" sz="2800" dirty="0" err="1"/>
              <a:t>skal</a:t>
            </a:r>
            <a:r>
              <a:rPr lang="en-US" sz="2800" dirty="0"/>
              <a:t> </a:t>
            </a:r>
            <a:r>
              <a:rPr lang="en-US" sz="2800" dirty="0" err="1"/>
              <a:t>tirsdag</a:t>
            </a:r>
            <a:r>
              <a:rPr lang="en-US" sz="2800" dirty="0"/>
              <a:t> </a:t>
            </a:r>
            <a:r>
              <a:rPr lang="en-US" sz="2800" dirty="0" err="1"/>
              <a:t>medbringe</a:t>
            </a:r>
            <a:r>
              <a:rPr lang="en-US" sz="2800" dirty="0"/>
              <a:t>: </a:t>
            </a:r>
            <a:r>
              <a:rPr lang="en-US" sz="2800" dirty="0" smtClean="0"/>
              <a:t>en </a:t>
            </a:r>
            <a:r>
              <a:rPr lang="en-US" sz="2800" b="1" dirty="0" err="1" smtClean="0">
                <a:solidFill>
                  <a:srgbClr val="C00000"/>
                </a:solidFill>
              </a:rPr>
              <a:t>saks</a:t>
            </a:r>
            <a:r>
              <a:rPr lang="en-US" sz="2800" dirty="0" smtClean="0"/>
              <a:t>, to-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ure</a:t>
            </a:r>
            <a:r>
              <a:rPr lang="en-US" sz="2800" dirty="0"/>
              <a:t> med </a:t>
            </a:r>
            <a:r>
              <a:rPr lang="en-US" sz="2800" dirty="0" err="1"/>
              <a:t>sekundvisere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C00000"/>
                </a:solidFill>
              </a:rPr>
              <a:t>skriveredskaber</a:t>
            </a:r>
            <a:r>
              <a:rPr lang="en-US" sz="2800" dirty="0"/>
              <a:t> </a:t>
            </a:r>
            <a:r>
              <a:rPr lang="en-US" sz="2800" dirty="0" err="1" smtClean="0"/>
              <a:t>og</a:t>
            </a:r>
            <a:r>
              <a:rPr lang="en-US" sz="2800" dirty="0" smtClean="0"/>
              <a:t> </a:t>
            </a:r>
            <a:r>
              <a:rPr lang="da-DK" sz="2800" dirty="0" smtClean="0"/>
              <a:t>lidt </a:t>
            </a:r>
            <a:r>
              <a:rPr lang="da-DK" sz="2800" dirty="0"/>
              <a:t>kladdepapir, evt. en </a:t>
            </a:r>
            <a:r>
              <a:rPr lang="da-DK" sz="2800" b="1" dirty="0">
                <a:solidFill>
                  <a:srgbClr val="C00000"/>
                </a:solidFill>
              </a:rPr>
              <a:t>lommeregner</a:t>
            </a:r>
            <a:r>
              <a:rPr lang="da-DK" sz="2800" dirty="0"/>
              <a:t> </a:t>
            </a:r>
            <a:r>
              <a:rPr lang="da-DK" sz="2800" dirty="0" smtClean="0"/>
              <a:t>(gerne </a:t>
            </a:r>
            <a:r>
              <a:rPr lang="en-US" sz="2800" dirty="0" err="1" smtClean="0"/>
              <a:t>grafisk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 smtClean="0"/>
              <a:t>                          </a:t>
            </a:r>
            <a:r>
              <a:rPr lang="da-DK" sz="2800" dirty="0" err="1" smtClean="0"/>
              <a:t>evt</a:t>
            </a:r>
            <a:endParaRPr lang="da-DK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gerth\Desktop\dPersp11\dPersp10\slides\lommereg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1206" y="3356992"/>
            <a:ext cx="1830634" cy="1783085"/>
          </a:xfrm>
          <a:prstGeom prst="rect">
            <a:avLst/>
          </a:prstGeom>
          <a:noFill/>
        </p:spPr>
      </p:pic>
      <p:pic>
        <p:nvPicPr>
          <p:cNvPr id="1027" name="Picture 3" descr="C:\Users\gerth\Desktop\dPersp11\dPersp10\slides\penci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501008"/>
            <a:ext cx="1387475" cy="1300162"/>
          </a:xfrm>
          <a:prstGeom prst="rect">
            <a:avLst/>
          </a:prstGeom>
          <a:noFill/>
        </p:spPr>
      </p:pic>
      <p:pic>
        <p:nvPicPr>
          <p:cNvPr id="1028" name="Picture 4" descr="C:\Users\gerth\Desktop\dPersp11\dPersp10\slides\u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429000"/>
            <a:ext cx="878303" cy="1549946"/>
          </a:xfrm>
          <a:prstGeom prst="rect">
            <a:avLst/>
          </a:prstGeom>
          <a:noFill/>
        </p:spPr>
      </p:pic>
      <p:pic>
        <p:nvPicPr>
          <p:cNvPr id="1029" name="Picture 5" descr="C:\Users\gerth\Desktop\dPersp11\dPersp10\slides\sa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5" y="3645024"/>
            <a:ext cx="2113874" cy="144589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5517232"/>
            <a:ext cx="1403648" cy="11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>
          <a:xfrm rot="16200000">
            <a:off x="3689901" y="3122967"/>
            <a:ext cx="288033" cy="42124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9432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a-DK" sz="50000" b="1" dirty="0" smtClean="0"/>
              <a:t>7</a:t>
            </a:r>
            <a:endParaRPr lang="en-US" sz="50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9432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a-DK" sz="50000" b="1" dirty="0" smtClean="0"/>
              <a:t>11</a:t>
            </a:r>
            <a:endParaRPr lang="en-US" sz="50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9432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a-DK" sz="50000" b="1" dirty="0" smtClean="0"/>
              <a:t>16</a:t>
            </a:r>
            <a:endParaRPr lang="en-US" sz="50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9432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a-DK" sz="50000" b="1" dirty="0" smtClean="0"/>
              <a:t>29</a:t>
            </a:r>
            <a:endParaRPr lang="en-US" sz="50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9432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a-DK" sz="50000" b="1" dirty="0" smtClean="0"/>
              <a:t>42</a:t>
            </a:r>
            <a:endParaRPr lang="en-US" sz="50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Algoritmer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16224"/>
            <a:ext cx="8784976" cy="44930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sz="3000" dirty="0" smtClean="0">
                <a:solidFill>
                  <a:srgbClr val="C00000"/>
                </a:solidFill>
              </a:rPr>
              <a:t>Algoritme</a:t>
            </a:r>
            <a:r>
              <a:rPr lang="da-DK" sz="3000" dirty="0" smtClean="0"/>
              <a:t>   </a:t>
            </a:r>
            <a:r>
              <a:rPr lang="da-DK" sz="3000" dirty="0"/>
              <a:t>Klart beskrevet metode til løsning af en opgave.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err="1" smtClean="0">
                <a:solidFill>
                  <a:srgbClr val="C00000"/>
                </a:solidFill>
              </a:rPr>
              <a:t>Eksempler</a:t>
            </a:r>
            <a:endParaRPr lang="da-DK" sz="3000" dirty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		</a:t>
            </a:r>
            <a:r>
              <a:rPr lang="en-US" sz="2600" dirty="0" err="1" smtClean="0">
                <a:solidFill>
                  <a:srgbClr val="C00000"/>
                </a:solidFill>
              </a:rPr>
              <a:t>Madopskrift</a:t>
            </a:r>
            <a:r>
              <a:rPr lang="en-US" sz="2600" dirty="0" smtClean="0">
                <a:solidFill>
                  <a:srgbClr val="C00000"/>
                </a:solidFill>
              </a:rPr>
              <a:t>  	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        </a:t>
            </a:r>
            <a:r>
              <a:rPr lang="en-US" sz="2600" dirty="0" err="1" smtClean="0">
                <a:solidFill>
                  <a:srgbClr val="C00000"/>
                </a:solidFill>
              </a:rPr>
              <a:t>Strikkeopskrift</a:t>
            </a:r>
            <a:r>
              <a:rPr lang="en-US" sz="2600" dirty="0" smtClean="0">
                <a:solidFill>
                  <a:srgbClr val="C00000"/>
                </a:solidFill>
              </a:rPr>
              <a:t>	      </a:t>
            </a:r>
            <a:r>
              <a:rPr lang="en-US" sz="2600" dirty="0" err="1" smtClean="0">
                <a:solidFill>
                  <a:srgbClr val="C00000"/>
                </a:solidFill>
              </a:rPr>
              <a:t>Computerprogram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542" y="4221087"/>
            <a:ext cx="194421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 dl </a:t>
            </a:r>
            <a:r>
              <a:rPr lang="en-US" dirty="0" err="1"/>
              <a:t>havregryn</a:t>
            </a:r>
            <a:endParaRPr lang="en-US" dirty="0"/>
          </a:p>
          <a:p>
            <a:r>
              <a:rPr lang="en-US" dirty="0"/>
              <a:t>4 dl </a:t>
            </a:r>
            <a:r>
              <a:rPr lang="en-US" dirty="0" err="1"/>
              <a:t>vand</a:t>
            </a:r>
            <a:endParaRPr lang="en-US" dirty="0"/>
          </a:p>
          <a:p>
            <a:r>
              <a:rPr lang="en-US" dirty="0" err="1"/>
              <a:t>Hæld</a:t>
            </a:r>
            <a:r>
              <a:rPr lang="en-US" dirty="0"/>
              <a:t> alt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gryde</a:t>
            </a:r>
            <a:r>
              <a:rPr lang="en-US" dirty="0"/>
              <a:t>.</a:t>
            </a:r>
          </a:p>
          <a:p>
            <a:r>
              <a:rPr lang="en-US" dirty="0" err="1"/>
              <a:t>Kog</a:t>
            </a:r>
            <a:r>
              <a:rPr lang="en-US" dirty="0"/>
              <a:t> 3 min.</a:t>
            </a:r>
          </a:p>
          <a:p>
            <a:r>
              <a:rPr lang="en-US" dirty="0" err="1"/>
              <a:t>Smag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med salt.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0806" y="3140967"/>
            <a:ext cx="2376264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50-35-30 g </a:t>
            </a:r>
            <a:r>
              <a:rPr lang="en-US" dirty="0" err="1"/>
              <a:t>Tvinni</a:t>
            </a:r>
            <a:endParaRPr lang="en-US" dirty="0"/>
          </a:p>
          <a:p>
            <a:r>
              <a:rPr lang="en-US" dirty="0"/>
              <a:t>to-</a:t>
            </a:r>
            <a:r>
              <a:rPr lang="en-US" dirty="0" err="1"/>
              <a:t>trådet</a:t>
            </a:r>
            <a:r>
              <a:rPr lang="en-US" dirty="0"/>
              <a:t> </a:t>
            </a:r>
            <a:r>
              <a:rPr lang="en-US" dirty="0" err="1"/>
              <a:t>grøn</a:t>
            </a:r>
            <a:endParaRPr lang="en-US" dirty="0"/>
          </a:p>
          <a:p>
            <a:r>
              <a:rPr lang="en-US" dirty="0" err="1"/>
              <a:t>Pinde</a:t>
            </a:r>
            <a:r>
              <a:rPr lang="en-US" dirty="0"/>
              <a:t> nr. </a:t>
            </a:r>
            <a:r>
              <a:rPr lang="en-US" dirty="0" smtClean="0"/>
              <a:t>3</a:t>
            </a:r>
          </a:p>
          <a:p>
            <a:endParaRPr lang="en-US" dirty="0"/>
          </a:p>
          <a:p>
            <a:r>
              <a:rPr lang="en-US" dirty="0" err="1"/>
              <a:t>Slå</a:t>
            </a:r>
            <a:r>
              <a:rPr lang="en-US" dirty="0"/>
              <a:t> 38-28-20 m op,</a:t>
            </a:r>
          </a:p>
          <a:p>
            <a:r>
              <a:rPr lang="en-US" dirty="0" err="1"/>
              <a:t>strik</a:t>
            </a:r>
            <a:r>
              <a:rPr lang="en-US" dirty="0"/>
              <a:t> 4-3-3 p </a:t>
            </a:r>
            <a:r>
              <a:rPr lang="en-US" dirty="0" err="1"/>
              <a:t>glatstr</a:t>
            </a:r>
            <a:r>
              <a:rPr lang="en-US" dirty="0"/>
              <a:t>,</a:t>
            </a:r>
          </a:p>
          <a:p>
            <a:r>
              <a:rPr lang="nn-NO" dirty="0"/>
              <a:t>start med r p. Lav</a:t>
            </a:r>
          </a:p>
          <a:p>
            <a:r>
              <a:rPr lang="en-US" dirty="0"/>
              <a:t>raglan-</a:t>
            </a:r>
            <a:r>
              <a:rPr lang="en-US" dirty="0" err="1"/>
              <a:t>indtag</a:t>
            </a:r>
            <a:r>
              <a:rPr lang="en-US" dirty="0"/>
              <a:t> 2 r 2</a:t>
            </a:r>
          </a:p>
          <a:p>
            <a:r>
              <a:rPr lang="en-US" dirty="0" err="1"/>
              <a:t>dr</a:t>
            </a:r>
            <a:r>
              <a:rPr lang="en-US" dirty="0"/>
              <a:t> r sm.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3134" y="4255927"/>
            <a:ext cx="194421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i,k</a:t>
            </a:r>
            <a:r>
              <a:rPr lang="en-US" dirty="0"/>
              <a:t>;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N;i</a:t>
            </a:r>
            <a:r>
              <a:rPr lang="en-US" dirty="0"/>
              <a:t>++){</a:t>
            </a:r>
          </a:p>
          <a:p>
            <a:r>
              <a:rPr lang="en-US" dirty="0" smtClean="0"/>
              <a:t>     A[</a:t>
            </a:r>
            <a:r>
              <a:rPr lang="en-US" dirty="0" err="1" smtClean="0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/>
              <a:t>++];</a:t>
            </a:r>
          </a:p>
          <a:p>
            <a:r>
              <a:rPr lang="en-US" dirty="0" smtClean="0"/>
              <a:t>     k </a:t>
            </a:r>
            <a:r>
              <a:rPr lang="en-US" dirty="0"/>
              <a:t>= </a:t>
            </a:r>
            <a:r>
              <a:rPr lang="en-US" dirty="0" err="1"/>
              <a:t>k+i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Beregningsmodeller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44217"/>
            <a:ext cx="8686800" cy="1108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Formel</a:t>
            </a:r>
            <a:r>
              <a:rPr lang="en-US" b="1" dirty="0" smtClean="0">
                <a:solidFill>
                  <a:srgbClr val="C00000"/>
                </a:solidFill>
              </a:rPr>
              <a:t> model</a:t>
            </a:r>
            <a:r>
              <a:rPr lang="en-US" dirty="0" smtClean="0"/>
              <a:t>: </a:t>
            </a:r>
            <a:r>
              <a:rPr lang="en-US" dirty="0" err="1" smtClean="0"/>
              <a:t>Beskriver</a:t>
            </a:r>
            <a:r>
              <a:rPr lang="en-US" dirty="0" smtClean="0"/>
              <a:t> </a:t>
            </a:r>
            <a:r>
              <a:rPr lang="en-US" dirty="0" err="1" smtClean="0"/>
              <a:t>præcis</a:t>
            </a:r>
            <a:r>
              <a:rPr lang="en-US" dirty="0" smtClean="0"/>
              <a:t> </a:t>
            </a:r>
            <a:r>
              <a:rPr lang="en-US" dirty="0" err="1" smtClean="0"/>
              <a:t>hvad</a:t>
            </a:r>
            <a:r>
              <a:rPr lang="en-US" dirty="0" smtClean="0"/>
              <a:t> en </a:t>
            </a:r>
            <a:r>
              <a:rPr lang="en-US" dirty="0" err="1" smtClean="0"/>
              <a:t>algoritme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gøre</a:t>
            </a:r>
            <a:r>
              <a:rPr lang="en-US" dirty="0" smtClean="0"/>
              <a:t>, </a:t>
            </a:r>
            <a:r>
              <a:rPr lang="en-US" dirty="0" err="1" smtClean="0"/>
              <a:t>præcis</a:t>
            </a:r>
            <a:r>
              <a:rPr lang="en-US" dirty="0" smtClean="0"/>
              <a:t> definition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resourceforbrug</a:t>
            </a:r>
            <a:endParaRPr lang="en-US" dirty="0"/>
          </a:p>
        </p:txBody>
      </p:sp>
      <p:pic>
        <p:nvPicPr>
          <p:cNvPr id="3074" name="Picture 2" descr="C:\Users\gerth\Desktop\dPersp11\dPersp10\slides\boolean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66155"/>
            <a:ext cx="2376264" cy="1584176"/>
          </a:xfrm>
          <a:prstGeom prst="rect">
            <a:avLst/>
          </a:prstGeom>
          <a:noFill/>
        </p:spPr>
      </p:pic>
      <p:pic>
        <p:nvPicPr>
          <p:cNvPr id="3075" name="Picture 3" descr="C:\Users\gerth\Desktop\dPersp11\dPersp10\slides\turingmach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061" y="3606115"/>
            <a:ext cx="2104691" cy="2232248"/>
          </a:xfrm>
          <a:prstGeom prst="rect">
            <a:avLst/>
          </a:prstGeom>
          <a:noFill/>
        </p:spPr>
      </p:pic>
      <p:pic>
        <p:nvPicPr>
          <p:cNvPr id="3076" name="Picture 4" descr="C:\Users\gerth\Desktop\dPersp11\dPersp10\slides\arithmeticgrap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66155"/>
            <a:ext cx="1872208" cy="1656184"/>
          </a:xfrm>
          <a:prstGeom prst="rect">
            <a:avLst/>
          </a:prstGeom>
          <a:noFill/>
        </p:spPr>
      </p:pic>
      <p:pic>
        <p:nvPicPr>
          <p:cNvPr id="3077" name="Picture 5" descr="C:\Users\gerth\Desktop\dPersp11\dPersp10\slides\sortingnetwo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966155"/>
            <a:ext cx="2160240" cy="158824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60032" y="5622339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Aritmetiske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netværk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5622339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Turing</a:t>
            </a:r>
            <a:r>
              <a:rPr lang="da-DK" sz="2400" dirty="0" smtClean="0">
                <a:solidFill>
                  <a:srgbClr val="C00000"/>
                </a:solidFill>
              </a:rPr>
              <a:t/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maskine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5622339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Boolske</a:t>
            </a:r>
            <a:r>
              <a:rPr lang="da-DK" sz="2400" dirty="0" smtClean="0">
                <a:solidFill>
                  <a:srgbClr val="C00000"/>
                </a:solidFill>
              </a:rPr>
              <a:t/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netværk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558343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Sorterings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smtClean="0">
                <a:solidFill>
                  <a:srgbClr val="C00000"/>
                </a:solidFill>
              </a:rPr>
              <a:t>netværk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Algoritmik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7544"/>
            <a:ext cx="6912768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= </a:t>
            </a:r>
            <a:r>
              <a:rPr lang="en-US" b="1" dirty="0" err="1"/>
              <a:t>designe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analysere</a:t>
            </a:r>
            <a:r>
              <a:rPr lang="en-US" b="1" dirty="0"/>
              <a:t> </a:t>
            </a:r>
            <a:r>
              <a:rPr lang="en-US" b="1" dirty="0" err="1"/>
              <a:t>algoritmer</a:t>
            </a:r>
            <a:endParaRPr lang="en-US" b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C00000"/>
                </a:solidFill>
              </a:rPr>
              <a:t>Korrekt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d.v.s</a:t>
            </a:r>
            <a:r>
              <a:rPr lang="en-US" dirty="0"/>
              <a:t>. </a:t>
            </a:r>
            <a:r>
              <a:rPr lang="en-US" dirty="0" err="1"/>
              <a:t>løser</a:t>
            </a:r>
            <a:r>
              <a:rPr lang="en-US" dirty="0"/>
              <a:t> </a:t>
            </a:r>
            <a:r>
              <a:rPr lang="en-US" dirty="0" err="1"/>
              <a:t>bevisligt</a:t>
            </a:r>
            <a:r>
              <a:rPr lang="en-US" dirty="0"/>
              <a:t> </a:t>
            </a:r>
            <a:r>
              <a:rPr lang="en-US" dirty="0" err="1"/>
              <a:t>problemet</a:t>
            </a:r>
            <a:r>
              <a:rPr lang="en-US" dirty="0"/>
              <a:t>).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 smtClean="0"/>
              <a:t>Effektiv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lavt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ressourceforbrug</a:t>
            </a:r>
            <a:r>
              <a:rPr lang="en-US" dirty="0" smtClean="0"/>
              <a:t>, f.eks.</a:t>
            </a:r>
            <a:endParaRPr lang="en-US" dirty="0"/>
          </a:p>
          <a:p>
            <a:pPr>
              <a:buNone/>
            </a:pPr>
            <a:r>
              <a:rPr lang="en-US" dirty="0" smtClean="0"/>
              <a:t>		– </a:t>
            </a:r>
            <a:r>
              <a:rPr lang="en-US" dirty="0" err="1"/>
              <a:t>Tid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– </a:t>
            </a:r>
            <a:r>
              <a:rPr lang="en-US" dirty="0" err="1"/>
              <a:t>Plads</a:t>
            </a:r>
            <a:endParaRPr lang="en-US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/>
              <a:t>at </a:t>
            </a:r>
            <a:r>
              <a:rPr lang="en-US" dirty="0" err="1"/>
              <a:t>programmere</a:t>
            </a:r>
            <a:r>
              <a:rPr lang="en-US" dirty="0"/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Problem-</a:t>
            </a:r>
            <a:r>
              <a:rPr lang="en-US" dirty="0" err="1" smtClean="0"/>
              <a:t>specifikke</a:t>
            </a:r>
            <a:r>
              <a:rPr lang="en-US" dirty="0" smtClean="0"/>
              <a:t> </a:t>
            </a:r>
            <a:r>
              <a:rPr lang="en-US" dirty="0" err="1"/>
              <a:t>egenskaber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Kompleksitet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32" y="2780928"/>
            <a:ext cx="8229600" cy="396592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Kompleksitetsklasser</a:t>
            </a:r>
            <a:r>
              <a:rPr lang="en-US" sz="2800" dirty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Klasse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B050"/>
                </a:solidFill>
              </a:rPr>
              <a:t>X</a:t>
            </a:r>
            <a:r>
              <a:rPr lang="en-US" sz="2800" dirty="0" smtClean="0"/>
              <a:t>,</a:t>
            </a:r>
            <a:r>
              <a:rPr lang="en-US" sz="2800" b="1" dirty="0" smtClean="0">
                <a:solidFill>
                  <a:srgbClr val="00B0F0"/>
                </a:solidFill>
              </a:rPr>
              <a:t>Y</a:t>
            </a:r>
            <a:r>
              <a:rPr lang="en-US" sz="2800" dirty="0"/>
              <a:t>) = De </a:t>
            </a:r>
            <a:r>
              <a:rPr lang="en-US" sz="2800" dirty="0" err="1" smtClean="0"/>
              <a:t>problemer</a:t>
            </a:r>
            <a:r>
              <a:rPr lang="en-US" sz="2800" dirty="0" smtClean="0"/>
              <a:t>, </a:t>
            </a:r>
            <a:r>
              <a:rPr lang="en-US" sz="2800" dirty="0" err="1"/>
              <a:t>som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løses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endParaRPr lang="en-US" sz="2800" dirty="0"/>
          </a:p>
          <a:p>
            <a:pPr>
              <a:spcBef>
                <a:spcPts val="0"/>
              </a:spcBef>
              <a:buNone/>
            </a:pPr>
            <a:r>
              <a:rPr lang="da-DK" sz="2800" dirty="0"/>
              <a:t>	</a:t>
            </a:r>
            <a:r>
              <a:rPr lang="da-DK" sz="2800" dirty="0" smtClean="0"/>
              <a:t>model </a:t>
            </a:r>
            <a:r>
              <a:rPr lang="da-DK" sz="2800" b="1" dirty="0">
                <a:solidFill>
                  <a:srgbClr val="00B050"/>
                </a:solidFill>
              </a:rPr>
              <a:t>X</a:t>
            </a:r>
            <a:r>
              <a:rPr lang="da-DK" sz="2800" dirty="0"/>
              <a:t> med </a:t>
            </a:r>
            <a:r>
              <a:rPr lang="da-DK" sz="2800" dirty="0" smtClean="0"/>
              <a:t>ressourceforbrug </a:t>
            </a:r>
            <a:r>
              <a:rPr lang="da-DK" sz="2800" b="1" dirty="0">
                <a:solidFill>
                  <a:srgbClr val="00B0F0"/>
                </a:solidFill>
              </a:rPr>
              <a:t>Y</a:t>
            </a:r>
            <a:r>
              <a:rPr lang="da-DK" sz="2800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b="1" dirty="0" err="1" smtClean="0"/>
              <a:t>Mål</a:t>
            </a:r>
            <a:endParaRPr lang="en-US" sz="2800" b="1" dirty="0"/>
          </a:p>
          <a:p>
            <a:pPr>
              <a:spcBef>
                <a:spcPts val="0"/>
              </a:spcBef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	Øvre </a:t>
            </a:r>
            <a:r>
              <a:rPr lang="da-DK" sz="2800" b="1" dirty="0">
                <a:solidFill>
                  <a:srgbClr val="C00000"/>
                </a:solidFill>
              </a:rPr>
              <a:t>grænser </a:t>
            </a:r>
            <a:r>
              <a:rPr lang="da-DK" sz="2800" dirty="0"/>
              <a:t>(</a:t>
            </a:r>
            <a:r>
              <a:rPr lang="da-DK" sz="2800" dirty="0" err="1"/>
              <a:t>d.v.s</a:t>
            </a:r>
            <a:r>
              <a:rPr lang="da-DK" sz="2800" dirty="0"/>
              <a:t>. algoritmer) og</a:t>
            </a:r>
          </a:p>
          <a:p>
            <a:pPr>
              <a:spcBef>
                <a:spcPts val="0"/>
              </a:spcBef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	nedre </a:t>
            </a:r>
            <a:r>
              <a:rPr lang="da-DK" sz="2800" b="1" dirty="0">
                <a:solidFill>
                  <a:srgbClr val="C00000"/>
                </a:solidFill>
              </a:rPr>
              <a:t>grænser</a:t>
            </a:r>
            <a:r>
              <a:rPr lang="da-DK" sz="2800" dirty="0"/>
              <a:t> (</a:t>
            </a:r>
            <a:r>
              <a:rPr lang="da-DK" sz="2800" dirty="0" err="1"/>
              <a:t>d.v.s</a:t>
            </a:r>
            <a:r>
              <a:rPr lang="da-DK" sz="2800" dirty="0"/>
              <a:t>. beviser for at </a:t>
            </a:r>
            <a:r>
              <a:rPr lang="da-DK" sz="2800" dirty="0">
                <a:solidFill>
                  <a:srgbClr val="C00000"/>
                </a:solidFill>
              </a:rPr>
              <a:t>ingen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algoritme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model </a:t>
            </a:r>
            <a:r>
              <a:rPr lang="en-US" sz="2800" b="1" dirty="0">
                <a:solidFill>
                  <a:srgbClr val="00B050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løse</a:t>
            </a:r>
            <a:r>
              <a:rPr lang="en-US" sz="2800" dirty="0"/>
              <a:t> </a:t>
            </a:r>
            <a:r>
              <a:rPr lang="en-US" sz="2800" dirty="0" err="1"/>
              <a:t>problemet</a:t>
            </a:r>
            <a:r>
              <a:rPr lang="en-US" sz="2800" dirty="0"/>
              <a:t> med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ressourceforbrug</a:t>
            </a:r>
            <a:r>
              <a:rPr lang="en-US" sz="2800" dirty="0" smtClean="0"/>
              <a:t> </a:t>
            </a:r>
            <a:r>
              <a:rPr lang="en-US" sz="2800" dirty="0" err="1"/>
              <a:t>mindre</a:t>
            </a:r>
            <a:r>
              <a:rPr lang="en-US" sz="2800" dirty="0"/>
              <a:t> end </a:t>
            </a:r>
            <a:r>
              <a:rPr lang="en-US" sz="2800" b="1" dirty="0">
                <a:solidFill>
                  <a:srgbClr val="00B0F0"/>
                </a:solidFill>
              </a:rPr>
              <a:t>Y</a:t>
            </a:r>
            <a:r>
              <a:rPr lang="en-US" sz="2800" dirty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538789"/>
            <a:ext cx="734481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Kompleksitetsteori</a:t>
            </a:r>
            <a:endParaRPr lang="en-US" sz="2800" dirty="0"/>
          </a:p>
          <a:p>
            <a:pPr algn="ctr"/>
            <a:r>
              <a:rPr lang="en-US" sz="2800" dirty="0"/>
              <a:t>= </a:t>
            </a:r>
            <a:r>
              <a:rPr lang="en-US" sz="2800" dirty="0" err="1"/>
              <a:t>studere</a:t>
            </a:r>
            <a:r>
              <a:rPr lang="en-US" sz="2800" dirty="0"/>
              <a:t> </a:t>
            </a:r>
            <a:r>
              <a:rPr lang="en-US" sz="2800" dirty="0" err="1"/>
              <a:t>problemers</a:t>
            </a:r>
            <a:r>
              <a:rPr lang="en-US" sz="2800" dirty="0"/>
              <a:t> </a:t>
            </a:r>
            <a:r>
              <a:rPr lang="en-US" sz="2800" dirty="0" err="1"/>
              <a:t>iboende</a:t>
            </a:r>
            <a:r>
              <a:rPr lang="en-US" sz="2800" dirty="0"/>
              <a:t> </a:t>
            </a:r>
            <a:r>
              <a:rPr lang="en-US" sz="2800" dirty="0" err="1"/>
              <a:t>sværhedsgrad</a:t>
            </a:r>
            <a:endParaRPr lang="en-US" sz="2800" dirty="0"/>
          </a:p>
        </p:txBody>
      </p:sp>
      <p:pic>
        <p:nvPicPr>
          <p:cNvPr id="7" name="Picture 6" descr="1000px-Complexity_subsets_p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3" y="3573016"/>
            <a:ext cx="2268450" cy="20620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2240" y="550794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wikipedia.org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erth\Desktop\dPersp11\dPersp10\slides\ever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76672"/>
            <a:ext cx="4094245" cy="6141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71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482730">
            <a:off x="2603856" y="4252048"/>
            <a:ext cx="165618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8000" b="1" dirty="0" smtClean="0">
                <a:solidFill>
                  <a:schemeClr val="bg1"/>
                </a:solidFill>
              </a:rPr>
              <a:t>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44459">
            <a:off x="607188" y="2367759"/>
            <a:ext cx="165618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8000" b="1" dirty="0" smtClean="0">
                <a:solidFill>
                  <a:schemeClr val="bg1"/>
                </a:solidFill>
              </a:rPr>
              <a:t>16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4029225">
            <a:off x="4972825" y="3746280"/>
            <a:ext cx="165618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8000" b="1" dirty="0" smtClean="0">
                <a:solidFill>
                  <a:schemeClr val="bg1"/>
                </a:solidFill>
              </a:rPr>
              <a:t>29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334138">
            <a:off x="3332096" y="1493275"/>
            <a:ext cx="165618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8000" b="1" dirty="0" smtClean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9168722">
            <a:off x="6758632" y="2152149"/>
            <a:ext cx="165618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8000" b="1" dirty="0" smtClean="0">
                <a:solidFill>
                  <a:schemeClr val="bg1"/>
                </a:solidFill>
              </a:rPr>
              <a:t>42</a:t>
            </a:r>
            <a:endParaRPr lang="en-US" sz="8000" b="1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5496" y="2420888"/>
            <a:ext cx="9001000" cy="1872208"/>
            <a:chOff x="35496" y="4941168"/>
            <a:chExt cx="9001000" cy="1872208"/>
          </a:xfrm>
        </p:grpSpPr>
        <p:sp>
          <p:nvSpPr>
            <p:cNvPr id="12" name="TextBox 11"/>
            <p:cNvSpPr txBox="1"/>
            <p:nvPr/>
          </p:nvSpPr>
          <p:spPr>
            <a:xfrm>
              <a:off x="35496" y="5489937"/>
              <a:ext cx="1656184" cy="132343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0" b="1" dirty="0" smtClean="0">
                  <a:solidFill>
                    <a:schemeClr val="bg1"/>
                  </a:solidFill>
                </a:rPr>
                <a:t>7</a:t>
              </a:r>
              <a:endParaRPr lang="en-US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7904" y="5489937"/>
              <a:ext cx="1656184" cy="132343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0" b="1" dirty="0" smtClean="0">
                  <a:solidFill>
                    <a:schemeClr val="bg1"/>
                  </a:solidFill>
                </a:rPr>
                <a:t>16</a:t>
              </a:r>
              <a:endParaRPr lang="en-US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4108" y="5489937"/>
              <a:ext cx="1656184" cy="132343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0" b="1" dirty="0" smtClean="0">
                  <a:solidFill>
                    <a:schemeClr val="bg1"/>
                  </a:solidFill>
                </a:rPr>
                <a:t>29</a:t>
              </a:r>
              <a:endParaRPr lang="en-US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71700" y="5489937"/>
              <a:ext cx="1656184" cy="132343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0" b="1" dirty="0" smtClean="0">
                  <a:solidFill>
                    <a:schemeClr val="bg1"/>
                  </a:solidFill>
                </a:rPr>
                <a:t>11</a:t>
              </a:r>
              <a:endParaRPr lang="en-US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80312" y="5489937"/>
              <a:ext cx="1656184" cy="1323439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8000" b="1" dirty="0" smtClean="0">
                  <a:solidFill>
                    <a:schemeClr val="bg1"/>
                  </a:solidFill>
                </a:rPr>
                <a:t>42</a:t>
              </a:r>
              <a:endParaRPr lang="en-US" sz="8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3648" y="4941168"/>
              <a:ext cx="63367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800" b="1" dirty="0" smtClean="0"/>
                <a:t>Sorteret</a:t>
              </a:r>
              <a:endParaRPr 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Begreber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Analyse af algoritme </a:t>
            </a:r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assymptotisk</a:t>
            </a:r>
            <a:r>
              <a:rPr lang="da-DK" b="1" dirty="0" smtClean="0">
                <a:solidFill>
                  <a:srgbClr val="C00000"/>
                </a:solidFill>
              </a:rPr>
              <a:t> tid </a:t>
            </a:r>
          </a:p>
          <a:p>
            <a:pPr lvl="1"/>
            <a:r>
              <a:rPr lang="da-DK" b="1" dirty="0" smtClean="0">
                <a:solidFill>
                  <a:srgbClr val="C00000"/>
                </a:solidFill>
              </a:rPr>
              <a:t>øvre grænse </a:t>
            </a:r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worst-case</a:t>
            </a:r>
            <a:endParaRPr lang="da-DK" b="1" dirty="0" smtClean="0">
              <a:solidFill>
                <a:srgbClr val="C00000"/>
              </a:solidFill>
            </a:endParaRPr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best-case</a:t>
            </a:r>
            <a:endParaRPr lang="da-DK" b="1" dirty="0" smtClean="0">
              <a:solidFill>
                <a:srgbClr val="C00000"/>
              </a:solidFill>
            </a:endParaRPr>
          </a:p>
          <a:p>
            <a:r>
              <a:rPr lang="da-DK" dirty="0" smtClean="0"/>
              <a:t>Analyse af problem</a:t>
            </a:r>
          </a:p>
          <a:p>
            <a:pPr lvl="1"/>
            <a:r>
              <a:rPr lang="da-DK" b="1" dirty="0" smtClean="0">
                <a:solidFill>
                  <a:srgbClr val="C00000"/>
                </a:solidFill>
              </a:rPr>
              <a:t>nedre grænse </a:t>
            </a:r>
            <a:r>
              <a:rPr lang="da-DK" dirty="0" smtClean="0"/>
              <a:t>(alle algoritmer tager lang tid)</a:t>
            </a:r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adversary/modspiller</a:t>
            </a:r>
            <a:r>
              <a:rPr lang="da-DK" dirty="0" smtClean="0"/>
              <a:t> (strategi for at finde et dårligt input for en given algoritme)</a:t>
            </a:r>
          </a:p>
          <a:p>
            <a:r>
              <a:rPr lang="da-DK" dirty="0" smtClean="0"/>
              <a:t>Modeller</a:t>
            </a:r>
            <a:endParaRPr lang="da-DK" dirty="0" smtClean="0"/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beslutningstræer</a:t>
            </a:r>
            <a:endParaRPr lang="da-DK" b="1" dirty="0" smtClean="0">
              <a:solidFill>
                <a:srgbClr val="C00000"/>
              </a:solidFill>
            </a:endParaRPr>
          </a:p>
          <a:p>
            <a:pPr lvl="1"/>
            <a:r>
              <a:rPr lang="da-DK" b="1" dirty="0" smtClean="0">
                <a:solidFill>
                  <a:srgbClr val="C00000"/>
                </a:solidFill>
              </a:rPr>
              <a:t>sorteringsnetværk</a:t>
            </a:r>
            <a:endParaRPr lang="da-DK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79712" y="1484784"/>
            <a:ext cx="5184576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da-DK" sz="2400" i="1" baseline="30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da-DK" sz="2400" i="1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da-DK" sz="2400" i="1" baseline="30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da-DK" sz="2400" i="1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Matematik repetition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155336" y="2447123"/>
          <a:ext cx="4545372" cy="432048"/>
        </p:xfrm>
        <a:graphic>
          <a:graphicData uri="http://schemas.openxmlformats.org/presentationml/2006/ole">
            <p:oleObj spid="_x0000_s4098" name="Equation" r:id="rId3" imgW="2006280" imgH="190440" progId="Equation.3">
              <p:embed/>
            </p:oleObj>
          </a:graphicData>
        </a:graphic>
      </p:graphicFrame>
      <p:graphicFrame>
        <p:nvGraphicFramePr>
          <p:cNvPr id="4101" name="Content Placeholder 3"/>
          <p:cNvGraphicFramePr>
            <a:graphicFrameLocks noChangeAspect="1"/>
          </p:cNvGraphicFramePr>
          <p:nvPr/>
        </p:nvGraphicFramePr>
        <p:xfrm>
          <a:off x="3059832" y="1484784"/>
          <a:ext cx="3960440" cy="890331"/>
        </p:xfrm>
        <a:graphic>
          <a:graphicData uri="http://schemas.openxmlformats.org/presentationml/2006/ole">
            <p:oleObj spid="_x0000_s4101" name="Equation" r:id="rId4" imgW="175248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279703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NB</a:t>
            </a:r>
            <a:r>
              <a:rPr lang="da-DK" sz="2400" dirty="0" smtClean="0"/>
              <a:t>: </a:t>
            </a:r>
            <a:r>
              <a:rPr lang="da-DK" sz="2400" dirty="0" err="1" smtClean="0"/>
              <a:t>Ascii</a:t>
            </a:r>
            <a:r>
              <a:rPr lang="da-DK" sz="2400" dirty="0" smtClean="0"/>
              <a:t> notation ofte 2</a:t>
            </a:r>
            <a:r>
              <a:rPr lang="da-DK" sz="2400" baseline="30000" dirty="0" smtClean="0"/>
              <a:t>3</a:t>
            </a:r>
            <a:r>
              <a:rPr lang="da-DK" sz="2400" dirty="0" smtClean="0"/>
              <a:t>=2^3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5065439"/>
            <a:ext cx="309634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≠ 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627680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NB: </a:t>
            </a:r>
            <a:r>
              <a:rPr lang="da-DK" sz="2400" dirty="0" smtClean="0"/>
              <a:t>I datalogi...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5127574"/>
            <a:ext cx="446449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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endParaRPr lang="en-US" sz="2400" i="1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endParaRPr lang="en-US" sz="2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+ 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3361" y="3501008"/>
          <a:ext cx="710703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52"/>
                <a:gridCol w="429482"/>
                <a:gridCol w="429482"/>
                <a:gridCol w="429482"/>
                <a:gridCol w="429482"/>
                <a:gridCol w="497438"/>
                <a:gridCol w="571218"/>
                <a:gridCol w="497438"/>
                <a:gridCol w="1066326"/>
                <a:gridCol w="497438"/>
                <a:gridCol w="712955"/>
                <a:gridCol w="4974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∙∙∙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∙∙∙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∙∙∙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∙∙∙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6.3219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35896" y="456080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= 64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377090" y="450832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361</Words>
  <Application>Microsoft Office PowerPoint</Application>
  <PresentationFormat>On-screen Show (4:3)</PresentationFormat>
  <Paragraphs>152</Paragraphs>
  <Slides>17</Slides>
  <Notes>2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Perspektiverende Datalogi 2011  Klassiske Algoritmer</vt:lpstr>
      <vt:lpstr>Algoritmer</vt:lpstr>
      <vt:lpstr>Beregningsmodeller</vt:lpstr>
      <vt:lpstr>Algoritmik</vt:lpstr>
      <vt:lpstr>Kompleksitet</vt:lpstr>
      <vt:lpstr>Slide 6</vt:lpstr>
      <vt:lpstr>Slide 7</vt:lpstr>
      <vt:lpstr>Begreber</vt:lpstr>
      <vt:lpstr>Matematik repetition</vt:lpstr>
      <vt:lpstr>Ugens program</vt:lpstr>
      <vt:lpstr>Format for tirsdag</vt:lpstr>
      <vt:lpstr>Husk</vt:lpstr>
      <vt:lpstr>Slide 13</vt:lpstr>
      <vt:lpstr>Slide 14</vt:lpstr>
      <vt:lpstr>Slide 15</vt:lpstr>
      <vt:lpstr>Slide 16</vt:lpstr>
      <vt:lpstr>Slide 17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Perspektiverende Datalogi 2011  Klassiske Algoritmer</dc:title>
  <dc:creator>Gerth Stølting Brodal</dc:creator>
  <cp:lastModifiedBy>Gerth Stølting Brodal</cp:lastModifiedBy>
  <cp:revision>4</cp:revision>
  <dcterms:created xsi:type="dcterms:W3CDTF">2011-08-29T04:39:15Z</dcterms:created>
  <dcterms:modified xsi:type="dcterms:W3CDTF">2011-08-29T11:18:06Z</dcterms:modified>
</cp:coreProperties>
</file>