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63" r:id="rId3"/>
    <p:sldId id="288" r:id="rId4"/>
    <p:sldId id="296" r:id="rId5"/>
    <p:sldId id="289" r:id="rId6"/>
    <p:sldId id="293" r:id="rId7"/>
    <p:sldId id="298" r:id="rId8"/>
    <p:sldId id="291" r:id="rId9"/>
    <p:sldId id="292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311" r:id="rId25"/>
    <p:sldId id="280" r:id="rId26"/>
    <p:sldId id="276" r:id="rId27"/>
    <p:sldId id="277" r:id="rId28"/>
    <p:sldId id="282" r:id="rId29"/>
    <p:sldId id="283" r:id="rId30"/>
    <p:sldId id="281" r:id="rId31"/>
    <p:sldId id="286" r:id="rId32"/>
    <p:sldId id="28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83306" autoAdjust="0"/>
  </p:normalViewPr>
  <p:slideViewPr>
    <p:cSldViewPr>
      <p:cViewPr varScale="1">
        <p:scale>
          <a:sx n="68" d="100"/>
          <a:sy n="68" d="100"/>
        </p:scale>
        <p:origin x="-8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C</a:t>
            </a:r>
            <a:r>
              <a:rPr lang="da-DK" baseline="-25000" smtClean="0"/>
              <a:t>n</a:t>
            </a:r>
            <a:r>
              <a:rPr lang="da-DK" smtClean="0"/>
              <a:t>= n’te Catalan tal = antal måder at sætte n paranteser ~ 4^n/ (n^(3/2)*sqrt(pi))</a:t>
            </a:r>
            <a:endParaRPr lang="en-US" baseline="-25000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ki = nøgler</a:t>
            </a:r>
          </a:p>
          <a:p>
            <a:pPr eaLnBrk="1" hangingPunct="1"/>
            <a:r>
              <a:rPr lang="da-DK" smtClean="0"/>
              <a:t>di = dummi elementer (usuccesfulde søgninger)</a:t>
            </a:r>
          </a:p>
          <a:p>
            <a:pPr eaLnBrk="1" hangingPunct="1"/>
            <a:r>
              <a:rPr lang="da-DK" smtClean="0"/>
              <a:t>pi = sandsynligheden for at søge efter ki</a:t>
            </a:r>
          </a:p>
          <a:p>
            <a:pPr eaLnBrk="1" hangingPunct="1"/>
            <a:r>
              <a:rPr lang="da-DK" smtClean="0"/>
              <a:t>qi = sansynligheden for at søgningen ligger imellem ki og ki+1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8EC3-D718-4589-BD06-FBA7A5B006F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n = stang længde</a:t>
            </a:r>
          </a:p>
          <a:p>
            <a:r>
              <a:rPr lang="da-DK" smtClean="0"/>
              <a:t>p = reference til prisarray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B12EC-3FA0-44C8-9458-01EC910DE2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En bil skal hurtigst muligt igennem et produktionsanlæg</a:t>
            </a:r>
          </a:p>
          <a:p>
            <a:pPr eaLnBrk="1" hangingPunct="1"/>
            <a:r>
              <a:rPr lang="da-DK" smtClean="0"/>
              <a:t>n stationioner, med hver sin pris(tid)</a:t>
            </a:r>
          </a:p>
          <a:p>
            <a:pPr eaLnBrk="1" hangingPunct="1"/>
            <a:r>
              <a:rPr lang="da-DK" smtClean="0"/>
              <a:t>kan skifte mellem to produktionslinier, skift har en pris/bliv på samme linie er gratis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CA89D-1A3C-4EDC-B4FD-F12FBD750B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9243-EF32-42A3-922A-F10A0067AB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5291A-21FA-4170-A976-FB3BDEEF4F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</a:t>
            </a:r>
            <a:r>
              <a:rPr lang="da-DK" b="1" smtClean="0"/>
              <a:t>, 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Dynamisk Programmering</a:t>
            </a:r>
            <a:br>
              <a:rPr lang="da-DK" dirty="0"/>
            </a:br>
            <a:r>
              <a:rPr lang="da-DK" dirty="0"/>
              <a:t>[CLRS 15]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67213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51088" y="4060825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170113" y="1852613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457200" y="15240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572000" y="4291013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Mål</a:t>
            </a:r>
            <a:r>
              <a:rPr lang="da-DK" sz="2400"/>
              <a:t>   </a:t>
            </a:r>
            <a:r>
              <a:rPr lang="da-DK" sz="2400" b="0"/>
              <a:t>Find en hurtigste vej fra ”Chassis enters” til ”completed auto” – knuderne angiver hvor lang tid de forskellige ting tager  </a:t>
            </a:r>
            <a:endParaRPr lang="en-US" sz="24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60356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Naive algoritme</a:t>
            </a:r>
            <a:r>
              <a:rPr lang="da-DK" sz="2400" b="0">
                <a:solidFill>
                  <a:schemeClr val="accent2"/>
                </a:solidFill>
              </a:rPr>
              <a:t>  </a:t>
            </a:r>
            <a:r>
              <a:rPr lang="da-DK" sz="2400" b="0"/>
              <a:t>Prøv alle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/>
              <a:t> forskellige veje – tid </a:t>
            </a:r>
            <a:r>
              <a:rPr lang="en-US" sz="2400" b="0">
                <a:cs typeface="Arial" charset="0"/>
              </a:rPr>
              <a:t> </a:t>
            </a:r>
            <a:r>
              <a:rPr lang="el-GR" sz="2400" b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539750" y="2030413"/>
            <a:ext cx="7915275" cy="2371725"/>
          </a:xfrm>
          <a:custGeom>
            <a:avLst/>
            <a:gdLst>
              <a:gd name="T0" fmla="*/ 0 w 7914806"/>
              <a:gd name="T1" fmla="*/ 1211486 h 2370944"/>
              <a:gd name="T2" fmla="*/ 930050 w 7914806"/>
              <a:gd name="T3" fmla="*/ 263368 h 2370944"/>
              <a:gd name="T4" fmla="*/ 1215068 w 7914806"/>
              <a:gd name="T5" fmla="*/ 142970 h 2370944"/>
              <a:gd name="T6" fmla="*/ 1950114 w 7914806"/>
              <a:gd name="T7" fmla="*/ 127920 h 2370944"/>
              <a:gd name="T8" fmla="*/ 1965116 w 7914806"/>
              <a:gd name="T9" fmla="*/ 127920 h 2370944"/>
              <a:gd name="T10" fmla="*/ 2250132 w 7914806"/>
              <a:gd name="T11" fmla="*/ 338610 h 2370944"/>
              <a:gd name="T12" fmla="*/ 3090182 w 7914806"/>
              <a:gd name="T13" fmla="*/ 2084355 h 2370944"/>
              <a:gd name="T14" fmla="*/ 3270185 w 7914806"/>
              <a:gd name="T15" fmla="*/ 2054256 h 2370944"/>
              <a:gd name="T16" fmla="*/ 3300189 w 7914806"/>
              <a:gd name="T17" fmla="*/ 2024156 h 2370944"/>
              <a:gd name="T18" fmla="*/ 4155227 w 7914806"/>
              <a:gd name="T19" fmla="*/ 263368 h 2370944"/>
              <a:gd name="T20" fmla="*/ 4425264 w 7914806"/>
              <a:gd name="T21" fmla="*/ 127920 h 2370944"/>
              <a:gd name="T22" fmla="*/ 5411543 w 7914806"/>
              <a:gd name="T23" fmla="*/ 127920 h 2370944"/>
              <a:gd name="T24" fmla="*/ 5415291 w 7914806"/>
              <a:gd name="T25" fmla="*/ 158020 h 2370944"/>
              <a:gd name="T26" fmla="*/ 5644080 w 7914806"/>
              <a:gd name="T27" fmla="*/ 142970 h 2370944"/>
              <a:gd name="T28" fmla="*/ 5925337 w 7914806"/>
              <a:gd name="T29" fmla="*/ 323562 h 2370944"/>
              <a:gd name="T30" fmla="*/ 6780396 w 7914806"/>
              <a:gd name="T31" fmla="*/ 2084355 h 2370944"/>
              <a:gd name="T32" fmla="*/ 6975371 w 7914806"/>
              <a:gd name="T33" fmla="*/ 2099401 h 2370944"/>
              <a:gd name="T34" fmla="*/ 7920423 w 7914806"/>
              <a:gd name="T35" fmla="*/ 1181388 h 23709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14806"/>
              <a:gd name="T55" fmla="*/ 0 h 2370944"/>
              <a:gd name="T56" fmla="*/ 7914806 w 7914806"/>
              <a:gd name="T57" fmla="*/ 2370944 h 23709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14806" h="2370944">
                <a:moveTo>
                  <a:pt x="0" y="1206707"/>
                </a:moveTo>
                <a:cubicBezTo>
                  <a:pt x="364761" y="835701"/>
                  <a:pt x="660816" y="507166"/>
                  <a:pt x="929390" y="262327"/>
                </a:cubicBezTo>
                <a:cubicBezTo>
                  <a:pt x="1131757" y="84944"/>
                  <a:pt x="1044315" y="164891"/>
                  <a:pt x="1214203" y="142406"/>
                </a:cubicBezTo>
                <a:cubicBezTo>
                  <a:pt x="1384092" y="119921"/>
                  <a:pt x="1823803" y="129914"/>
                  <a:pt x="1948721" y="127416"/>
                </a:cubicBezTo>
                <a:cubicBezTo>
                  <a:pt x="2073639" y="124918"/>
                  <a:pt x="1913744" y="92439"/>
                  <a:pt x="1963711" y="127416"/>
                </a:cubicBezTo>
                <a:cubicBezTo>
                  <a:pt x="2013678" y="162393"/>
                  <a:pt x="2061147" y="12491"/>
                  <a:pt x="2248524" y="337278"/>
                </a:cubicBezTo>
                <a:cubicBezTo>
                  <a:pt x="2435901" y="662065"/>
                  <a:pt x="2846882" y="1548983"/>
                  <a:pt x="3087974" y="2076137"/>
                </a:cubicBezTo>
                <a:cubicBezTo>
                  <a:pt x="3150433" y="2259766"/>
                  <a:pt x="3135443" y="2232285"/>
                  <a:pt x="3267856" y="2046157"/>
                </a:cubicBezTo>
                <a:cubicBezTo>
                  <a:pt x="3302833" y="2036164"/>
                  <a:pt x="3150433" y="2313481"/>
                  <a:pt x="3297836" y="2016176"/>
                </a:cubicBezTo>
                <a:cubicBezTo>
                  <a:pt x="3445239" y="1718871"/>
                  <a:pt x="3964898" y="577120"/>
                  <a:pt x="4152275" y="262327"/>
                </a:cubicBezTo>
                <a:cubicBezTo>
                  <a:pt x="4226601" y="89940"/>
                  <a:pt x="4164142" y="129914"/>
                  <a:pt x="4422098" y="127416"/>
                </a:cubicBezTo>
                <a:cubicBezTo>
                  <a:pt x="4636333" y="114924"/>
                  <a:pt x="5139128" y="104930"/>
                  <a:pt x="5407702" y="127416"/>
                </a:cubicBezTo>
                <a:cubicBezTo>
                  <a:pt x="5572594" y="132413"/>
                  <a:pt x="5325880" y="124917"/>
                  <a:pt x="5411449" y="157396"/>
                </a:cubicBezTo>
                <a:cubicBezTo>
                  <a:pt x="5412074" y="159894"/>
                  <a:pt x="5555105" y="114924"/>
                  <a:pt x="5640049" y="142406"/>
                </a:cubicBezTo>
                <a:cubicBezTo>
                  <a:pt x="5724993" y="169888"/>
                  <a:pt x="5693764" y="0"/>
                  <a:pt x="5921115" y="322288"/>
                </a:cubicBezTo>
                <a:cubicBezTo>
                  <a:pt x="6149090" y="647075"/>
                  <a:pt x="6600669" y="1781331"/>
                  <a:pt x="6775554" y="2076137"/>
                </a:cubicBezTo>
                <a:cubicBezTo>
                  <a:pt x="6950439" y="2370944"/>
                  <a:pt x="6780551" y="2241029"/>
                  <a:pt x="6970426" y="2091127"/>
                </a:cubicBezTo>
                <a:cubicBezTo>
                  <a:pt x="7160301" y="1941225"/>
                  <a:pt x="7719934" y="1311638"/>
                  <a:pt x="7914806" y="1176727"/>
                </a:cubicBezTo>
              </a:path>
            </a:pathLst>
          </a:custGeom>
          <a:noFill/>
          <a:ln w="317500" cap="rnd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457200" y="1660525"/>
            <a:ext cx="8305800" cy="5197475"/>
            <a:chOff x="288" y="1046"/>
            <a:chExt cx="5232" cy="3274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046"/>
              <a:ext cx="5232" cy="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648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632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928" y="2448"/>
              <a:ext cx="336" cy="3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192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864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Korteste tid til og med stationerne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3120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Forrige station for hurtigste løsning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5715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5943600" y="1295400"/>
            <a:ext cx="3200400" cy="2794000"/>
            <a:chOff x="144" y="1104"/>
            <a:chExt cx="2016" cy="1760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4953000" y="5715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Længden</a:t>
            </a:r>
            <a:r>
              <a:rPr lang="da-DK" sz="2400">
                <a:solidFill>
                  <a:schemeClr val="accent2"/>
                </a:solidFill>
              </a:rPr>
              <a:t> af den hurtigste  vej findes i tid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609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1897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971800" y="4064000"/>
            <a:ext cx="3200400" cy="2794000"/>
            <a:chOff x="144" y="1104"/>
            <a:chExt cx="2016" cy="1760"/>
          </a:xfrm>
        </p:grpSpPr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6400800" y="4419600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Gå ”baglæns” igennem de beregnede værdier, og find løsningen 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Multiplikation</a:t>
            </a:r>
            <a:endParaRPr lang="en-US" b="1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/>
              <a:t>Matrix multiplikation er associativ (kan sætte paranteser som man vil) men ikke kommutative (kan ikke bytte rundt på rækkefølgen af matricerne)</a:t>
            </a:r>
            <a:endParaRPr lang="en-US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Problem</a:t>
            </a:r>
            <a:r>
              <a:rPr lang="da-DK" sz="2800" smtClean="0"/>
              <a:t>: Find den bedste rækkefølge (paranteser) for at gange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i="1" smtClean="0"/>
          </a:p>
          <a:p>
            <a:pPr marL="0" indent="0"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smtClean="0"/>
          </a:p>
          <a:p>
            <a:pPr marL="0" indent="0" eaLnBrk="1" hangingPunct="1">
              <a:buFontTx/>
              <a:buNone/>
            </a:pPr>
            <a:r>
              <a:rPr lang="da-DK" sz="2800" smtClean="0"/>
              <a:t>hvor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smtClean="0"/>
              <a:t> er en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smtClean="0"/>
              <a:t> x 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smtClean="0"/>
              <a:t> matrice</a:t>
            </a:r>
          </a:p>
          <a:p>
            <a:pPr marL="0" indent="0" eaLnBrk="1" hangingPunct="1">
              <a:buFontTx/>
              <a:buNone/>
            </a:pPr>
            <a:endParaRPr lang="da-DK" sz="2800" smtClean="0"/>
          </a:p>
          <a:p>
            <a:pPr marL="0" indent="0" eaLnBrk="1" hangingPunct="1">
              <a:buFontTx/>
              <a:buNone/>
            </a:pPr>
            <a:endParaRPr lang="da-DK" sz="2800" smtClean="0"/>
          </a:p>
          <a:p>
            <a:pPr marL="0" indent="0"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NB</a:t>
            </a:r>
            <a:r>
              <a:rPr lang="da-DK" sz="2800" smtClean="0"/>
              <a:t>: Der er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smtClean="0">
                <a:cs typeface="Arial" charset="0"/>
              </a:rPr>
              <a:t>mulige måder for paranteserne</a:t>
            </a:r>
            <a:endParaRPr lang="el-GR" sz="2800" smtClean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2076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800" b="0" i="1" dirty="0" smtClean="0">
                <a:latin typeface="Times New Roman" pitchFamily="18" charset="0"/>
                <a:cs typeface="Times New Roman" pitchFamily="18" charset="0"/>
              </a:rPr>
              <a:t>··· ·</a:t>
            </a:r>
            <a:r>
              <a:rPr lang="da-DK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el-GR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5525" y="2540000"/>
            <a:ext cx="72977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1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257801" y="2317531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0897" y="2317531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Generel algoritmisk teknik</a:t>
            </a:r>
            <a:r>
              <a:rPr lang="da-DK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smtClean="0"/>
          </a:p>
          <a:p>
            <a:pPr eaLnBrk="1" hangingPunct="1">
              <a:lnSpc>
                <a:spcPct val="90000"/>
              </a:lnSpc>
            </a:pPr>
            <a:r>
              <a:rPr lang="da-DK" b="1" smtClean="0"/>
              <a:t>Rekursive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Dynamisk Programmering:</a:t>
            </a:r>
            <a:r>
              <a:rPr lang="da-DK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Beregn delløsninger </a:t>
            </a:r>
            <a:r>
              <a:rPr lang="da-DK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polynomiel tid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95975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60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1582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2057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2286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87475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”Memoized” </a:t>
            </a:r>
            <a:br>
              <a:rPr lang="da-DK" sz="4000" b="1" smtClean="0"/>
            </a:br>
            <a:r>
              <a:rPr lang="da-DK" sz="4000" b="1" smtClean="0"/>
              <a:t>Matrix-kæde Multiplikation </a:t>
            </a:r>
            <a:endParaRPr lang="en-US" sz="4000" b="1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816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5300" y="5700713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3124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533400" y="5670550"/>
            <a:ext cx="4083050" cy="1187450"/>
            <a:chOff x="1371600" y="2362203"/>
            <a:chExt cx="6705600" cy="2153037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15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6588" y="5878513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851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005513" y="6719888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5045075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304800" y="3810000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86400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38663" y="1177925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1136650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381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762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685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1295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1905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25146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3124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685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1295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1905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25146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24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990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1600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22098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2819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3429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381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990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1600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22098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2819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3429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381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60400" y="54022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53784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4196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4267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4876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2971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3581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4191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48006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5410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2971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3581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4191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48006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5410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3276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3886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4156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5105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2667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5715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4572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44958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da-DK" b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>
                <a:solidFill>
                  <a:srgbClr val="C00000"/>
                </a:solidFill>
              </a:rPr>
              <a:t>k</a:t>
            </a:r>
            <a:r>
              <a:rPr lang="da-DK" b="0" i="1" baseline="-25000">
                <a:solidFill>
                  <a:srgbClr val="C00000"/>
                </a:solidFill>
              </a:rPr>
              <a:t>i</a:t>
            </a:r>
            <a:r>
              <a:rPr lang="da-DK" b="0">
                <a:solidFill>
                  <a:srgbClr val="C00000"/>
                </a:solidFill>
              </a:rPr>
              <a:t>...,</a:t>
            </a:r>
            <a:r>
              <a:rPr lang="da-DK" b="0" i="1">
                <a:solidFill>
                  <a:srgbClr val="C00000"/>
                </a:solidFill>
              </a:rPr>
              <a:t>k</a:t>
            </a:r>
            <a:r>
              <a:rPr lang="da-DK" b="0" i="1" baseline="-25000">
                <a:solidFill>
                  <a:srgbClr val="C00000"/>
                </a:solidFill>
              </a:rPr>
              <a:t>j</a:t>
            </a:r>
            <a:endParaRPr lang="en-US" b="0" i="1" baseline="-2500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28600" y="6019800"/>
            <a:ext cx="533400" cy="533400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3276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3886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44958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5105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5715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2667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60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/>
              <a:t>En stang af længde 4 kan opdeles 8 forskellige måder – </a:t>
            </a:r>
          </a:p>
          <a:p>
            <a:r>
              <a:rPr lang="da-DK" sz="2400" b="0"/>
              <a:t>dog 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898775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2625" y="4162425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8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84313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703638" y="1038225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014413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05600" y="6324600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5257800" y="3722688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6172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6781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73914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8001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6172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6781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73914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8001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58674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6477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6746875" y="2971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7696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52578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8305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7162800" y="2514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70866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58674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6477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7086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7696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8305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52578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3495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4257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676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1362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1285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2809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1752600" y="23622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304800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3190875" y="34290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5486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5791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6400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7010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76200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8229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5791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6400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7010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76200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8229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6096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6705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6975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7924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5486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8534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7391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73152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288925" y="4724400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3429000" y="4749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6461125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6096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6705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73152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7924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8534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5486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</a:t>
            </a:r>
          </a:p>
          <a:p>
            <a:pPr eaLnBrk="1" hangingPunct="1"/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/>
            <a:r>
              <a:rPr lang="da-DK" b="1" dirty="0" err="1" smtClean="0">
                <a:solidFill>
                  <a:schemeClr val="accent2"/>
                </a:solidFill>
              </a:rPr>
              <a:t>Rekursionsligning</a:t>
            </a:r>
            <a:endParaRPr lang="da-DK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Eksempler</a:t>
            </a:r>
            <a:r>
              <a:rPr lang="da-DK" dirty="0" smtClean="0"/>
              <a:t> </a:t>
            </a:r>
          </a:p>
          <a:p>
            <a:pPr lvl="1" eaLnBrk="1" hangingPunct="1"/>
            <a:r>
              <a:rPr lang="da-DK" dirty="0" smtClean="0"/>
              <a:t>Stang opdeling</a:t>
            </a:r>
          </a:p>
          <a:p>
            <a:pPr lvl="1" eaLnBrk="1" hangingPunct="1"/>
            <a:r>
              <a:rPr lang="da-DK" dirty="0" smtClean="0"/>
              <a:t>Matrix-kæde multiplikation</a:t>
            </a:r>
          </a:p>
          <a:p>
            <a:pPr lvl="1" eaLnBrk="1" hangingPunct="1"/>
            <a:r>
              <a:rPr lang="da-DK" dirty="0" smtClean="0"/>
              <a:t>Længste fælles delsekvens</a:t>
            </a:r>
          </a:p>
          <a:p>
            <a:pPr lvl="1" eaLnBrk="1" hangingPunct="1"/>
            <a:r>
              <a:rPr lang="da-DK" dirty="0" smtClean="0"/>
              <a:t>Optimale </a:t>
            </a:r>
            <a:r>
              <a:rPr lang="da-DK" dirty="0" err="1" smtClean="0"/>
              <a:t>søgetræer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343150" y="2106613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4724400" y="2014538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7475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200" b="1" smtClean="0"/>
              <a:t>Optimal opdeling af stænger af længde 1..10</a:t>
            </a:r>
            <a:endParaRPr lang="en-US" sz="3200" b="1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1617663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10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40113" y="1905000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5624513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5638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6324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7072313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7072313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7758113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6005513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4938713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4222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4191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3505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-765522">
            <a:off x="3367088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021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831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11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119313" y="6383338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572000" y="4368800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748088" y="326072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124200" y="347186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TASKPANEKEY" val="c818480a-0b0f-461a-b289-c0249e6e92be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10270</TotalTime>
  <Words>983</Words>
  <Application>Microsoft Office PowerPoint</Application>
  <PresentationFormat>On-screen Show (4:3)</PresentationFormat>
  <Paragraphs>256</Paragraphs>
  <Slides>32</Slides>
  <Notes>21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PowerPoint Presentation</vt:lpstr>
      <vt:lpstr>Dynamisk Programmering</vt:lpstr>
      <vt:lpstr>Dynamisk Programmering: Optimal opdeling af en stang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”Colonel Motors Corporation”</vt:lpstr>
      <vt:lpstr>”Colonel Motors Corporation”</vt:lpstr>
      <vt:lpstr>PowerPoint Presentation</vt:lpstr>
      <vt:lpstr>PowerPoint Presentation</vt:lpstr>
      <vt:lpstr>Matrix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”Memoized”  Matrix-kæde Multiplikation </vt:lpstr>
      <vt:lpstr>Længste Fælles Delsekvens</vt:lpstr>
      <vt:lpstr>Længste Fælles Delsekvens</vt:lpstr>
      <vt:lpstr>Længste Fælles Delsekvens</vt:lpstr>
      <vt:lpstr>Længste Fælles Delsekvens</vt:lpstr>
      <vt:lpstr>PowerPoint Presentation</vt:lpstr>
      <vt:lpstr>Optimale Binære Søgetræer</vt:lpstr>
      <vt:lpstr>Optimale Binære Søgetræer</vt:lpstr>
      <vt:lpstr>Optimale Binære Søgetræer</vt:lpstr>
      <vt:lpstr>Konstruktion af  Optimalt Binært Søgetræ</vt:lpstr>
      <vt:lpstr>Dynamisk Programmering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195</cp:revision>
  <dcterms:created xsi:type="dcterms:W3CDTF">2007-02-01T13:58:12Z</dcterms:created>
  <dcterms:modified xsi:type="dcterms:W3CDTF">2016-04-11T15:33:52Z</dcterms:modified>
</cp:coreProperties>
</file>