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67" r:id="rId3"/>
    <p:sldId id="275" r:id="rId4"/>
    <p:sldId id="268" r:id="rId5"/>
    <p:sldId id="269" r:id="rId6"/>
    <p:sldId id="270" r:id="rId7"/>
    <p:sldId id="271" r:id="rId8"/>
    <p:sldId id="272" r:id="rId9"/>
    <p:sldId id="281" r:id="rId10"/>
    <p:sldId id="263" r:id="rId11"/>
    <p:sldId id="265" r:id="rId12"/>
    <p:sldId id="266" r:id="rId13"/>
    <p:sldId id="273" r:id="rId14"/>
    <p:sldId id="262" r:id="rId15"/>
    <p:sldId id="26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5" autoAdjust="0"/>
    <p:restoredTop sz="86620" autoAdjust="0"/>
  </p:normalViewPr>
  <p:slideViewPr>
    <p:cSldViewPr>
      <p:cViewPr>
        <p:scale>
          <a:sx n="110" d="100"/>
          <a:sy n="110" d="100"/>
        </p:scale>
        <p:origin x="-858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8A50F6BA-9410-4ABB-A2D5-E3312E218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30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F532D3-DB17-44EA-8C7D-4BF3E615F16A}" type="slidenum">
              <a:rPr lang="en-US" b="0" smtClean="0"/>
              <a:pPr eaLnBrk="1" hangingPunct="1"/>
              <a:t>1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5C9B84-3D93-460A-8B42-D1038D871C06}" type="slidenum">
              <a:rPr lang="en-US" b="0" smtClean="0"/>
              <a:pPr eaLnBrk="1" hangingPunct="1"/>
              <a:t>12</a:t>
            </a:fld>
            <a:endParaRPr lang="en-US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Typos i bogen – binær søgning er ikke altid lige let....</a:t>
            </a: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P</a:t>
            </a:r>
            <a:r>
              <a:rPr lang="da-DK" baseline="-25000" dirty="0" smtClean="0"/>
              <a:t>L</a:t>
            </a:r>
            <a:r>
              <a:rPr lang="da-DK" dirty="0" smtClean="0"/>
              <a:t> ≤ P</a:t>
            </a:r>
            <a:r>
              <a:rPr lang="da-DK" baseline="-25000" dirty="0" smtClean="0"/>
              <a:t>R</a:t>
            </a:r>
            <a:r>
              <a:rPr lang="da-DK" dirty="0" smtClean="0"/>
              <a:t> er symmetrisk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0F6BA-9410-4ABB-A2D5-E3312E2189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79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B29DA0-9991-4362-8A5C-98A1AD3676A2}" type="slidenum">
              <a:rPr lang="en-US" b="0" smtClean="0"/>
              <a:pPr eaLnBrk="1" hangingPunct="1"/>
              <a:t>14</a:t>
            </a:fld>
            <a:endParaRPr lang="en-US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C44C91-C3DB-4A97-8E77-866746317E48}" type="slidenum">
              <a:rPr lang="en-US" b="0" smtClean="0"/>
              <a:pPr eaLnBrk="1" hangingPunct="1"/>
              <a:t>15</a:t>
            </a:fld>
            <a:endParaRPr lang="en-US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CD97EC-DD5A-4274-B59D-49D51D815B76}" type="slidenum">
              <a:rPr lang="en-US" b="0" smtClean="0"/>
              <a:pPr eaLnBrk="1" hangingPunct="1"/>
              <a:t>2</a:t>
            </a:fld>
            <a:endParaRPr lang="en-US" b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da-DK" dirty="0" smtClean="0"/>
              <a:t>Hvordan repræsenteres knuderne? </a:t>
            </a:r>
            <a:r>
              <a:rPr lang="da-DK" dirty="0" err="1" smtClean="0"/>
              <a:t>Hashing</a:t>
            </a:r>
            <a:r>
              <a:rPr lang="da-DK" dirty="0" smtClean="0"/>
              <a:t> (linear, </a:t>
            </a:r>
            <a:r>
              <a:rPr lang="da-DK" dirty="0" err="1" smtClean="0"/>
              <a:t>perfect</a:t>
            </a:r>
            <a:r>
              <a:rPr lang="da-DK" dirty="0" smtClean="0"/>
              <a:t>); Søgetræer; Vægt-balancerede søgetræer; array indekseret ved tegn?</a:t>
            </a:r>
          </a:p>
          <a:p>
            <a:pPr eaLnBrk="1" hangingPunct="1">
              <a:buFontTx/>
              <a:buChar char="•"/>
            </a:pPr>
            <a:r>
              <a:rPr lang="da-DK" dirty="0" err="1" smtClean="0"/>
              <a:t>Præfix</a:t>
            </a:r>
            <a:r>
              <a:rPr lang="da-DK" dirty="0" smtClean="0"/>
              <a:t> søgninger</a:t>
            </a:r>
          </a:p>
          <a:p>
            <a:pPr eaLnBrk="1" hangingPunct="1">
              <a:buFontTx/>
              <a:buChar char="•"/>
            </a:pPr>
            <a:r>
              <a:rPr lang="da-DK" dirty="0" smtClean="0"/>
              <a:t>Leksikografisk rapportering</a:t>
            </a:r>
          </a:p>
          <a:p>
            <a:pPr eaLnBrk="1" hangingPunct="1">
              <a:buFontTx/>
              <a:buChar char="•"/>
            </a:pPr>
            <a:endParaRPr lang="da-DK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32BC88-5560-46C9-BC5F-9A71EDFBEC1B}" type="slidenum">
              <a:rPr lang="en-US" b="0" smtClean="0"/>
              <a:pPr eaLnBrk="1" hangingPunct="1"/>
              <a:t>4</a:t>
            </a:fld>
            <a:endParaRPr lang="en-US" b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”inverted file” = for hvert mulig ord skiv hvor det forekommer i teksten.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1205AA-B6E8-42EE-9697-783F53D5209A}" type="slidenum">
              <a:rPr lang="en-US" b="0" smtClean="0"/>
              <a:pPr eaLnBrk="1" hangingPunct="1"/>
              <a:t>5</a:t>
            </a:fld>
            <a:endParaRPr lang="en-US" b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557741-226A-493E-86A5-EC6438CBC919}" type="slidenum">
              <a:rPr lang="en-US" b="0" smtClean="0"/>
              <a:pPr eaLnBrk="1" hangingPunct="1"/>
              <a:t>6</a:t>
            </a:fld>
            <a:endParaRPr lang="en-US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Plads O(#strenge) + plads til input strengene ”S”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E5D14B-7DCF-4CFB-B501-323A2AC2D26C}" type="slidenum">
              <a:rPr lang="en-US" b="0" smtClean="0"/>
              <a:pPr eaLnBrk="1" hangingPunct="1"/>
              <a:t>7</a:t>
            </a:fld>
            <a:endParaRPr lang="en-US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da-DK" smtClean="0"/>
              <a:t>Substring search</a:t>
            </a:r>
          </a:p>
          <a:p>
            <a:pPr eaLnBrk="1" hangingPunct="1">
              <a:buFontTx/>
              <a:buChar char="•"/>
            </a:pPr>
            <a:endParaRPr lang="da-D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4C9FA4-2864-4207-847B-872E7019C96E}" type="slidenum">
              <a:rPr lang="en-US" b="0" smtClean="0"/>
              <a:pPr eaLnBrk="1" hangingPunct="1"/>
              <a:t>8</a:t>
            </a:fld>
            <a:endParaRPr lang="en-US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091D11-1426-4B71-B5F4-4CD9399B5084}" type="slidenum">
              <a:rPr lang="en-US" b="0" smtClean="0"/>
              <a:pPr eaLnBrk="1" hangingPunct="1"/>
              <a:t>10</a:t>
            </a:fld>
            <a:endParaRPr lang="en-US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F94046-28AC-4D1F-B80D-F6FD9113B5FE}" type="slidenum">
              <a:rPr lang="en-US" b="0" smtClean="0"/>
              <a:pPr eaLnBrk="1" hangingPunct="1"/>
              <a:t>11</a:t>
            </a:fld>
            <a:endParaRPr lang="en-US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/>
              <a:t>Typos i bogen – binær søgning er ikke altid lige let....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89370-E9EB-45BA-9F87-9A1233FAD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F2B8A-03C1-48C5-804C-29FB559CD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5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3725B-4F0B-4FDC-99BC-0D7015B85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59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0D676-24D8-49E1-B9E9-7B772F4D6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A57E6-58B5-46D4-94C2-730FE7060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5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28277-BFB0-432C-8942-783B5AE61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9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A0C59-B5B7-48E6-9C14-324FC3961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7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1EC4A-3325-464C-9430-94DBF4475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8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39D02-D18B-4B51-9847-1AB1E8D81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864-4F1F-4981-93B8-F7FC3AC00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6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0A29-49CB-4DD2-88E6-4F0D8E6F1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2140-52FC-4D0E-B7BF-14266E1D3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4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29DB730-E781-4FF4-9E78-7AAD09284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7.wmf"/><Relationship Id="rId5" Type="http://schemas.openxmlformats.org/officeDocument/2006/relationships/image" Target="../media/image8.pn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 2</a:t>
            </a: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Gerth Stølting Brodal</a:t>
            </a:r>
          </a:p>
          <a:p>
            <a:pPr algn="ctr" eaLnBrk="1" hangingPunct="1"/>
            <a:endParaRPr lang="da-DK" sz="2400"/>
          </a:p>
          <a:p>
            <a:pPr algn="ctr" eaLnBrk="1" hangingPunct="1"/>
            <a:r>
              <a:rPr lang="en-US"/>
              <a:t>Suffiks træer [GT, kapitel 9.2], Suffiks arrays [Smyth, kapitel 5.3.2]</a:t>
            </a:r>
            <a:endParaRPr lang="da-DK"/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Suffiks Array</a:t>
            </a:r>
            <a:endParaRPr lang="en-US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295400"/>
            <a:ext cx="4038600" cy="91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800" smtClean="0"/>
              <a:t>            1 2 3 4 5 6 7 8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a-DK" sz="2800" smtClean="0"/>
              <a:t>tekst</a:t>
            </a:r>
            <a:r>
              <a:rPr lang="da-DK" sz="2800" i="1" smtClean="0"/>
              <a:t> = a b a a b a a b</a:t>
            </a:r>
            <a:endParaRPr lang="en-US" sz="2800" i="1" smtClean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1600200" y="2590800"/>
            <a:ext cx="2590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da-DK" sz="2400"/>
              <a:t>Suffikser </a:t>
            </a:r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1</a:t>
            </a:r>
            <a:r>
              <a:rPr lang="da-DK" sz="2400" b="0" i="1"/>
              <a:t>   a b a 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2</a:t>
            </a:r>
            <a:r>
              <a:rPr lang="da-DK" sz="2400" b="0" i="1"/>
              <a:t>   b a 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3   </a:t>
            </a:r>
            <a:r>
              <a:rPr lang="da-DK" sz="2400" b="0" i="1"/>
              <a:t>a 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4   </a:t>
            </a:r>
            <a:r>
              <a:rPr lang="da-DK" sz="2400" b="0" i="1"/>
              <a:t>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5   </a:t>
            </a:r>
            <a:r>
              <a:rPr lang="da-DK" sz="2400" b="0" i="1"/>
              <a:t>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6   </a:t>
            </a:r>
            <a:r>
              <a:rPr lang="da-DK" sz="2400" b="0" i="1"/>
              <a:t>a a b</a:t>
            </a:r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7   </a:t>
            </a:r>
            <a:r>
              <a:rPr lang="da-DK" sz="2400" b="0" i="1"/>
              <a:t>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8   </a:t>
            </a:r>
            <a:r>
              <a:rPr lang="da-DK" sz="2400" b="0" i="1"/>
              <a:t>b</a:t>
            </a:r>
            <a:endParaRPr lang="en-US" sz="2400" b="0"/>
          </a:p>
          <a:p>
            <a:pPr marL="342900" indent="-342900">
              <a:lnSpc>
                <a:spcPct val="90000"/>
              </a:lnSpc>
            </a:pPr>
            <a:endParaRPr lang="da-DK" sz="2400" b="0" i="1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334000" y="2590800"/>
            <a:ext cx="3352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</a:pPr>
            <a:r>
              <a:rPr lang="da-DK" sz="2400"/>
              <a:t>Sorterede suffikser </a:t>
            </a:r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6   </a:t>
            </a:r>
            <a:r>
              <a:rPr lang="da-DK" sz="2400" b="0" i="1"/>
              <a:t>a a b</a:t>
            </a:r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3   </a:t>
            </a:r>
            <a:r>
              <a:rPr lang="da-DK" sz="2400" b="0" i="1"/>
              <a:t>a 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7   </a:t>
            </a:r>
            <a:r>
              <a:rPr lang="da-DK" sz="2400" b="0" i="1"/>
              <a:t>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4   </a:t>
            </a:r>
            <a:r>
              <a:rPr lang="da-DK" sz="2400" b="0" i="1"/>
              <a:t>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1</a:t>
            </a:r>
            <a:r>
              <a:rPr lang="da-DK" sz="2400" b="0" i="1"/>
              <a:t>   a b a 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8   </a:t>
            </a:r>
            <a:r>
              <a:rPr lang="da-DK" sz="2400" b="0" i="1"/>
              <a:t>b</a:t>
            </a:r>
            <a:endParaRPr lang="en-US" sz="2400" b="0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5   </a:t>
            </a:r>
            <a:r>
              <a:rPr lang="da-DK" sz="2400" b="0" i="1"/>
              <a:t>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r>
              <a:rPr lang="da-DK" sz="2400" b="0"/>
              <a:t>2</a:t>
            </a:r>
            <a:r>
              <a:rPr lang="da-DK" sz="2400" b="0" i="1"/>
              <a:t>   b a a b a a b</a:t>
            </a:r>
            <a:endParaRPr lang="en-US" sz="2400" b="0" i="1"/>
          </a:p>
          <a:p>
            <a:pPr marL="342900" indent="-342900">
              <a:lnSpc>
                <a:spcPct val="90000"/>
              </a:lnSpc>
            </a:pPr>
            <a:endParaRPr lang="da-DK" sz="2400" b="0" i="1"/>
          </a:p>
        </p:txBody>
      </p:sp>
      <p:graphicFrame>
        <p:nvGraphicFramePr>
          <p:cNvPr id="127007" name="Group 31"/>
          <p:cNvGraphicFramePr>
            <a:graphicFrameLocks noGrp="1"/>
          </p:cNvGraphicFramePr>
          <p:nvPr>
            <p:ph sz="half" idx="2"/>
          </p:nvPr>
        </p:nvGraphicFramePr>
        <p:xfrm>
          <a:off x="2743200" y="6035675"/>
          <a:ext cx="4038600" cy="51788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80" marB="45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4362" name="Rectangle 6"/>
          <p:cNvSpPr>
            <a:spLocks noChangeArrowheads="1"/>
          </p:cNvSpPr>
          <p:nvPr/>
        </p:nvSpPr>
        <p:spPr bwMode="auto">
          <a:xfrm>
            <a:off x="3124200" y="5638800"/>
            <a:ext cx="335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</a:pPr>
            <a:r>
              <a:rPr lang="da-DK" sz="2400"/>
              <a:t>Suffix array</a:t>
            </a:r>
          </a:p>
        </p:txBody>
      </p:sp>
      <p:sp>
        <p:nvSpPr>
          <p:cNvPr id="14363" name="Rectangle 29"/>
          <p:cNvSpPr>
            <a:spLocks noChangeArrowheads="1"/>
          </p:cNvSpPr>
          <p:nvPr/>
        </p:nvSpPr>
        <p:spPr bwMode="auto">
          <a:xfrm>
            <a:off x="5359400" y="2946400"/>
            <a:ext cx="304800" cy="266700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4364" name="Right Arrow 34"/>
          <p:cNvSpPr>
            <a:spLocks noChangeArrowheads="1"/>
          </p:cNvSpPr>
          <p:nvPr/>
        </p:nvSpPr>
        <p:spPr bwMode="auto">
          <a:xfrm rot="7380000">
            <a:off x="4844257" y="5179219"/>
            <a:ext cx="474662" cy="215900"/>
          </a:xfrm>
          <a:prstGeom prst="rightArrow">
            <a:avLst>
              <a:gd name="adj1" fmla="val 50000"/>
              <a:gd name="adj2" fmla="val 5005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4365" name="TextBox 9"/>
          <p:cNvSpPr txBox="1">
            <a:spLocks noChangeArrowheads="1"/>
          </p:cNvSpPr>
          <p:nvPr/>
        </p:nvSpPr>
        <p:spPr bwMode="auto">
          <a:xfrm>
            <a:off x="1600200" y="6029325"/>
            <a:ext cx="106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l-GR" sz="2800" b="0">
                <a:latin typeface="Times New Roman" pitchFamily="18" charset="0"/>
                <a:cs typeface="Times New Roman" pitchFamily="18" charset="0"/>
              </a:rPr>
              <a:t>σ</a:t>
            </a:r>
            <a:endParaRPr lang="da-DK" sz="2800" b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Algorithm SANaïve [Smyth, s.151]</a:t>
            </a:r>
            <a:endParaRPr lang="en-US" sz="4000" b="1" smtClean="0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7162800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336925" y="1725613"/>
            <a:ext cx="271463" cy="585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32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4572000" y="1725613"/>
            <a:ext cx="914400" cy="585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32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en-US" sz="32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2886075" y="5875338"/>
            <a:ext cx="609600" cy="585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32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32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US" sz="32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Algorithm SASimple [Smyth, s.151]</a:t>
            </a:r>
            <a:endParaRPr lang="en-US" sz="4000" b="1" smtClean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63" y="1025525"/>
            <a:ext cx="635317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3065463" y="1519238"/>
            <a:ext cx="287337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24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4173538" y="1519238"/>
            <a:ext cx="666750" cy="4619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24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en-US" sz="24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2811463" y="6413500"/>
            <a:ext cx="457200" cy="4603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2400" b="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400" b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US" sz="2400" b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SAComplex (</a:t>
            </a:r>
            <a:r>
              <a:rPr lang="da-DK" b="1" i="1" smtClean="0"/>
              <a:t>P</a:t>
            </a:r>
            <a:r>
              <a:rPr lang="da-DK" b="1" i="1" baseline="-25000" smtClean="0"/>
              <a:t>L </a:t>
            </a:r>
            <a:r>
              <a:rPr lang="da-DK" b="1" i="1" smtClean="0">
                <a:cs typeface="Arial" charset="0"/>
              </a:rPr>
              <a:t>≥ P</a:t>
            </a:r>
            <a:r>
              <a:rPr lang="da-DK" b="1" i="1" baseline="-25000" smtClean="0">
                <a:cs typeface="Arial" charset="0"/>
              </a:rPr>
              <a:t>R</a:t>
            </a:r>
            <a:r>
              <a:rPr lang="da-DK" b="1" smtClean="0">
                <a:cs typeface="Arial" charset="0"/>
              </a:rPr>
              <a:t>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4038600"/>
            <a:ext cx="7467600" cy="28194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1346200" algn="l"/>
                <a:tab pos="1703388" algn="l"/>
              </a:tabLst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&lt; 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LM</a:t>
            </a:r>
          </a:p>
          <a:p>
            <a:pPr marL="0" indent="0" eaLnBrk="1" hangingPunct="1">
              <a:buFontTx/>
              <a:buNone/>
              <a:tabLst>
                <a:tab pos="1346200" algn="l"/>
                <a:tab pos="1703388" algn="l"/>
              </a:tabLst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&gt; 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marL="0" indent="0" eaLnBrk="1" hangingPunct="1">
              <a:buFontTx/>
              <a:buNone/>
              <a:tabLst>
                <a:tab pos="1346200" algn="l"/>
                <a:tab pos="1703388" algn="l"/>
              </a:tabLst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= 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:	</a:t>
            </a:r>
            <a:r>
              <a:rPr lang="da-DK" sz="2400" b="1" dirty="0" smtClean="0">
                <a:cs typeface="Arial" charset="0"/>
              </a:rPr>
              <a:t>Start sammenligning på position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+1</a:t>
            </a:r>
          </a:p>
          <a:p>
            <a:pPr marL="0" indent="0" eaLnBrk="1" hangingPunct="1">
              <a:buFontTx/>
              <a:buNone/>
              <a:tabLst>
                <a:tab pos="1346200" algn="l"/>
                <a:tab pos="1703388" algn="l"/>
              </a:tabLst>
            </a:pPr>
            <a:r>
              <a:rPr lang="da-DK" sz="2400" b="1" dirty="0" smtClean="0">
                <a:cs typeface="Arial" charset="0"/>
              </a:rPr>
              <a:t>	Lad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b="1" dirty="0" smtClean="0">
                <a:cs typeface="Arial" charset="0"/>
              </a:rPr>
              <a:t> være første forskellige position:</a:t>
            </a:r>
          </a:p>
          <a:p>
            <a:pPr marL="0" indent="0" eaLnBrk="1" hangingPunct="1">
              <a:buFontTx/>
              <a:buNone/>
              <a:tabLst>
                <a:tab pos="1346200" algn="l"/>
                <a:tab pos="1703388" algn="l"/>
              </a:tabLst>
            </a:pPr>
            <a:r>
              <a:rPr lang="da-DK" sz="2400" b="1" dirty="0" smtClean="0">
                <a:cs typeface="Arial" charset="0"/>
              </a:rPr>
              <a:t>			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 &lt;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 :  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el-GR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tabLst>
                <a:tab pos="1346200" algn="l"/>
                <a:tab pos="1703388" algn="l"/>
              </a:tabLst>
            </a:pP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			u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 &gt;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 :  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←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p-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da-DK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4"/>
          <a:stretch>
            <a:fillRect/>
          </a:stretch>
        </p:blipFill>
        <p:spPr bwMode="auto">
          <a:xfrm>
            <a:off x="228600" y="990600"/>
            <a:ext cx="8686800" cy="299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Oval 4"/>
          <p:cNvSpPr>
            <a:spLocks noChangeArrowheads="1"/>
          </p:cNvSpPr>
          <p:nvPr/>
        </p:nvSpPr>
        <p:spPr bwMode="auto">
          <a:xfrm>
            <a:off x="1447800" y="4038600"/>
            <a:ext cx="762000" cy="5334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18438" name="Straight Arrow Connector 6"/>
          <p:cNvCxnSpPr>
            <a:cxnSpLocks noChangeShapeType="1"/>
            <a:endCxn id="18437" idx="3"/>
          </p:cNvCxnSpPr>
          <p:nvPr/>
        </p:nvCxnSpPr>
        <p:spPr bwMode="auto">
          <a:xfrm rot="5400000" flipH="1" flipV="1">
            <a:off x="626269" y="4553744"/>
            <a:ext cx="992187" cy="873125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0" y="540861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b="0">
                <a:solidFill>
                  <a:srgbClr val="FF0000"/>
                </a:solidFill>
              </a:rPr>
              <a:t>præberegnet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Binært træ over intervaller</a:t>
            </a:r>
            <a:endParaRPr lang="en-US" b="1" smtClean="0"/>
          </a:p>
        </p:txBody>
      </p:sp>
      <p:pic>
        <p:nvPicPr>
          <p:cNvPr id="19459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7625" y="2143125"/>
            <a:ext cx="6507163" cy="3438525"/>
          </a:xfrm>
          <a:noFill/>
        </p:spPr>
      </p:pic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3692525" y="6110288"/>
            <a:ext cx="175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b="0"/>
              <a:t>Mihai Pătraşcu</a:t>
            </a:r>
            <a:r>
              <a:rPr lang="en-US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Søgninger i et Suffiks Array</a:t>
            </a:r>
            <a:endParaRPr lang="en-US" b="1" smtClean="0"/>
          </a:p>
        </p:txBody>
      </p:sp>
      <p:pic>
        <p:nvPicPr>
          <p:cNvPr id="20483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19300" y="2362200"/>
            <a:ext cx="5105400" cy="2392363"/>
          </a:xfrm>
          <a:noFill/>
        </p:spPr>
      </p:pic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0" y="6019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/>
              <a:t> = tekst længde,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2400"/>
              <a:t> = mønster længde,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/>
              <a:t> = antal forekomster</a:t>
            </a:r>
            <a:endParaRPr lang="en-US" sz="24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a-DK" b="1" dirty="0" smtClean="0"/>
              <a:t>Trier</a:t>
            </a:r>
            <a:br>
              <a:rPr lang="da-DK" b="1" dirty="0" smtClean="0"/>
            </a:br>
            <a:r>
              <a:rPr lang="da-DK" sz="24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da-DK" sz="2400" dirty="0" err="1" smtClean="0">
                <a:solidFill>
                  <a:schemeClr val="bg1">
                    <a:lumMod val="75000"/>
                  </a:schemeClr>
                </a:solidFill>
              </a:rPr>
              <a:t>text</a:t>
            </a:r>
            <a:r>
              <a:rPr lang="da-DK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a-DK" sz="2400" dirty="0" err="1" smtClean="0">
                <a:solidFill>
                  <a:schemeClr val="bg1">
                    <a:lumMod val="75000"/>
                  </a:schemeClr>
                </a:solidFill>
              </a:rPr>
              <a:t>re</a:t>
            </a:r>
            <a:r>
              <a:rPr lang="da-DK" sz="2400" b="1" dirty="0" err="1" smtClean="0"/>
              <a:t>trie</a:t>
            </a:r>
            <a:r>
              <a:rPr lang="da-DK" sz="2400" dirty="0" err="1" smtClean="0">
                <a:solidFill>
                  <a:schemeClr val="bg1">
                    <a:lumMod val="75000"/>
                  </a:schemeClr>
                </a:solidFill>
              </a:rPr>
              <a:t>val</a:t>
            </a:r>
            <a:r>
              <a:rPr lang="da-DK" sz="2400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0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20913"/>
            <a:ext cx="6545263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33400" y="2568575"/>
            <a:ext cx="2057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bear</a:t>
            </a:r>
          </a:p>
          <a:p>
            <a:pPr eaLnBrk="1" hangingPunct="1"/>
            <a:r>
              <a:rPr lang="da-DK"/>
              <a:t>bell</a:t>
            </a:r>
          </a:p>
          <a:p>
            <a:pPr eaLnBrk="1" hangingPunct="1"/>
            <a:r>
              <a:rPr lang="da-DK"/>
              <a:t>bid</a:t>
            </a:r>
          </a:p>
          <a:p>
            <a:pPr eaLnBrk="1" hangingPunct="1"/>
            <a:r>
              <a:rPr lang="da-DK"/>
              <a:t>bull</a:t>
            </a:r>
          </a:p>
          <a:p>
            <a:pPr eaLnBrk="1" hangingPunct="1"/>
            <a:r>
              <a:rPr lang="da-DK"/>
              <a:t>buy</a:t>
            </a:r>
          </a:p>
          <a:p>
            <a:pPr eaLnBrk="1" hangingPunct="1"/>
            <a:r>
              <a:rPr lang="da-DK"/>
              <a:t>sell</a:t>
            </a:r>
          </a:p>
          <a:p>
            <a:pPr eaLnBrk="1" hangingPunct="1"/>
            <a:r>
              <a:rPr lang="da-DK"/>
              <a:t>stock</a:t>
            </a:r>
          </a:p>
          <a:p>
            <a:pPr eaLnBrk="1" hangingPunct="1"/>
            <a:r>
              <a:rPr lang="da-DK"/>
              <a:t>stop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05600" y="5709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000" dirty="0" err="1" smtClean="0">
                <a:solidFill>
                  <a:schemeClr val="bg1">
                    <a:lumMod val="75000"/>
                  </a:schemeClr>
                </a:solidFill>
              </a:rPr>
              <a:t>Fredkin</a:t>
            </a:r>
            <a:r>
              <a:rPr lang="da-DK" sz="2000" dirty="0" smtClean="0">
                <a:solidFill>
                  <a:schemeClr val="bg1">
                    <a:lumMod val="75000"/>
                  </a:schemeClr>
                </a:solidFill>
              </a:rPr>
              <a:t> 1960</a:t>
            </a:r>
            <a:endParaRPr lang="da-DK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smtClean="0"/>
              <a:t>Præfiks-fri ?</a:t>
            </a:r>
            <a:endParaRPr lang="en-US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3263900"/>
            <a:ext cx="2057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/>
              <a:t>kan</a:t>
            </a:r>
          </a:p>
          <a:p>
            <a:pPr eaLnBrk="1" hangingPunct="1"/>
            <a:r>
              <a:rPr lang="da-DK" sz="2800"/>
              <a:t>kat</a:t>
            </a:r>
          </a:p>
          <a:p>
            <a:pPr eaLnBrk="1" hangingPunct="1"/>
            <a:r>
              <a:rPr lang="da-DK" sz="2800"/>
              <a:t>katrine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800600" y="3276600"/>
            <a:ext cx="2057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2800"/>
              <a:t>kan</a:t>
            </a:r>
            <a:r>
              <a:rPr lang="da-DK" sz="2800">
                <a:solidFill>
                  <a:srgbClr val="C00000"/>
                </a:solidFill>
              </a:rPr>
              <a:t>$</a:t>
            </a:r>
          </a:p>
          <a:p>
            <a:pPr eaLnBrk="1" hangingPunct="1"/>
            <a:r>
              <a:rPr lang="da-DK" sz="2800"/>
              <a:t>kat</a:t>
            </a:r>
            <a:r>
              <a:rPr lang="da-DK" sz="2800">
                <a:solidFill>
                  <a:srgbClr val="C00000"/>
                </a:solidFill>
              </a:rPr>
              <a:t>$</a:t>
            </a:r>
          </a:p>
          <a:p>
            <a:pPr eaLnBrk="1" hangingPunct="1"/>
            <a:r>
              <a:rPr lang="da-DK" sz="2800"/>
              <a:t>katrine</a:t>
            </a:r>
            <a:r>
              <a:rPr lang="da-DK" sz="2800">
                <a:solidFill>
                  <a:srgbClr val="C00000"/>
                </a:solidFill>
              </a:rPr>
              <a:t>$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362200" y="1295400"/>
            <a:ext cx="990600" cy="4800600"/>
            <a:chOff x="2362200" y="1295400"/>
            <a:chExt cx="990600" cy="4800600"/>
          </a:xfrm>
        </p:grpSpPr>
        <p:cxnSp>
          <p:nvCxnSpPr>
            <p:cNvPr id="5144" name="Straight Connector 19"/>
            <p:cNvCxnSpPr>
              <a:cxnSpLocks noChangeShapeType="1"/>
              <a:stCxn id="5154" idx="4"/>
            </p:cNvCxnSpPr>
            <p:nvPr/>
          </p:nvCxnSpPr>
          <p:spPr bwMode="auto">
            <a:xfrm rot="5400000">
              <a:off x="502085" y="3695879"/>
              <a:ext cx="408023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45" name="Oval 4"/>
            <p:cNvSpPr>
              <a:spLocks noChangeArrowheads="1"/>
            </p:cNvSpPr>
            <p:nvPr/>
          </p:nvSpPr>
          <p:spPr bwMode="auto">
            <a:xfrm>
              <a:off x="2362200" y="1925951"/>
              <a:ext cx="360000" cy="36000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a-DK"/>
                <a:t>k</a:t>
              </a:r>
              <a:endParaRPr lang="en-US"/>
            </a:p>
          </p:txBody>
        </p:sp>
        <p:sp>
          <p:nvSpPr>
            <p:cNvPr id="5146" name="Oval 6"/>
            <p:cNvSpPr>
              <a:spLocks noChangeArrowheads="1"/>
            </p:cNvSpPr>
            <p:nvPr/>
          </p:nvSpPr>
          <p:spPr bwMode="auto">
            <a:xfrm>
              <a:off x="2362200" y="2560959"/>
              <a:ext cx="360000" cy="36000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a-DK"/>
                <a:t>a</a:t>
              </a:r>
              <a:endParaRPr lang="en-US"/>
            </a:p>
          </p:txBody>
        </p:sp>
        <p:sp>
          <p:nvSpPr>
            <p:cNvPr id="5147" name="Oval 8"/>
            <p:cNvSpPr>
              <a:spLocks noChangeArrowheads="1"/>
            </p:cNvSpPr>
            <p:nvPr/>
          </p:nvSpPr>
          <p:spPr bwMode="auto">
            <a:xfrm>
              <a:off x="2362200" y="3830973"/>
              <a:ext cx="360000" cy="36000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a-DK"/>
                <a:t>r</a:t>
              </a:r>
              <a:endParaRPr lang="en-US"/>
            </a:p>
          </p:txBody>
        </p:sp>
        <p:sp>
          <p:nvSpPr>
            <p:cNvPr id="5148" name="Oval 9"/>
            <p:cNvSpPr>
              <a:spLocks noChangeArrowheads="1"/>
            </p:cNvSpPr>
            <p:nvPr/>
          </p:nvSpPr>
          <p:spPr bwMode="auto">
            <a:xfrm>
              <a:off x="2362200" y="4465981"/>
              <a:ext cx="360000" cy="36000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a-DK"/>
                <a:t>i</a:t>
              </a:r>
              <a:endParaRPr lang="en-US"/>
            </a:p>
          </p:txBody>
        </p:sp>
        <p:sp>
          <p:nvSpPr>
            <p:cNvPr id="5149" name="Oval 10"/>
            <p:cNvSpPr>
              <a:spLocks noChangeArrowheads="1"/>
            </p:cNvSpPr>
            <p:nvPr/>
          </p:nvSpPr>
          <p:spPr bwMode="auto">
            <a:xfrm>
              <a:off x="2362200" y="5100988"/>
              <a:ext cx="360000" cy="360004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da-DK"/>
                <a:t>n</a:t>
              </a:r>
              <a:endParaRPr lang="en-US"/>
            </a:p>
          </p:txBody>
        </p:sp>
        <p:cxnSp>
          <p:nvCxnSpPr>
            <p:cNvPr id="5150" name="Straight Connector 22"/>
            <p:cNvCxnSpPr>
              <a:cxnSpLocks noChangeShapeType="1"/>
              <a:stCxn id="5146" idx="5"/>
              <a:endCxn id="5151" idx="0"/>
            </p:cNvCxnSpPr>
            <p:nvPr/>
          </p:nvCxnSpPr>
          <p:spPr bwMode="auto">
            <a:xfrm rot="16200000" flipH="1">
              <a:off x="2749827" y="2787892"/>
              <a:ext cx="332125" cy="4928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51" name="Rectangle 54"/>
            <p:cNvSpPr>
              <a:spLocks noChangeArrowheads="1"/>
            </p:cNvSpPr>
            <p:nvPr/>
          </p:nvSpPr>
          <p:spPr bwMode="auto">
            <a:xfrm>
              <a:off x="2971800" y="3200366"/>
              <a:ext cx="381000" cy="381004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da-DK"/>
                <a:t>n</a:t>
              </a:r>
              <a:endParaRPr lang="en-US"/>
            </a:p>
          </p:txBody>
        </p:sp>
        <p:sp>
          <p:nvSpPr>
            <p:cNvPr id="5152" name="Rectangle 56"/>
            <p:cNvSpPr>
              <a:spLocks noChangeArrowheads="1"/>
            </p:cNvSpPr>
            <p:nvPr/>
          </p:nvSpPr>
          <p:spPr bwMode="auto">
            <a:xfrm>
              <a:off x="2362200" y="3200366"/>
              <a:ext cx="381000" cy="381004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da-DK">
                  <a:solidFill>
                    <a:srgbClr val="C00000"/>
                  </a:solidFill>
                </a:rPr>
                <a:t>t</a:t>
              </a:r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5153" name="Rectangle 57"/>
            <p:cNvSpPr>
              <a:spLocks noChangeArrowheads="1"/>
            </p:cNvSpPr>
            <p:nvPr/>
          </p:nvSpPr>
          <p:spPr bwMode="auto">
            <a:xfrm>
              <a:off x="2362200" y="5714996"/>
              <a:ext cx="381000" cy="381004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da-DK"/>
                <a:t>e</a:t>
              </a:r>
              <a:endParaRPr lang="en-US"/>
            </a:p>
          </p:txBody>
        </p:sp>
        <p:sp>
          <p:nvSpPr>
            <p:cNvPr id="5154" name="Oval 4"/>
            <p:cNvSpPr>
              <a:spLocks noChangeArrowheads="1"/>
            </p:cNvSpPr>
            <p:nvPr/>
          </p:nvSpPr>
          <p:spPr bwMode="auto">
            <a:xfrm>
              <a:off x="2362200" y="1295400"/>
              <a:ext cx="360363" cy="36036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553200" y="1143000"/>
            <a:ext cx="1692275" cy="5486400"/>
            <a:chOff x="6553200" y="1143000"/>
            <a:chExt cx="1692275" cy="5486400"/>
          </a:xfrm>
        </p:grpSpPr>
        <p:grpSp>
          <p:nvGrpSpPr>
            <p:cNvPr id="5127" name="Group 60"/>
            <p:cNvGrpSpPr>
              <a:grpSpLocks/>
            </p:cNvGrpSpPr>
            <p:nvPr/>
          </p:nvGrpSpPr>
          <p:grpSpPr bwMode="auto">
            <a:xfrm>
              <a:off x="6553200" y="1503363"/>
              <a:ext cx="1692275" cy="5126037"/>
              <a:chOff x="6553200" y="1503413"/>
              <a:chExt cx="1692729" cy="5125987"/>
            </a:xfrm>
          </p:grpSpPr>
          <p:cxnSp>
            <p:nvCxnSpPr>
              <p:cNvPr id="5129" name="Straight Connector 41"/>
              <p:cNvCxnSpPr>
                <a:cxnSpLocks noChangeShapeType="1"/>
                <a:stCxn id="5134" idx="3"/>
                <a:endCxn id="5143" idx="0"/>
              </p:cNvCxnSpPr>
              <p:nvPr/>
            </p:nvCxnSpPr>
            <p:spPr bwMode="auto">
              <a:xfrm rot="5400000">
                <a:off x="6815751" y="3278829"/>
                <a:ext cx="327721" cy="471821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30" name="Straight Connector 42"/>
              <p:cNvCxnSpPr>
                <a:cxnSpLocks noChangeShapeType="1"/>
                <a:stCxn id="5139" idx="4"/>
                <a:endCxn id="5141" idx="0"/>
              </p:cNvCxnSpPr>
              <p:nvPr/>
            </p:nvCxnSpPr>
            <p:spPr bwMode="auto">
              <a:xfrm rot="16200000" flipH="1">
                <a:off x="7927714" y="3550885"/>
                <a:ext cx="249600" cy="5829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31" name="Straight Connector 24"/>
              <p:cNvCxnSpPr>
                <a:cxnSpLocks noChangeShapeType="1"/>
                <a:stCxn id="5128" idx="4"/>
                <a:endCxn id="5142" idx="0"/>
              </p:cNvCxnSpPr>
              <p:nvPr/>
            </p:nvCxnSpPr>
            <p:spPr bwMode="auto">
              <a:xfrm rot="16200000" flipH="1">
                <a:off x="4975663" y="3870762"/>
                <a:ext cx="4744987" cy="10289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132" name="Oval 25"/>
              <p:cNvSpPr>
                <a:spLocks noChangeArrowheads="1"/>
              </p:cNvSpPr>
              <p:nvPr/>
            </p:nvSpPr>
            <p:spPr bwMode="auto">
              <a:xfrm>
                <a:off x="7162800" y="1773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k</a:t>
                </a:r>
                <a:endParaRPr lang="en-US"/>
              </a:p>
            </p:txBody>
          </p:sp>
          <p:sp>
            <p:nvSpPr>
              <p:cNvPr id="5133" name="Oval 26"/>
              <p:cNvSpPr>
                <a:spLocks noChangeArrowheads="1"/>
              </p:cNvSpPr>
              <p:nvPr/>
            </p:nvSpPr>
            <p:spPr bwMode="auto">
              <a:xfrm>
                <a:off x="7162800" y="2408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a</a:t>
                </a:r>
                <a:endParaRPr lang="en-US"/>
              </a:p>
            </p:txBody>
          </p:sp>
          <p:sp>
            <p:nvSpPr>
              <p:cNvPr id="5134" name="Oval 27"/>
              <p:cNvSpPr>
                <a:spLocks noChangeArrowheads="1"/>
              </p:cNvSpPr>
              <p:nvPr/>
            </p:nvSpPr>
            <p:spPr bwMode="auto">
              <a:xfrm>
                <a:off x="7162800" y="3043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t</a:t>
                </a:r>
                <a:endParaRPr lang="en-US"/>
              </a:p>
            </p:txBody>
          </p:sp>
          <p:sp>
            <p:nvSpPr>
              <p:cNvPr id="5135" name="Oval 28"/>
              <p:cNvSpPr>
                <a:spLocks noChangeArrowheads="1"/>
              </p:cNvSpPr>
              <p:nvPr/>
            </p:nvSpPr>
            <p:spPr bwMode="auto">
              <a:xfrm>
                <a:off x="7162800" y="3678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r</a:t>
                </a:r>
                <a:endParaRPr lang="en-US"/>
              </a:p>
            </p:txBody>
          </p:sp>
          <p:sp>
            <p:nvSpPr>
              <p:cNvPr id="5136" name="Oval 29"/>
              <p:cNvSpPr>
                <a:spLocks noChangeArrowheads="1"/>
              </p:cNvSpPr>
              <p:nvPr/>
            </p:nvSpPr>
            <p:spPr bwMode="auto">
              <a:xfrm>
                <a:off x="7162800" y="4313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i</a:t>
                </a:r>
                <a:endParaRPr lang="en-US"/>
              </a:p>
            </p:txBody>
          </p:sp>
          <p:sp>
            <p:nvSpPr>
              <p:cNvPr id="5137" name="Oval 30"/>
              <p:cNvSpPr>
                <a:spLocks noChangeArrowheads="1"/>
              </p:cNvSpPr>
              <p:nvPr/>
            </p:nvSpPr>
            <p:spPr bwMode="auto">
              <a:xfrm>
                <a:off x="7162800" y="4948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n</a:t>
                </a:r>
                <a:endParaRPr lang="en-US"/>
              </a:p>
            </p:txBody>
          </p:sp>
          <p:sp>
            <p:nvSpPr>
              <p:cNvPr id="5138" name="Oval 31"/>
              <p:cNvSpPr>
                <a:spLocks noChangeArrowheads="1"/>
              </p:cNvSpPr>
              <p:nvPr/>
            </p:nvSpPr>
            <p:spPr bwMode="auto">
              <a:xfrm>
                <a:off x="7162800" y="55836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e</a:t>
                </a:r>
                <a:endParaRPr lang="en-US"/>
              </a:p>
            </p:txBody>
          </p:sp>
          <p:sp>
            <p:nvSpPr>
              <p:cNvPr id="5139" name="Oval 32"/>
              <p:cNvSpPr>
                <a:spLocks noChangeArrowheads="1"/>
              </p:cNvSpPr>
              <p:nvPr/>
            </p:nvSpPr>
            <p:spPr bwMode="auto">
              <a:xfrm>
                <a:off x="7869600" y="3069000"/>
                <a:ext cx="360000" cy="360000"/>
              </a:xfrm>
              <a:prstGeom prst="ellipse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da-DK"/>
                  <a:t>n</a:t>
                </a:r>
                <a:endParaRPr lang="en-US"/>
              </a:p>
            </p:txBody>
          </p:sp>
          <p:cxnSp>
            <p:nvCxnSpPr>
              <p:cNvPr id="5140" name="Straight Connector 33"/>
              <p:cNvCxnSpPr>
                <a:cxnSpLocks noChangeShapeType="1"/>
                <a:stCxn id="5133" idx="5"/>
                <a:endCxn id="5139" idx="1"/>
              </p:cNvCxnSpPr>
              <p:nvPr/>
            </p:nvCxnSpPr>
            <p:spPr bwMode="auto">
              <a:xfrm rot="16200000" flipH="1">
                <a:off x="7493279" y="2692679"/>
                <a:ext cx="405842" cy="452242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141" name="Rectangle 36"/>
              <p:cNvSpPr>
                <a:spLocks noChangeArrowheads="1"/>
              </p:cNvSpPr>
              <p:nvPr/>
            </p:nvSpPr>
            <p:spPr bwMode="auto">
              <a:xfrm>
                <a:off x="7864929" y="3678600"/>
                <a:ext cx="381000" cy="3810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da-DK">
                    <a:solidFill>
                      <a:srgbClr val="C00000"/>
                    </a:solidFill>
                  </a:rPr>
                  <a:t>$</a:t>
                </a:r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142" name="Rectangle 38"/>
              <p:cNvSpPr>
                <a:spLocks noChangeArrowheads="1"/>
              </p:cNvSpPr>
              <p:nvPr/>
            </p:nvSpPr>
            <p:spPr bwMode="auto">
              <a:xfrm>
                <a:off x="7162800" y="6248400"/>
                <a:ext cx="381000" cy="3810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da-DK">
                    <a:solidFill>
                      <a:srgbClr val="C00000"/>
                    </a:solidFill>
                  </a:rPr>
                  <a:t>$</a:t>
                </a:r>
                <a:endParaRPr lang="en-US">
                  <a:solidFill>
                    <a:srgbClr val="C00000"/>
                  </a:solidFill>
                </a:endParaRPr>
              </a:p>
            </p:txBody>
          </p:sp>
          <p:sp>
            <p:nvSpPr>
              <p:cNvPr id="5143" name="Rectangle 39"/>
              <p:cNvSpPr>
                <a:spLocks noChangeArrowheads="1"/>
              </p:cNvSpPr>
              <p:nvPr/>
            </p:nvSpPr>
            <p:spPr bwMode="auto">
              <a:xfrm>
                <a:off x="6553200" y="3678600"/>
                <a:ext cx="381000" cy="38100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da-DK">
                    <a:solidFill>
                      <a:srgbClr val="C00000"/>
                    </a:solidFill>
                  </a:rPr>
                  <a:t>$</a:t>
                </a:r>
                <a:endParaRPr lang="en-US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5128" name="Oval 4"/>
            <p:cNvSpPr>
              <a:spLocks noChangeArrowheads="1"/>
            </p:cNvSpPr>
            <p:nvPr/>
          </p:nvSpPr>
          <p:spPr bwMode="auto">
            <a:xfrm>
              <a:off x="7162800" y="1143000"/>
              <a:ext cx="360363" cy="360363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da-DK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16"/>
          <a:stretch>
            <a:fillRect/>
          </a:stretch>
        </p:blipFill>
        <p:spPr bwMode="auto">
          <a:xfrm rot="-60000">
            <a:off x="1390650" y="893763"/>
            <a:ext cx="6324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3505200"/>
          <a:ext cx="2057400" cy="31781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9448"/>
                <a:gridCol w="1347952"/>
              </a:tblGrid>
              <a:tr h="252031"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Position(er)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144"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bear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bell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bid</a:t>
                      </a: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bull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buy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hear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see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sell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err="1" smtClean="0">
                          <a:solidFill>
                            <a:schemeClr val="tx1"/>
                          </a:solidFill>
                        </a:rPr>
                        <a:t>stock</a:t>
                      </a:r>
                      <a:endParaRPr lang="da-DK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stop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4,28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47,58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0,24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17,40,51,62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  <a:p>
                      <a:r>
                        <a:rPr lang="da-DK" sz="1600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0213" y="3775075"/>
            <a:ext cx="1574800" cy="254000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7675" y="6450013"/>
            <a:ext cx="1574800" cy="200025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28"/>
          <a:stretch>
            <a:fillRect/>
          </a:stretch>
        </p:blipFill>
        <p:spPr bwMode="auto">
          <a:xfrm>
            <a:off x="3352800" y="3657600"/>
            <a:ext cx="5334000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81000" y="31242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da-DK" sz="1600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Inverteret fil</a:t>
            </a:r>
            <a:endParaRPr lang="en-US" sz="160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Søgning i Streng</a:t>
            </a:r>
            <a:endParaRPr lang="en-US" b="1" smtClean="0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657600" y="38862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da-DK" sz="1600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Trie</a:t>
            </a:r>
            <a:endParaRPr lang="en-US" sz="1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Komprimeret Trie</a:t>
            </a:r>
            <a:endParaRPr lang="en-US" b="1" smtClean="0"/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629400" cy="293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33950"/>
            <a:ext cx="41148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495800" y="4724400"/>
            <a:ext cx="205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b="0"/>
              <a:t>Ukomprimeret trie</a:t>
            </a:r>
            <a:endParaRPr lang="en-US" b="0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 flipV="1">
            <a:off x="4495800" y="47244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4495800" y="47244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Komprimeret Trie over Ordbog </a:t>
            </a:r>
            <a:endParaRPr lang="en-US" sz="4000" b="1" smtClean="0"/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8054975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9470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2362200" y="6400800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z="2400" b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b="0"/>
              <a:t>er delstrengen</a:t>
            </a:r>
            <a:r>
              <a:rPr lang="da-DK" sz="2400"/>
              <a:t> 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][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da-DK" sz="24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24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smtClean="0"/>
              <a:t>Suffiks Træer </a:t>
            </a:r>
            <a:endParaRPr lang="en-US" b="1" smtClean="0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3751263" y="4276725"/>
            <a:ext cx="4814887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1671638" y="966788"/>
            <a:ext cx="6076950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857"/>
          <a:stretch>
            <a:fillRect/>
          </a:stretch>
        </p:blipFill>
        <p:spPr bwMode="auto">
          <a:xfrm rot="-60000">
            <a:off x="228600" y="1066800"/>
            <a:ext cx="266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228600" y="39624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381000" y="4648200"/>
            <a:ext cx="2590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buClr>
                <a:schemeClr val="accent2"/>
              </a:buClr>
              <a:defRPr/>
            </a:pPr>
            <a:r>
              <a:rPr lang="da-DK" sz="2400" b="0" dirty="0" err="1"/>
              <a:t>Suffix</a:t>
            </a:r>
            <a:r>
              <a:rPr lang="da-DK" sz="2400" b="0" dirty="0"/>
              <a:t> træ = </a:t>
            </a:r>
          </a:p>
          <a:p>
            <a:pPr marL="342900" indent="-342900" algn="ctr">
              <a:lnSpc>
                <a:spcPct val="80000"/>
              </a:lnSpc>
              <a:buClr>
                <a:schemeClr val="accent2"/>
              </a:buClr>
              <a:defRPr/>
            </a:pPr>
            <a:r>
              <a:rPr lang="da-DK" sz="2400" b="0" dirty="0"/>
              <a:t>komprimeret </a:t>
            </a:r>
            <a:r>
              <a:rPr lang="da-DK" sz="2400" b="0" dirty="0" err="1"/>
              <a:t>trie</a:t>
            </a:r>
            <a:r>
              <a:rPr lang="da-DK" sz="2400" b="0" dirty="0"/>
              <a:t> </a:t>
            </a:r>
          </a:p>
          <a:p>
            <a:pPr marL="342900" indent="-342900" algn="ctr">
              <a:lnSpc>
                <a:spcPct val="80000"/>
              </a:lnSpc>
              <a:buClr>
                <a:schemeClr val="accent2"/>
              </a:buClr>
              <a:defRPr/>
            </a:pPr>
            <a:r>
              <a:rPr lang="da-DK" sz="2400" b="0" dirty="0"/>
              <a:t>over </a:t>
            </a:r>
            <a:r>
              <a:rPr lang="da-DK" sz="2400" b="0" dirty="0" err="1"/>
              <a:t>suffixer</a:t>
            </a:r>
            <a:endParaRPr lang="da-DK" sz="2400" b="0" dirty="0"/>
          </a:p>
          <a:p>
            <a:pPr marL="342900" indent="-342900" algn="ctr">
              <a:lnSpc>
                <a:spcPct val="80000"/>
              </a:lnSpc>
              <a:buClr>
                <a:schemeClr val="accent2"/>
              </a:buClr>
              <a:defRPr/>
            </a:pPr>
            <a:endParaRPr lang="da-DK" sz="2400" b="0" dirty="0"/>
          </a:p>
          <a:p>
            <a:pPr marL="342900" indent="-342900" algn="ctr">
              <a:lnSpc>
                <a:spcPct val="80000"/>
              </a:lnSpc>
              <a:buClr>
                <a:schemeClr val="accent2"/>
              </a:buClr>
              <a:defRPr/>
            </a:pPr>
            <a:r>
              <a:rPr lang="da-DK" sz="2400" dirty="0">
                <a:solidFill>
                  <a:schemeClr val="accent2"/>
                </a:solidFill>
              </a:rPr>
              <a:t>Plads </a:t>
            </a:r>
            <a:r>
              <a:rPr lang="da-DK" sz="2400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O(</a:t>
            </a:r>
            <a:r>
              <a:rPr lang="da-DK" sz="2400" i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n</a:t>
            </a:r>
            <a:r>
              <a:rPr lang="da-DK" sz="2400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)</a:t>
            </a:r>
            <a:endParaRPr lang="en-US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3200400" y="4267200"/>
            <a:ext cx="23622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81000" y="6477000"/>
            <a:ext cx="8382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buClr>
                <a:schemeClr val="accent2"/>
              </a:buClr>
            </a:pPr>
            <a:r>
              <a:rPr lang="da-DK" sz="2400" b="0">
                <a:solidFill>
                  <a:srgbClr val="C00000"/>
                </a:solidFill>
              </a:rPr>
              <a:t>Kan konstrueres i O(</a:t>
            </a:r>
            <a:r>
              <a:rPr lang="da-DK" sz="2400" b="0" i="1">
                <a:solidFill>
                  <a:srgbClr val="C00000"/>
                </a:solidFill>
              </a:rPr>
              <a:t>n</a:t>
            </a:r>
            <a:r>
              <a:rPr lang="da-DK" sz="2400" b="0">
                <a:solidFill>
                  <a:srgbClr val="C00000"/>
                </a:solidFill>
              </a:rPr>
              <a:t>) tid (for konstant størrelse alfabet)</a:t>
            </a:r>
            <a:endParaRPr lang="en-US" sz="2400">
              <a:solidFill>
                <a:srgbClr val="C00000"/>
              </a:solidFill>
            </a:endParaRPr>
          </a:p>
        </p:txBody>
      </p:sp>
      <p:sp>
        <p:nvSpPr>
          <p:cNvPr id="10250" name="TextBox 2"/>
          <p:cNvSpPr txBox="1">
            <a:spLocks noChangeArrowheads="1"/>
          </p:cNvSpPr>
          <p:nvPr/>
        </p:nvSpPr>
        <p:spPr bwMode="auto">
          <a:xfrm>
            <a:off x="7162800" y="0"/>
            <a:ext cx="198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>
                <a:solidFill>
                  <a:srgbClr val="0070C0"/>
                </a:solidFill>
              </a:rPr>
              <a:t>Weiner 1973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58738" y="0"/>
            <a:ext cx="641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5635625" y="3763963"/>
            <a:ext cx="349567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5670550" y="5384800"/>
            <a:ext cx="346075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857"/>
          <a:stretch>
            <a:fillRect/>
          </a:stretch>
        </p:blipFill>
        <p:spPr bwMode="auto">
          <a:xfrm rot="-60000">
            <a:off x="7011988" y="3184525"/>
            <a:ext cx="212725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70" name="Straight Connector 6"/>
          <p:cNvCxnSpPr>
            <a:cxnSpLocks noChangeShapeType="1"/>
          </p:cNvCxnSpPr>
          <p:nvPr/>
        </p:nvCxnSpPr>
        <p:spPr bwMode="auto">
          <a:xfrm rot="5400000" flipH="1" flipV="1">
            <a:off x="4227513" y="5829300"/>
            <a:ext cx="2058988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1" name="Straight Connector 9"/>
          <p:cNvCxnSpPr>
            <a:cxnSpLocks noChangeShapeType="1"/>
          </p:cNvCxnSpPr>
          <p:nvPr/>
        </p:nvCxnSpPr>
        <p:spPr bwMode="auto">
          <a:xfrm rot="5400000" flipH="1" flipV="1">
            <a:off x="5257006" y="2743994"/>
            <a:ext cx="2058988" cy="20574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Straight Connector 10"/>
          <p:cNvCxnSpPr>
            <a:cxnSpLocks noChangeShapeType="1"/>
          </p:cNvCxnSpPr>
          <p:nvPr/>
        </p:nvCxnSpPr>
        <p:spPr bwMode="auto">
          <a:xfrm flipV="1">
            <a:off x="7315200" y="2743200"/>
            <a:ext cx="1828800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1538288" y="2614613"/>
            <a:ext cx="1524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1274" name="TextBox 9"/>
          <p:cNvSpPr txBox="1">
            <a:spLocks noChangeArrowheads="1"/>
          </p:cNvSpPr>
          <p:nvPr/>
        </p:nvSpPr>
        <p:spPr bwMode="auto">
          <a:xfrm>
            <a:off x="1438275" y="2525713"/>
            <a:ext cx="30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1295400" y="6172200"/>
            <a:ext cx="2133600" cy="2619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da-DK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85" t="89905" r="49130" b="6519"/>
          <a:stretch>
            <a:fillRect/>
          </a:stretch>
        </p:blipFill>
        <p:spPr bwMode="auto">
          <a:xfrm rot="-60000">
            <a:off x="1276350" y="6191250"/>
            <a:ext cx="2084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15548E-6 L -0.02344 -0.000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da-DK" smtClean="0"/>
              <a:t>Suffiks Træ over to Strenge</a:t>
            </a:r>
            <a:br>
              <a:rPr lang="da-DK" smtClean="0"/>
            </a:br>
            <a:r>
              <a:rPr lang="en-US" b="1" smtClean="0"/>
              <a:t> ABAB$</a:t>
            </a:r>
            <a:r>
              <a:rPr lang="en-US" b="1" baseline="-25000" smtClean="0"/>
              <a:t>0</a:t>
            </a:r>
            <a:r>
              <a:rPr lang="en-US" b="1" smtClean="0"/>
              <a:t>BABA$</a:t>
            </a:r>
            <a:r>
              <a:rPr lang="en-US" b="1" baseline="-25000" smtClean="0"/>
              <a:t>1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sz="half" idx="1"/>
          </p:nvPr>
        </p:nvSpPr>
        <p:spPr>
          <a:xfrm>
            <a:off x="7696200" y="6477000"/>
            <a:ext cx="1447800" cy="381000"/>
          </a:xfrm>
        </p:spPr>
        <p:txBody>
          <a:bodyPr/>
          <a:lstStyle/>
          <a:p>
            <a:pPr algn="r">
              <a:buFontTx/>
              <a:buNone/>
            </a:pPr>
            <a:r>
              <a:rPr lang="da-DK" sz="1500" smtClean="0"/>
              <a:t>wikipedia.org</a:t>
            </a:r>
            <a:endParaRPr lang="en-US" sz="1500" smtClean="0"/>
          </a:p>
        </p:txBody>
      </p:sp>
      <p:pic>
        <p:nvPicPr>
          <p:cNvPr id="13316" name="Picture 4" descr="C:\Users\gerth\Desktop\1000px-Suffix_tree_ABAB_BABA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2057400"/>
            <a:ext cx="3551238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V="1">
            <a:off x="2103438" y="4267200"/>
            <a:ext cx="836612" cy="685800"/>
          </a:xfrm>
          <a:prstGeom prst="straightConnector1">
            <a:avLst/>
          </a:prstGeom>
          <a:noFill/>
          <a:ln w="38100" algn="ctr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4953000"/>
            <a:ext cx="2532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b="0">
                <a:solidFill>
                  <a:srgbClr val="C00000"/>
                </a:solidFill>
              </a:rPr>
              <a:t>streng 1 : position 3</a:t>
            </a:r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5821363" y="1662113"/>
            <a:ext cx="914400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3140075" y="2149475"/>
            <a:ext cx="2820988" cy="3094038"/>
            <a:chOff x="3140825" y="2150225"/>
            <a:chExt cx="2820496" cy="3093927"/>
          </a:xfrm>
        </p:grpSpPr>
        <p:sp>
          <p:nvSpPr>
            <p:cNvPr id="6" name="TextBox 5"/>
            <p:cNvSpPr txBox="1"/>
            <p:nvPr/>
          </p:nvSpPr>
          <p:spPr>
            <a:xfrm>
              <a:off x="3513823" y="4036107"/>
              <a:ext cx="601557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67773" y="4917139"/>
              <a:ext cx="601558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59763" y="4936188"/>
              <a:ext cx="601558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002638" y="4021821"/>
              <a:ext cx="601557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97896" y="3107454"/>
              <a:ext cx="599970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78884" y="2150225"/>
              <a:ext cx="599970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40825" y="3094754"/>
              <a:ext cx="601558" cy="30796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400" dirty="0">
                  <a:solidFill>
                    <a:srgbClr val="C00000"/>
                  </a:solidFill>
                  <a:latin typeface="+mn-lt"/>
                </a:rPr>
                <a:t>$01</a:t>
              </a:r>
            </a:p>
          </p:txBody>
        </p:sp>
      </p:grp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456238" y="4876800"/>
            <a:ext cx="388937" cy="401638"/>
          </a:xfrm>
          <a:prstGeom prst="ellips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3962400" y="4867275"/>
            <a:ext cx="388938" cy="401638"/>
          </a:xfrm>
          <a:prstGeom prst="ellips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861050" y="4779963"/>
            <a:ext cx="32829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600" b="0">
                <a:solidFill>
                  <a:srgbClr val="0070C0"/>
                </a:solidFill>
              </a:rPr>
              <a:t>længste strenge der forekommer i begge input strenge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25" grpId="0" animBg="1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INCLUDESESSION" val="True"/>
  <p:tag name="TASKPANEKEY" val="5b1792a7-0e7b-463e-a28f-beaca68ca2d4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5151</TotalTime>
  <Words>452</Words>
  <Application>Microsoft Office PowerPoint</Application>
  <PresentationFormat>On-screen Show (4:3)</PresentationFormat>
  <Paragraphs>168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Trier (text retrieval)</vt:lpstr>
      <vt:lpstr>Præfiks-fri ?</vt:lpstr>
      <vt:lpstr>Søgning i Streng</vt:lpstr>
      <vt:lpstr>Komprimeret Trie</vt:lpstr>
      <vt:lpstr>Komprimeret Trie over Ordbog </vt:lpstr>
      <vt:lpstr>Suffiks Træer </vt:lpstr>
      <vt:lpstr>PowerPoint Presentation</vt:lpstr>
      <vt:lpstr>Suffiks Træ over to Strenge  ABAB$0BABA$1 </vt:lpstr>
      <vt:lpstr>Suffiks Array</vt:lpstr>
      <vt:lpstr>Algorithm SANaïve [Smyth, s.151]</vt:lpstr>
      <vt:lpstr>Algorithm SASimple [Smyth, s.151]</vt:lpstr>
      <vt:lpstr>SAComplex (PL ≥ PR)</vt:lpstr>
      <vt:lpstr>Binært træ over intervaller</vt:lpstr>
      <vt:lpstr>Søgninger i et Suffiks Array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93</cp:revision>
  <dcterms:created xsi:type="dcterms:W3CDTF">2007-02-01T13:58:12Z</dcterms:created>
  <dcterms:modified xsi:type="dcterms:W3CDTF">2014-05-19T11:24:05Z</dcterms:modified>
</cp:coreProperties>
</file>