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1" r:id="rId2"/>
    <p:sldId id="291" r:id="rId3"/>
    <p:sldId id="292" r:id="rId4"/>
    <p:sldId id="271" r:id="rId5"/>
    <p:sldId id="273" r:id="rId6"/>
    <p:sldId id="274" r:id="rId7"/>
    <p:sldId id="275" r:id="rId8"/>
    <p:sldId id="276" r:id="rId9"/>
    <p:sldId id="277" r:id="rId10"/>
    <p:sldId id="278" r:id="rId11"/>
    <p:sldId id="283" r:id="rId12"/>
    <p:sldId id="279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CC00"/>
    <a:srgbClr val="FFFF00"/>
    <a:srgbClr val="00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734" autoAdjust="0"/>
    <p:restoredTop sz="86620" autoAdjust="0"/>
  </p:normalViewPr>
  <p:slideViewPr>
    <p:cSldViewPr>
      <p:cViewPr varScale="1">
        <p:scale>
          <a:sx n="65" d="100"/>
          <a:sy n="65" d="100"/>
        </p:scale>
        <p:origin x="-8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9EC125F0-3423-41E7-AFE3-21BFBF3F7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6214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C69553-6CD4-4506-A328-CA976C91919A}" type="slidenum">
              <a:rPr lang="en-US" b="0" smtClean="0"/>
              <a:pPr eaLnBrk="1" hangingPunct="1"/>
              <a:t>1</a:t>
            </a:fld>
            <a:endParaRPr lang="en-US" b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a-DK" smtClean="0"/>
              <a:t>Extend shortest path = (min,+) matrix mulitiplication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0893A1-9991-47D8-8985-F4F546D99069}" type="slidenum">
              <a:rPr lang="en-US" b="0" smtClean="0"/>
              <a:pPr eaLnBrk="1" hangingPunct="1"/>
              <a:t>5</a:t>
            </a:fld>
            <a:endParaRPr lang="en-US" b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87329-6C1D-4062-875C-ACD2522B8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3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824B0-CFB5-4CED-BC58-4DCD2ED37A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54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89BDA-2E50-4FC1-8F09-4C51ACAF7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85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da-DK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79FA5-4DBC-481E-859C-ABBD01B68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03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AE9FA-C0E3-40DB-AA98-74CC11D48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4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774F7-1177-4A29-8209-4524F0F1E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854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B58D9-14B5-4FFD-8F8F-A3B139EECE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94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D916D-77E9-4FAF-BD64-38E6501A5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79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81C3C-9988-4535-A01D-F66CCE9586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8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84569-E574-41C8-98AA-23887F4F6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830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81339-8982-4058-9BA7-0416E6690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64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CF7ED-B87F-431A-AC0A-E93532C53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81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6B42A1F1-69D9-40CB-AC4D-7AD8D3E9D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438400"/>
            <a:ext cx="9144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a-DK" sz="4000" kern="0" dirty="0">
                <a:latin typeface="+mj-lt"/>
                <a:ea typeface="+mj-ea"/>
                <a:cs typeface="+mj-cs"/>
              </a:rPr>
              <a:t>Algoritmer og Datastrukturer 2</a:t>
            </a:r>
          </a:p>
          <a:p>
            <a:pPr algn="ctr">
              <a:defRPr/>
            </a:pPr>
            <a:endParaRPr lang="da-DK" sz="2400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da-DK" sz="2400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da-DK" sz="2400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da-DK" sz="24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0" y="3565525"/>
            <a:ext cx="9144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/>
              <a:t>Gerth Stølting Brodal</a:t>
            </a:r>
          </a:p>
          <a:p>
            <a:pPr algn="ctr" eaLnBrk="1" hangingPunct="1"/>
            <a:endParaRPr lang="da-DK" sz="2400"/>
          </a:p>
          <a:p>
            <a:pPr algn="ctr" eaLnBrk="1" hangingPunct="1"/>
            <a:r>
              <a:rPr lang="da-DK"/>
              <a:t>Korteste Veje</a:t>
            </a:r>
            <a:br>
              <a:rPr lang="da-DK"/>
            </a:br>
            <a:r>
              <a:rPr lang="da-DK"/>
              <a:t>[CLRS, kapitel 25.1-25.2]</a:t>
            </a:r>
          </a:p>
          <a:p>
            <a:pPr algn="ctr" eaLnBrk="1" hangingPunct="1"/>
            <a:endParaRPr lang="en-US"/>
          </a:p>
        </p:txBody>
      </p:sp>
      <p:pic>
        <p:nvPicPr>
          <p:cNvPr id="3076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791200"/>
            <a:ext cx="23622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90600"/>
          </a:xfrm>
        </p:spPr>
        <p:txBody>
          <a:bodyPr/>
          <a:lstStyle/>
          <a:p>
            <a:pPr eaLnBrk="1" hangingPunct="1"/>
            <a:r>
              <a:rPr lang="da-DK" b="1" smtClean="0"/>
              <a:t>Transitive Lukning</a:t>
            </a:r>
            <a:br>
              <a:rPr lang="da-DK" b="1" smtClean="0"/>
            </a:br>
            <a:r>
              <a:rPr lang="da-DK" sz="2800" b="1" smtClean="0"/>
              <a:t>(= Floyd-Warshall simplificeret)</a:t>
            </a:r>
            <a:endParaRPr lang="en-US" sz="2800" b="1" smtClean="0"/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6019800" y="64008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da-DK" sz="2400">
                <a:solidFill>
                  <a:schemeClr val="accent2"/>
                </a:solidFill>
              </a:rPr>
              <a:t>Tid 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b="0" baseline="300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4876800" cy="424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Box 8"/>
          <p:cNvSpPr txBox="1">
            <a:spLocks noChangeArrowheads="1"/>
          </p:cNvSpPr>
          <p:nvPr/>
        </p:nvSpPr>
        <p:spPr bwMode="auto">
          <a:xfrm>
            <a:off x="1219200" y="5938838"/>
            <a:ext cx="6661150" cy="46196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t</a:t>
            </a:r>
            <a:r>
              <a:rPr lang="da-DK" sz="2400" b="0" baseline="30000"/>
              <a:t>(</a:t>
            </a:r>
            <a:r>
              <a:rPr lang="da-DK" sz="2400" b="0" i="1" baseline="30000"/>
              <a:t>k</a:t>
            </a:r>
            <a:r>
              <a:rPr lang="da-DK" sz="2400" b="0" baseline="30000"/>
              <a:t>)</a:t>
            </a:r>
            <a:r>
              <a:rPr lang="da-DK" sz="2400" b="0" i="1" baseline="-25000"/>
              <a:t>ij</a:t>
            </a:r>
            <a:r>
              <a:rPr lang="da-DK" sz="2400" b="0" i="1"/>
              <a:t> = </a:t>
            </a:r>
            <a:r>
              <a:rPr lang="da-DK" sz="2400" b="0"/>
              <a:t>findes en vej fra </a:t>
            </a:r>
            <a:r>
              <a:rPr lang="da-DK" sz="2400" b="0" i="1"/>
              <a:t>i</a:t>
            </a:r>
            <a:r>
              <a:rPr lang="da-DK" sz="2400" b="0"/>
              <a:t> til </a:t>
            </a:r>
            <a:r>
              <a:rPr lang="da-DK" sz="2400" b="0" i="1"/>
              <a:t>j</a:t>
            </a:r>
            <a:r>
              <a:rPr lang="da-DK" sz="2400" b="0"/>
              <a:t> der kun går via </a:t>
            </a:r>
            <a:r>
              <a:rPr lang="da-DK" sz="2400" b="0">
                <a:solidFill>
                  <a:schemeClr val="accent2"/>
                </a:solidFill>
              </a:rPr>
              <a:t>1..</a:t>
            </a:r>
            <a:r>
              <a:rPr lang="da-DK" sz="2400" b="0" i="1">
                <a:solidFill>
                  <a:schemeClr val="accent2"/>
                </a:solidFill>
              </a:rPr>
              <a:t>k</a:t>
            </a:r>
            <a:endParaRPr lang="en-US" sz="2400" b="0" i="1" baseline="-2500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6" name="Rounded Rectangle 5"/>
          <p:cNvSpPr>
            <a:spLocks noChangeArrowheads="1"/>
          </p:cNvSpPr>
          <p:nvPr/>
        </p:nvSpPr>
        <p:spPr bwMode="auto">
          <a:xfrm>
            <a:off x="4770438" y="2590800"/>
            <a:ext cx="2468562" cy="1371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5367" name="Rounded Rectangle 6"/>
          <p:cNvSpPr>
            <a:spLocks noChangeArrowheads="1"/>
          </p:cNvSpPr>
          <p:nvPr/>
        </p:nvSpPr>
        <p:spPr bwMode="auto">
          <a:xfrm>
            <a:off x="7467600" y="2590800"/>
            <a:ext cx="1524000" cy="1371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5368" name="Freeform 7"/>
          <p:cNvSpPr>
            <a:spLocks/>
          </p:cNvSpPr>
          <p:nvPr/>
        </p:nvSpPr>
        <p:spPr bwMode="auto">
          <a:xfrm>
            <a:off x="7239000" y="2794000"/>
            <a:ext cx="590550" cy="623888"/>
          </a:xfrm>
          <a:custGeom>
            <a:avLst/>
            <a:gdLst>
              <a:gd name="T0" fmla="*/ 4519 w 591014"/>
              <a:gd name="T1" fmla="*/ 0 h 611109"/>
              <a:gd name="T2" fmla="*/ 126550 w 591014"/>
              <a:gd name="T3" fmla="*/ 130606 h 611109"/>
              <a:gd name="T4" fmla="*/ 546874 w 591014"/>
              <a:gd name="T5" fmla="*/ 202353 h 611109"/>
              <a:gd name="T6" fmla="*/ 546875 w 591014"/>
              <a:gd name="T7" fmla="*/ 419152 h 611109"/>
              <a:gd name="T8" fmla="*/ 284737 w 591014"/>
              <a:gd name="T9" fmla="*/ 476744 h 611109"/>
              <a:gd name="T10" fmla="*/ 0 w 591014"/>
              <a:gd name="T11" fmla="*/ 650105 h 6111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91014" h="611109">
                <a:moveTo>
                  <a:pt x="4527" y="0"/>
                </a:moveTo>
                <a:cubicBezTo>
                  <a:pt x="41495" y="102821"/>
                  <a:pt x="36214" y="91069"/>
                  <a:pt x="126749" y="122772"/>
                </a:cubicBezTo>
                <a:cubicBezTo>
                  <a:pt x="217284" y="154475"/>
                  <a:pt x="477570" y="145009"/>
                  <a:pt x="547734" y="190215"/>
                </a:cubicBezTo>
                <a:cubicBezTo>
                  <a:pt x="617898" y="235421"/>
                  <a:pt x="591493" y="351020"/>
                  <a:pt x="547735" y="394009"/>
                </a:cubicBezTo>
                <a:cubicBezTo>
                  <a:pt x="503977" y="436998"/>
                  <a:pt x="376474" y="411964"/>
                  <a:pt x="285185" y="448147"/>
                </a:cubicBezTo>
                <a:cubicBezTo>
                  <a:pt x="193896" y="484330"/>
                  <a:pt x="18673" y="475154"/>
                  <a:pt x="0" y="611109"/>
                </a:cubicBezTo>
              </a:path>
            </a:pathLst>
          </a:custGeom>
          <a:solidFill>
            <a:srgbClr val="FFFF00">
              <a:alpha val="38039"/>
            </a:srgb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da-DK"/>
          </a:p>
        </p:txBody>
      </p:sp>
      <p:sp>
        <p:nvSpPr>
          <p:cNvPr id="15369" name="TextBox 8"/>
          <p:cNvSpPr txBox="1">
            <a:spLocks noChangeArrowheads="1"/>
          </p:cNvSpPr>
          <p:nvPr/>
        </p:nvSpPr>
        <p:spPr bwMode="auto">
          <a:xfrm>
            <a:off x="5181600" y="21336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v</a:t>
            </a:r>
            <a:r>
              <a:rPr lang="da-DK" sz="2400" b="0" baseline="-25000"/>
              <a:t>1</a:t>
            </a:r>
            <a:r>
              <a:rPr lang="da-DK" sz="2400" b="0"/>
              <a:t>, ... ,</a:t>
            </a:r>
            <a:r>
              <a:rPr lang="da-DK" sz="2400" b="0" i="1"/>
              <a:t>v</a:t>
            </a:r>
            <a:r>
              <a:rPr lang="da-DK" sz="2400" b="0" i="1" baseline="-25000"/>
              <a:t>k</a:t>
            </a:r>
            <a:r>
              <a:rPr lang="da-DK" sz="2400" b="0" baseline="-25000"/>
              <a:t>-1</a:t>
            </a:r>
          </a:p>
        </p:txBody>
      </p:sp>
      <p:sp>
        <p:nvSpPr>
          <p:cNvPr id="15370" name="TextBox 9"/>
          <p:cNvSpPr txBox="1">
            <a:spLocks noChangeArrowheads="1"/>
          </p:cNvSpPr>
          <p:nvPr/>
        </p:nvSpPr>
        <p:spPr bwMode="auto">
          <a:xfrm>
            <a:off x="7518400" y="2133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v</a:t>
            </a:r>
            <a:r>
              <a:rPr lang="da-DK" sz="2400" b="0" i="1" baseline="-25000"/>
              <a:t>k</a:t>
            </a:r>
            <a:r>
              <a:rPr lang="da-DK" sz="2400" b="0"/>
              <a:t>, ... ,</a:t>
            </a:r>
            <a:r>
              <a:rPr lang="da-DK" sz="2400" b="0" i="1"/>
              <a:t>v</a:t>
            </a:r>
            <a:r>
              <a:rPr lang="da-DK" sz="2400" b="0" i="1" baseline="-25000"/>
              <a:t>n</a:t>
            </a:r>
            <a:endParaRPr lang="da-DK" sz="2400" b="0" baseline="-25000"/>
          </a:p>
        </p:txBody>
      </p:sp>
      <p:sp>
        <p:nvSpPr>
          <p:cNvPr id="15371" name="Oval 10"/>
          <p:cNvSpPr>
            <a:spLocks noChangeArrowheads="1"/>
          </p:cNvSpPr>
          <p:nvPr/>
        </p:nvSpPr>
        <p:spPr bwMode="auto">
          <a:xfrm>
            <a:off x="5181600" y="281940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5372" name="Oval 11"/>
          <p:cNvSpPr>
            <a:spLocks noChangeArrowheads="1"/>
          </p:cNvSpPr>
          <p:nvPr/>
        </p:nvSpPr>
        <p:spPr bwMode="auto">
          <a:xfrm>
            <a:off x="8350250" y="358140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5373" name="TextBox 12"/>
          <p:cNvSpPr txBox="1">
            <a:spLocks noChangeArrowheads="1"/>
          </p:cNvSpPr>
          <p:nvPr/>
        </p:nvSpPr>
        <p:spPr bwMode="auto">
          <a:xfrm>
            <a:off x="7620000" y="2586038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v</a:t>
            </a:r>
            <a:r>
              <a:rPr lang="da-DK" sz="2400" b="0" i="1" baseline="-25000"/>
              <a:t>k</a:t>
            </a:r>
            <a:endParaRPr lang="da-DK" sz="2400" b="0" baseline="-25000"/>
          </a:p>
        </p:txBody>
      </p:sp>
      <p:sp>
        <p:nvSpPr>
          <p:cNvPr id="15374" name="TextBox 13"/>
          <p:cNvSpPr txBox="1">
            <a:spLocks noChangeArrowheads="1"/>
          </p:cNvSpPr>
          <p:nvPr/>
        </p:nvSpPr>
        <p:spPr bwMode="auto">
          <a:xfrm>
            <a:off x="8382000" y="3271838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v</a:t>
            </a:r>
            <a:r>
              <a:rPr lang="da-DK" sz="2400" b="0" i="1" baseline="-25000"/>
              <a:t>j</a:t>
            </a:r>
            <a:endParaRPr lang="da-DK" sz="2400" b="0" baseline="-25000"/>
          </a:p>
        </p:txBody>
      </p:sp>
      <p:sp>
        <p:nvSpPr>
          <p:cNvPr id="15375" name="TextBox 14"/>
          <p:cNvSpPr txBox="1">
            <a:spLocks noChangeArrowheads="1"/>
          </p:cNvSpPr>
          <p:nvPr/>
        </p:nvSpPr>
        <p:spPr bwMode="auto">
          <a:xfrm>
            <a:off x="4953000" y="33528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v</a:t>
            </a:r>
            <a:r>
              <a:rPr lang="da-DK" sz="2400" b="0" i="1" baseline="-25000"/>
              <a:t>i</a:t>
            </a:r>
            <a:endParaRPr lang="da-DK" sz="2400" b="0" baseline="-25000"/>
          </a:p>
        </p:txBody>
      </p:sp>
      <p:sp>
        <p:nvSpPr>
          <p:cNvPr id="15376" name="Freeform 15"/>
          <p:cNvSpPr>
            <a:spLocks/>
          </p:cNvSpPr>
          <p:nvPr/>
        </p:nvSpPr>
        <p:spPr bwMode="auto">
          <a:xfrm>
            <a:off x="5391150" y="3594100"/>
            <a:ext cx="1543050" cy="312738"/>
          </a:xfrm>
          <a:custGeom>
            <a:avLst/>
            <a:gdLst>
              <a:gd name="T0" fmla="*/ 0 w 1543050"/>
              <a:gd name="T1" fmla="*/ 0 h 312177"/>
              <a:gd name="T2" fmla="*/ 114300 w 1543050"/>
              <a:gd name="T3" fmla="*/ 184813 h 312177"/>
              <a:gd name="T4" fmla="*/ 406400 w 1543050"/>
              <a:gd name="T5" fmla="*/ 114711 h 312177"/>
              <a:gd name="T6" fmla="*/ 609600 w 1543050"/>
              <a:gd name="T7" fmla="*/ 248541 h 312177"/>
              <a:gd name="T8" fmla="*/ 882650 w 1543050"/>
              <a:gd name="T9" fmla="*/ 159321 h 312177"/>
              <a:gd name="T10" fmla="*/ 977900 w 1543050"/>
              <a:gd name="T11" fmla="*/ 312269 h 312177"/>
              <a:gd name="T12" fmla="*/ 1187450 w 1543050"/>
              <a:gd name="T13" fmla="*/ 229423 h 312177"/>
              <a:gd name="T14" fmla="*/ 1333500 w 1543050"/>
              <a:gd name="T15" fmla="*/ 293151 h 312177"/>
              <a:gd name="T16" fmla="*/ 1543050 w 1543050"/>
              <a:gd name="T17" fmla="*/ 229423 h 31217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543050" h="312177">
                <a:moveTo>
                  <a:pt x="0" y="0"/>
                </a:moveTo>
                <a:cubicBezTo>
                  <a:pt x="23283" y="82550"/>
                  <a:pt x="46567" y="165100"/>
                  <a:pt x="114300" y="184150"/>
                </a:cubicBezTo>
                <a:cubicBezTo>
                  <a:pt x="182033" y="203200"/>
                  <a:pt x="323850" y="103717"/>
                  <a:pt x="406400" y="114300"/>
                </a:cubicBezTo>
                <a:cubicBezTo>
                  <a:pt x="488950" y="124883"/>
                  <a:pt x="530225" y="240242"/>
                  <a:pt x="609600" y="247650"/>
                </a:cubicBezTo>
                <a:cubicBezTo>
                  <a:pt x="688975" y="255058"/>
                  <a:pt x="821267" y="148167"/>
                  <a:pt x="882650" y="158750"/>
                </a:cubicBezTo>
                <a:cubicBezTo>
                  <a:pt x="944033" y="169333"/>
                  <a:pt x="927100" y="299508"/>
                  <a:pt x="977900" y="311150"/>
                </a:cubicBezTo>
                <a:cubicBezTo>
                  <a:pt x="1028700" y="322792"/>
                  <a:pt x="1128183" y="231775"/>
                  <a:pt x="1187450" y="228600"/>
                </a:cubicBezTo>
                <a:cubicBezTo>
                  <a:pt x="1246717" y="225425"/>
                  <a:pt x="1274233" y="292100"/>
                  <a:pt x="1333500" y="292100"/>
                </a:cubicBezTo>
                <a:cubicBezTo>
                  <a:pt x="1392767" y="292100"/>
                  <a:pt x="1467908" y="260350"/>
                  <a:pt x="1543050" y="228600"/>
                </a:cubicBezTo>
              </a:path>
            </a:pathLst>
          </a:cu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cxnSp>
        <p:nvCxnSpPr>
          <p:cNvPr id="15377" name="Straight Connector 16"/>
          <p:cNvCxnSpPr>
            <a:cxnSpLocks noChangeShapeType="1"/>
            <a:stCxn id="15387" idx="6"/>
          </p:cNvCxnSpPr>
          <p:nvPr/>
        </p:nvCxnSpPr>
        <p:spPr bwMode="auto">
          <a:xfrm flipV="1">
            <a:off x="7042150" y="3654425"/>
            <a:ext cx="1295400" cy="133350"/>
          </a:xfrm>
          <a:prstGeom prst="line">
            <a:avLst/>
          </a:prstGeom>
          <a:noFill/>
          <a:ln w="9525" algn="ctr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8" name="Straight Connector 17"/>
          <p:cNvCxnSpPr>
            <a:cxnSpLocks noChangeShapeType="1"/>
          </p:cNvCxnSpPr>
          <p:nvPr/>
        </p:nvCxnSpPr>
        <p:spPr bwMode="auto">
          <a:xfrm>
            <a:off x="6711950" y="2762250"/>
            <a:ext cx="933450" cy="273050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79" name="Freeform 18"/>
          <p:cNvSpPr>
            <a:spLocks/>
          </p:cNvSpPr>
          <p:nvPr/>
        </p:nvSpPr>
        <p:spPr bwMode="auto">
          <a:xfrm>
            <a:off x="5275263" y="2668588"/>
            <a:ext cx="1385887" cy="950912"/>
          </a:xfrm>
          <a:custGeom>
            <a:avLst/>
            <a:gdLst>
              <a:gd name="T0" fmla="*/ 103658 w 1386442"/>
              <a:gd name="T1" fmla="*/ 950172 h 951653"/>
              <a:gd name="T2" fmla="*/ 2140 w 1386442"/>
              <a:gd name="T3" fmla="*/ 525384 h 951653"/>
              <a:gd name="T4" fmla="*/ 249592 w 1386442"/>
              <a:gd name="T5" fmla="*/ 392241 h 951653"/>
              <a:gd name="T6" fmla="*/ 332076 w 1386442"/>
              <a:gd name="T7" fmla="*/ 56215 h 951653"/>
              <a:gd name="T8" fmla="*/ 833324 w 1386442"/>
              <a:gd name="T9" fmla="*/ 183017 h 951653"/>
              <a:gd name="T10" fmla="*/ 1125190 w 1386442"/>
              <a:gd name="T11" fmla="*/ 5495 h 951653"/>
              <a:gd name="T12" fmla="*/ 1385332 w 1386442"/>
              <a:gd name="T13" fmla="*/ 62555 h 95165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386442" h="951653">
                <a:moveTo>
                  <a:pt x="103742" y="951653"/>
                </a:moveTo>
                <a:cubicBezTo>
                  <a:pt x="170417" y="875982"/>
                  <a:pt x="-22200" y="619336"/>
                  <a:pt x="2142" y="526203"/>
                </a:cubicBezTo>
                <a:cubicBezTo>
                  <a:pt x="26484" y="433070"/>
                  <a:pt x="194759" y="471170"/>
                  <a:pt x="249792" y="392853"/>
                </a:cubicBezTo>
                <a:cubicBezTo>
                  <a:pt x="304825" y="314536"/>
                  <a:pt x="234975" y="91228"/>
                  <a:pt x="332342" y="56303"/>
                </a:cubicBezTo>
                <a:cubicBezTo>
                  <a:pt x="429709" y="21378"/>
                  <a:pt x="701700" y="191770"/>
                  <a:pt x="833992" y="183303"/>
                </a:cubicBezTo>
                <a:cubicBezTo>
                  <a:pt x="966284" y="174836"/>
                  <a:pt x="1034017" y="25611"/>
                  <a:pt x="1126092" y="5503"/>
                </a:cubicBezTo>
                <a:cubicBezTo>
                  <a:pt x="1218167" y="-14605"/>
                  <a:pt x="1302304" y="24024"/>
                  <a:pt x="1386442" y="62653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5380" name="Oval 19"/>
          <p:cNvSpPr>
            <a:spLocks noChangeArrowheads="1"/>
          </p:cNvSpPr>
          <p:nvPr/>
        </p:nvSpPr>
        <p:spPr bwMode="auto">
          <a:xfrm>
            <a:off x="6978650" y="342900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cxnSp>
        <p:nvCxnSpPr>
          <p:cNvPr id="15381" name="Straight Connector 20"/>
          <p:cNvCxnSpPr>
            <a:cxnSpLocks noChangeShapeType="1"/>
          </p:cNvCxnSpPr>
          <p:nvPr/>
        </p:nvCxnSpPr>
        <p:spPr bwMode="auto">
          <a:xfrm>
            <a:off x="7073900" y="3486150"/>
            <a:ext cx="1263650" cy="114300"/>
          </a:xfrm>
          <a:prstGeom prst="line">
            <a:avLst/>
          </a:prstGeom>
          <a:noFill/>
          <a:ln w="9525" algn="ctr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2" name="Straight Connector 21"/>
          <p:cNvCxnSpPr>
            <a:cxnSpLocks noChangeShapeType="1"/>
          </p:cNvCxnSpPr>
          <p:nvPr/>
        </p:nvCxnSpPr>
        <p:spPr bwMode="auto">
          <a:xfrm flipH="1">
            <a:off x="6943725" y="3067050"/>
            <a:ext cx="752475" cy="63500"/>
          </a:xfrm>
          <a:prstGeom prst="line">
            <a:avLst/>
          </a:prstGeom>
          <a:noFill/>
          <a:ln w="9525" algn="ctr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83" name="Freeform 22"/>
          <p:cNvSpPr>
            <a:spLocks/>
          </p:cNvSpPr>
          <p:nvPr/>
        </p:nvSpPr>
        <p:spPr bwMode="auto">
          <a:xfrm>
            <a:off x="6061075" y="2967038"/>
            <a:ext cx="936625" cy="669925"/>
          </a:xfrm>
          <a:custGeom>
            <a:avLst/>
            <a:gdLst>
              <a:gd name="T0" fmla="*/ 815541 w 937209"/>
              <a:gd name="T1" fmla="*/ 170004 h 669057"/>
              <a:gd name="T2" fmla="*/ 504779 w 937209"/>
              <a:gd name="T3" fmla="*/ 4476 h 669057"/>
              <a:gd name="T4" fmla="*/ 523805 w 937209"/>
              <a:gd name="T5" fmla="*/ 329166 h 669057"/>
              <a:gd name="T6" fmla="*/ 10097 w 937209"/>
              <a:gd name="T7" fmla="*/ 329166 h 669057"/>
              <a:gd name="T8" fmla="*/ 213043 w 937209"/>
              <a:gd name="T9" fmla="*/ 666591 h 669057"/>
              <a:gd name="T10" fmla="*/ 580885 w 937209"/>
              <a:gd name="T11" fmla="*/ 526527 h 669057"/>
              <a:gd name="T12" fmla="*/ 752121 w 937209"/>
              <a:gd name="T13" fmla="*/ 653857 h 669057"/>
              <a:gd name="T14" fmla="*/ 936041 w 937209"/>
              <a:gd name="T15" fmla="*/ 558360 h 66905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37209" h="669057">
                <a:moveTo>
                  <a:pt x="816559" y="169564"/>
                </a:moveTo>
                <a:cubicBezTo>
                  <a:pt x="685325" y="73785"/>
                  <a:pt x="554092" y="-21994"/>
                  <a:pt x="505409" y="4464"/>
                </a:cubicBezTo>
                <a:cubicBezTo>
                  <a:pt x="456726" y="30922"/>
                  <a:pt x="607009" y="274339"/>
                  <a:pt x="524459" y="328314"/>
                </a:cubicBezTo>
                <a:cubicBezTo>
                  <a:pt x="441909" y="382289"/>
                  <a:pt x="61967" y="272222"/>
                  <a:pt x="10109" y="328314"/>
                </a:cubicBezTo>
                <a:cubicBezTo>
                  <a:pt x="-41749" y="384406"/>
                  <a:pt x="118059" y="632056"/>
                  <a:pt x="213309" y="664864"/>
                </a:cubicBezTo>
                <a:cubicBezTo>
                  <a:pt x="308559" y="697672"/>
                  <a:pt x="491651" y="527281"/>
                  <a:pt x="581609" y="525164"/>
                </a:cubicBezTo>
                <a:cubicBezTo>
                  <a:pt x="671567" y="523047"/>
                  <a:pt x="693792" y="646872"/>
                  <a:pt x="753059" y="652164"/>
                </a:cubicBezTo>
                <a:cubicBezTo>
                  <a:pt x="812326" y="657456"/>
                  <a:pt x="874767" y="607185"/>
                  <a:pt x="937209" y="556914"/>
                </a:cubicBezTo>
              </a:path>
            </a:pathLst>
          </a:cu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5384" name="Oval 23"/>
          <p:cNvSpPr>
            <a:spLocks noChangeArrowheads="1"/>
          </p:cNvSpPr>
          <p:nvPr/>
        </p:nvSpPr>
        <p:spPr bwMode="auto">
          <a:xfrm>
            <a:off x="5334000" y="354965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5385" name="Oval 24"/>
          <p:cNvSpPr>
            <a:spLocks noChangeArrowheads="1"/>
          </p:cNvSpPr>
          <p:nvPr/>
        </p:nvSpPr>
        <p:spPr bwMode="auto">
          <a:xfrm>
            <a:off x="6657975" y="2708275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5386" name="Oval 25"/>
          <p:cNvSpPr>
            <a:spLocks noChangeArrowheads="1"/>
          </p:cNvSpPr>
          <p:nvPr/>
        </p:nvSpPr>
        <p:spPr bwMode="auto">
          <a:xfrm>
            <a:off x="6826250" y="309245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5387" name="Oval 26"/>
          <p:cNvSpPr>
            <a:spLocks noChangeArrowheads="1"/>
          </p:cNvSpPr>
          <p:nvPr/>
        </p:nvSpPr>
        <p:spPr bwMode="auto">
          <a:xfrm>
            <a:off x="6934200" y="373380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5388" name="Oval 27"/>
          <p:cNvSpPr>
            <a:spLocks noChangeArrowheads="1"/>
          </p:cNvSpPr>
          <p:nvPr/>
        </p:nvSpPr>
        <p:spPr bwMode="auto">
          <a:xfrm>
            <a:off x="7664450" y="301625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cxnSp>
        <p:nvCxnSpPr>
          <p:cNvPr id="15389" name="Straight Connector 28"/>
          <p:cNvCxnSpPr>
            <a:cxnSpLocks noChangeShapeType="1"/>
          </p:cNvCxnSpPr>
          <p:nvPr/>
        </p:nvCxnSpPr>
        <p:spPr bwMode="auto">
          <a:xfrm>
            <a:off x="3041650" y="5562600"/>
            <a:ext cx="539750" cy="0"/>
          </a:xfrm>
          <a:prstGeom prst="line">
            <a:avLst/>
          </a:prstGeom>
          <a:noFill/>
          <a:ln w="76200" algn="ctr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0" name="Straight Connector 29"/>
          <p:cNvCxnSpPr>
            <a:cxnSpLocks noChangeShapeType="1"/>
          </p:cNvCxnSpPr>
          <p:nvPr/>
        </p:nvCxnSpPr>
        <p:spPr bwMode="auto">
          <a:xfrm>
            <a:off x="3962400" y="5562600"/>
            <a:ext cx="539750" cy="0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1" name="Straight Connector 30"/>
          <p:cNvCxnSpPr>
            <a:cxnSpLocks noChangeShapeType="1"/>
          </p:cNvCxnSpPr>
          <p:nvPr/>
        </p:nvCxnSpPr>
        <p:spPr bwMode="auto">
          <a:xfrm>
            <a:off x="4826000" y="5562600"/>
            <a:ext cx="539750" cy="0"/>
          </a:xfrm>
          <a:prstGeom prst="line">
            <a:avLst/>
          </a:prstGeom>
          <a:noFill/>
          <a:ln w="76200" algn="ctr">
            <a:solidFill>
              <a:srgbClr val="00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686175"/>
            <a:ext cx="8488363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219200"/>
            <a:ext cx="2133600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a-DK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Transitive Lukning: Eksempel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/>
          <a:lstStyle/>
          <a:p>
            <a:pPr eaLnBrk="1" hangingPunct="1"/>
            <a:r>
              <a:rPr lang="da-DK" b="1" smtClean="0"/>
              <a:t>Opsummering Korteste Veje</a:t>
            </a:r>
            <a:endParaRPr lang="en-US" b="1" smtClean="0"/>
          </a:p>
        </p:txBody>
      </p:sp>
      <p:graphicFrame>
        <p:nvGraphicFramePr>
          <p:cNvPr id="104517" name="Group 6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24389"/>
        </p:xfrm>
        <a:graphic>
          <a:graphicData uri="http://schemas.openxmlformats.org/drawingml/2006/table">
            <a:tbl>
              <a:tblPr/>
              <a:tblGrid>
                <a:gridCol w="2133600"/>
                <a:gridCol w="1981200"/>
                <a:gridCol w="2057400"/>
                <a:gridCol w="2057400"/>
              </a:tblGrid>
              <a:tr h="11318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SSSP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En-til-alle korteste veje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APSP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Alle-til-alle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korteste veje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2303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Acykliske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grafer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(positive og negative vægte)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da-DK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da-DK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da-DK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·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da-DK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da-DK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1303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Generelle grafer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Kun positive vægte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Dijkstra</a:t>
                      </a:r>
                      <a:endParaRPr kumimoji="0" lang="da-DK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((</a:t>
                      </a:r>
                      <a:r>
                        <a:rPr kumimoji="0" lang="da-DK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da-DK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·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log </a:t>
                      </a:r>
                      <a:r>
                        <a:rPr kumimoji="0" lang="da-DK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O(</a:t>
                      </a:r>
                      <a:r>
                        <a:rPr kumimoji="0" lang="da-DK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da-DK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da-DK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Floyd-Warshall</a:t>
                      </a:r>
                      <a:endParaRPr kumimoji="0" lang="da-DK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da-DK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da-DK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131888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Positive og negative vægte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Bellman-Ford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da-DK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·</a:t>
                      </a:r>
                      <a:r>
                        <a:rPr kumimoji="0" lang="da-DK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8229600" cy="1143000"/>
          </a:xfrm>
        </p:spPr>
        <p:txBody>
          <a:bodyPr/>
          <a:lstStyle/>
          <a:p>
            <a:pPr eaLnBrk="1" hangingPunct="1"/>
            <a:r>
              <a:rPr lang="da-DK" sz="4000" b="1" smtClean="0"/>
              <a:t>Korteste Veje mellem alle </a:t>
            </a:r>
            <a:br>
              <a:rPr lang="da-DK" sz="4000" b="1" smtClean="0"/>
            </a:br>
            <a:r>
              <a:rPr lang="da-DK" sz="4000" b="1" smtClean="0"/>
              <a:t>Par af Knude</a:t>
            </a:r>
            <a:endParaRPr lang="en-US" sz="4000" b="1" smtClean="0"/>
          </a:p>
        </p:txBody>
      </p:sp>
      <p:sp>
        <p:nvSpPr>
          <p:cNvPr id="31" name="Oval 30"/>
          <p:cNvSpPr/>
          <p:nvPr/>
        </p:nvSpPr>
        <p:spPr bwMode="auto">
          <a:xfrm>
            <a:off x="1066800" y="3962400"/>
            <a:ext cx="539750" cy="53975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da-DK" sz="1600" i="1" dirty="0">
                <a:solidFill>
                  <a:schemeClr val="tx1"/>
                </a:solidFill>
              </a:rPr>
              <a:t>v</a:t>
            </a:r>
            <a:r>
              <a:rPr lang="da-DK" sz="1600" baseline="-25000" dirty="0">
                <a:solidFill>
                  <a:schemeClr val="tx1"/>
                </a:solidFill>
              </a:rPr>
              <a:t>2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762000" y="6172200"/>
            <a:ext cx="539750" cy="53975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da-DK" sz="1600" i="1" dirty="0">
                <a:solidFill>
                  <a:schemeClr val="tx1"/>
                </a:solidFill>
              </a:rPr>
              <a:t>v</a:t>
            </a:r>
            <a:r>
              <a:rPr lang="da-DK" sz="1600" baseline="-25000" dirty="0">
                <a:solidFill>
                  <a:schemeClr val="tx1"/>
                </a:solidFill>
              </a:rPr>
              <a:t>4</a:t>
            </a:r>
            <a:endParaRPr lang="en-US" sz="1600" i="1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1905000" y="4953000"/>
            <a:ext cx="539750" cy="53975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da-DK" sz="1600" i="1" dirty="0">
                <a:solidFill>
                  <a:schemeClr val="tx1"/>
                </a:solidFill>
              </a:rPr>
              <a:t>v</a:t>
            </a:r>
            <a:r>
              <a:rPr lang="da-DK" sz="1600" baseline="-25000" dirty="0">
                <a:solidFill>
                  <a:schemeClr val="tx1"/>
                </a:solidFill>
              </a:rPr>
              <a:t>3 </a:t>
            </a:r>
            <a:endParaRPr lang="en-US" sz="1600" i="1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2133600" y="6172200"/>
            <a:ext cx="539750" cy="53975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da-DK" sz="1600" i="1" dirty="0">
                <a:solidFill>
                  <a:schemeClr val="tx1"/>
                </a:solidFill>
              </a:rPr>
              <a:t>v</a:t>
            </a:r>
            <a:r>
              <a:rPr lang="da-DK" sz="1600" baseline="-25000" dirty="0">
                <a:solidFill>
                  <a:schemeClr val="tx1"/>
                </a:solidFill>
              </a:rPr>
              <a:t>5</a:t>
            </a:r>
            <a:endParaRPr lang="en-US" sz="1600" i="1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152400" y="5105400"/>
            <a:ext cx="539750" cy="53975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da-DK" sz="1600" i="1" dirty="0">
                <a:solidFill>
                  <a:schemeClr val="tx1"/>
                </a:solidFill>
              </a:rPr>
              <a:t>v</a:t>
            </a:r>
            <a:r>
              <a:rPr lang="da-DK" sz="1600" baseline="-25000" dirty="0">
                <a:solidFill>
                  <a:schemeClr val="tx1"/>
                </a:solidFill>
              </a:rPr>
              <a:t>1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cxnSp>
        <p:nvCxnSpPr>
          <p:cNvPr id="4104" name="Straight Arrow Connector 17"/>
          <p:cNvCxnSpPr>
            <a:cxnSpLocks noChangeShapeType="1"/>
          </p:cNvCxnSpPr>
          <p:nvPr/>
        </p:nvCxnSpPr>
        <p:spPr bwMode="auto">
          <a:xfrm rot="16200000" flipV="1">
            <a:off x="1450975" y="4498975"/>
            <a:ext cx="609600" cy="4572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105" name="Group 41"/>
          <p:cNvGrpSpPr>
            <a:grpSpLocks/>
          </p:cNvGrpSpPr>
          <p:nvPr/>
        </p:nvGrpSpPr>
        <p:grpSpPr bwMode="auto">
          <a:xfrm>
            <a:off x="612775" y="4422775"/>
            <a:ext cx="1520825" cy="2020888"/>
            <a:chOff x="5032919" y="4423319"/>
            <a:chExt cx="1520281" cy="2020469"/>
          </a:xfrm>
        </p:grpSpPr>
        <p:cxnSp>
          <p:nvCxnSpPr>
            <p:cNvPr id="4231" name="Straight Arrow Connector 13"/>
            <p:cNvCxnSpPr>
              <a:cxnSpLocks noChangeShapeType="1"/>
            </p:cNvCxnSpPr>
            <p:nvPr/>
          </p:nvCxnSpPr>
          <p:spPr bwMode="auto">
            <a:xfrm rot="5400000" flipH="1" flipV="1">
              <a:off x="4918619" y="4537619"/>
              <a:ext cx="761162" cy="532562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32" name="Straight Arrow Connector 42"/>
            <p:cNvCxnSpPr>
              <a:cxnSpLocks noChangeShapeType="1"/>
            </p:cNvCxnSpPr>
            <p:nvPr/>
          </p:nvCxnSpPr>
          <p:spPr bwMode="auto">
            <a:xfrm rot="16200000" flipH="1">
              <a:off x="4804319" y="5794919"/>
              <a:ext cx="684962" cy="227762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33" name="Straight Arrow Connector 18"/>
            <p:cNvCxnSpPr>
              <a:cxnSpLocks noChangeShapeType="1"/>
            </p:cNvCxnSpPr>
            <p:nvPr/>
          </p:nvCxnSpPr>
          <p:spPr bwMode="auto">
            <a:xfrm rot="16200000" flipH="1">
              <a:off x="5680200" y="4578600"/>
              <a:ext cx="720600" cy="56820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34" name="Straight Arrow Connector 19"/>
            <p:cNvCxnSpPr>
              <a:cxnSpLocks noChangeShapeType="1"/>
            </p:cNvCxnSpPr>
            <p:nvPr/>
          </p:nvCxnSpPr>
          <p:spPr bwMode="auto">
            <a:xfrm>
              <a:off x="5721600" y="6442200"/>
              <a:ext cx="831600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4106" name="Straight Arrow Connector 21"/>
          <p:cNvCxnSpPr>
            <a:cxnSpLocks noChangeShapeType="1"/>
          </p:cNvCxnSpPr>
          <p:nvPr/>
        </p:nvCxnSpPr>
        <p:spPr bwMode="auto">
          <a:xfrm>
            <a:off x="692150" y="5375275"/>
            <a:ext cx="1292225" cy="381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7" name="Straight Arrow Connector 26"/>
          <p:cNvCxnSpPr>
            <a:cxnSpLocks noChangeShapeType="1"/>
          </p:cNvCxnSpPr>
          <p:nvPr/>
        </p:nvCxnSpPr>
        <p:spPr bwMode="auto">
          <a:xfrm rot="16200000" flipV="1">
            <a:off x="1949450" y="5718175"/>
            <a:ext cx="679450" cy="2286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8" name="TextBox 28"/>
          <p:cNvSpPr txBox="1">
            <a:spLocks noChangeArrowheads="1"/>
          </p:cNvSpPr>
          <p:nvPr/>
        </p:nvSpPr>
        <p:spPr bwMode="auto">
          <a:xfrm>
            <a:off x="381000" y="5715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2</a:t>
            </a:r>
            <a:endParaRPr lang="en-US"/>
          </a:p>
        </p:txBody>
      </p:sp>
      <p:sp>
        <p:nvSpPr>
          <p:cNvPr id="4109" name="TextBox 30"/>
          <p:cNvSpPr txBox="1">
            <a:spLocks noChangeArrowheads="1"/>
          </p:cNvSpPr>
          <p:nvPr/>
        </p:nvSpPr>
        <p:spPr bwMode="auto">
          <a:xfrm>
            <a:off x="609600" y="45831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2</a:t>
            </a:r>
            <a:endParaRPr lang="en-US"/>
          </a:p>
        </p:txBody>
      </p:sp>
      <p:sp>
        <p:nvSpPr>
          <p:cNvPr id="4110" name="TextBox 31"/>
          <p:cNvSpPr txBox="1">
            <a:spLocks noChangeArrowheads="1"/>
          </p:cNvSpPr>
          <p:nvPr/>
        </p:nvSpPr>
        <p:spPr bwMode="auto">
          <a:xfrm>
            <a:off x="1143000" y="53451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5</a:t>
            </a:r>
            <a:endParaRPr lang="en-US"/>
          </a:p>
        </p:txBody>
      </p:sp>
      <p:sp>
        <p:nvSpPr>
          <p:cNvPr id="4111" name="TextBox 32"/>
          <p:cNvSpPr txBox="1">
            <a:spLocks noChangeArrowheads="1"/>
          </p:cNvSpPr>
          <p:nvPr/>
        </p:nvSpPr>
        <p:spPr bwMode="auto">
          <a:xfrm>
            <a:off x="1524000" y="64119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3</a:t>
            </a:r>
          </a:p>
        </p:txBody>
      </p:sp>
      <p:sp>
        <p:nvSpPr>
          <p:cNvPr id="4112" name="TextBox 34"/>
          <p:cNvSpPr txBox="1">
            <a:spLocks noChangeArrowheads="1"/>
          </p:cNvSpPr>
          <p:nvPr/>
        </p:nvSpPr>
        <p:spPr bwMode="auto">
          <a:xfrm>
            <a:off x="1676400" y="5726113"/>
            <a:ext cx="60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/>
              <a:t>1</a:t>
            </a:r>
            <a:endParaRPr lang="en-US"/>
          </a:p>
        </p:txBody>
      </p:sp>
      <p:sp>
        <p:nvSpPr>
          <p:cNvPr id="4113" name="TextBox 37"/>
          <p:cNvSpPr txBox="1">
            <a:spLocks noChangeArrowheads="1"/>
          </p:cNvSpPr>
          <p:nvPr/>
        </p:nvSpPr>
        <p:spPr bwMode="auto">
          <a:xfrm>
            <a:off x="1676400" y="4419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3</a:t>
            </a:r>
            <a:endParaRPr lang="en-US"/>
          </a:p>
        </p:txBody>
      </p:sp>
      <p:sp>
        <p:nvSpPr>
          <p:cNvPr id="4114" name="TextBox 38"/>
          <p:cNvSpPr txBox="1">
            <a:spLocks noChangeArrowheads="1"/>
          </p:cNvSpPr>
          <p:nvPr/>
        </p:nvSpPr>
        <p:spPr bwMode="auto">
          <a:xfrm>
            <a:off x="1066800" y="47355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/>
              <a:t>1</a:t>
            </a:r>
            <a:endParaRPr lang="en-US"/>
          </a:p>
        </p:txBody>
      </p:sp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3124200" y="4876800"/>
          <a:ext cx="2743200" cy="1828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1701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010">
                <a:tc>
                  <a:txBody>
                    <a:bodyPr/>
                    <a:lstStyle/>
                    <a:p>
                      <a:pPr algn="r"/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72495">
                <a:tc>
                  <a:txBody>
                    <a:bodyPr/>
                    <a:lstStyle/>
                    <a:p>
                      <a:pPr algn="r"/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+∞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+∞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+∞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72495">
                <a:tc>
                  <a:txBody>
                    <a:bodyPr/>
                    <a:lstStyle/>
                    <a:p>
                      <a:pPr algn="r"/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+∞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+∞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+∞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72495">
                <a:tc>
                  <a:txBody>
                    <a:bodyPr/>
                    <a:lstStyle/>
                    <a:p>
                      <a:pPr algn="r"/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+∞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72495">
                <a:tc>
                  <a:txBody>
                    <a:bodyPr/>
                    <a:lstStyle/>
                    <a:p>
                      <a:pPr algn="r"/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+∞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+∞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6248400" y="4876800"/>
          <a:ext cx="2743200" cy="1828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1701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010">
                <a:tc>
                  <a:txBody>
                    <a:bodyPr/>
                    <a:lstStyle/>
                    <a:p>
                      <a:pPr algn="r"/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72495">
                <a:tc>
                  <a:txBody>
                    <a:bodyPr/>
                    <a:lstStyle/>
                    <a:p>
                      <a:pPr algn="r"/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72495">
                <a:tc>
                  <a:txBody>
                    <a:bodyPr/>
                    <a:lstStyle/>
                    <a:p>
                      <a:pPr algn="r"/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72495">
                <a:tc>
                  <a:txBody>
                    <a:bodyPr/>
                    <a:lstStyle/>
                    <a:p>
                      <a:pPr algn="r"/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72495">
                <a:tc>
                  <a:txBody>
                    <a:bodyPr/>
                    <a:lstStyle/>
                    <a:p>
                      <a:pPr algn="r"/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038600" y="4216400"/>
            <a:ext cx="129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3200" b="0" i="1"/>
              <a:t>d</a:t>
            </a:r>
            <a:r>
              <a:rPr lang="da-DK" sz="3200" b="0" i="1" baseline="-25000"/>
              <a:t>ij</a:t>
            </a:r>
            <a:endParaRPr lang="en-US" sz="3200" b="0" i="1" baseline="-25000"/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7162800" y="4191000"/>
            <a:ext cx="129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l-GR" sz="3200" b="0" i="1"/>
              <a:t>π</a:t>
            </a:r>
            <a:r>
              <a:rPr lang="da-DK" sz="3200" b="0" i="1" baseline="-25000"/>
              <a:t>ij</a:t>
            </a:r>
            <a:endParaRPr lang="en-US" sz="3200" b="0" i="1" baseline="-250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000">
            <a:off x="746125" y="692150"/>
            <a:ext cx="7610475" cy="289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Oval 27"/>
          <p:cNvSpPr/>
          <p:nvPr/>
        </p:nvSpPr>
        <p:spPr bwMode="auto">
          <a:xfrm>
            <a:off x="1066800" y="3962400"/>
            <a:ext cx="539750" cy="53975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da-DK" sz="1600" i="1" dirty="0">
                <a:solidFill>
                  <a:schemeClr val="tx1"/>
                </a:solidFill>
              </a:rPr>
              <a:t>v</a:t>
            </a:r>
            <a:r>
              <a:rPr lang="da-DK" sz="1600" baseline="-25000" dirty="0">
                <a:solidFill>
                  <a:schemeClr val="tx1"/>
                </a:solidFill>
              </a:rPr>
              <a:t>2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762000" y="6172200"/>
            <a:ext cx="539750" cy="53975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da-DK" sz="1600" i="1" dirty="0">
                <a:solidFill>
                  <a:schemeClr val="tx1"/>
                </a:solidFill>
              </a:rPr>
              <a:t>v</a:t>
            </a:r>
            <a:r>
              <a:rPr lang="da-DK" sz="1600" baseline="-25000" dirty="0">
                <a:solidFill>
                  <a:schemeClr val="tx1"/>
                </a:solidFill>
              </a:rPr>
              <a:t>4</a:t>
            </a:r>
            <a:endParaRPr lang="en-US" sz="1600" i="1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1905000" y="4953000"/>
            <a:ext cx="539750" cy="53975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da-DK" sz="1600" i="1" dirty="0">
                <a:solidFill>
                  <a:schemeClr val="tx1"/>
                </a:solidFill>
              </a:rPr>
              <a:t>v</a:t>
            </a:r>
            <a:r>
              <a:rPr lang="da-DK" sz="1600" baseline="-25000" dirty="0">
                <a:solidFill>
                  <a:schemeClr val="tx1"/>
                </a:solidFill>
              </a:rPr>
              <a:t>3 </a:t>
            </a:r>
            <a:endParaRPr lang="en-US" sz="1600" i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2133600" y="6172200"/>
            <a:ext cx="539750" cy="53975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da-DK" sz="1600" i="1" dirty="0">
                <a:solidFill>
                  <a:schemeClr val="tx1"/>
                </a:solidFill>
              </a:rPr>
              <a:t>v</a:t>
            </a:r>
            <a:r>
              <a:rPr lang="da-DK" sz="1600" baseline="-25000" dirty="0">
                <a:solidFill>
                  <a:schemeClr val="tx1"/>
                </a:solidFill>
              </a:rPr>
              <a:t>5</a:t>
            </a:r>
            <a:endParaRPr lang="en-US" sz="1600" i="1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152400" y="5105400"/>
            <a:ext cx="539750" cy="53975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da-DK" sz="1600" i="1" dirty="0">
                <a:solidFill>
                  <a:schemeClr val="tx1"/>
                </a:solidFill>
              </a:rPr>
              <a:t>v</a:t>
            </a:r>
            <a:r>
              <a:rPr lang="da-DK" sz="1600" baseline="-25000" dirty="0">
                <a:solidFill>
                  <a:schemeClr val="tx1"/>
                </a:solidFill>
              </a:rPr>
              <a:t>1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cxnSp>
        <p:nvCxnSpPr>
          <p:cNvPr id="6152" name="Straight Arrow Connector 17"/>
          <p:cNvCxnSpPr>
            <a:cxnSpLocks noChangeShapeType="1"/>
          </p:cNvCxnSpPr>
          <p:nvPr/>
        </p:nvCxnSpPr>
        <p:spPr bwMode="auto">
          <a:xfrm rot="16200000" flipV="1">
            <a:off x="1450975" y="4498975"/>
            <a:ext cx="609600" cy="4572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153" name="Group 41"/>
          <p:cNvGrpSpPr>
            <a:grpSpLocks/>
          </p:cNvGrpSpPr>
          <p:nvPr/>
        </p:nvGrpSpPr>
        <p:grpSpPr bwMode="auto">
          <a:xfrm>
            <a:off x="612775" y="4422775"/>
            <a:ext cx="1520825" cy="2020888"/>
            <a:chOff x="5032919" y="4423319"/>
            <a:chExt cx="1520281" cy="2020469"/>
          </a:xfrm>
        </p:grpSpPr>
        <p:cxnSp>
          <p:nvCxnSpPr>
            <p:cNvPr id="6280" name="Straight Arrow Connector 13"/>
            <p:cNvCxnSpPr>
              <a:cxnSpLocks noChangeShapeType="1"/>
            </p:cNvCxnSpPr>
            <p:nvPr/>
          </p:nvCxnSpPr>
          <p:spPr bwMode="auto">
            <a:xfrm rot="5400000" flipH="1" flipV="1">
              <a:off x="4918619" y="4537619"/>
              <a:ext cx="761162" cy="532562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81" name="Straight Arrow Connector 40"/>
            <p:cNvCxnSpPr>
              <a:cxnSpLocks noChangeShapeType="1"/>
            </p:cNvCxnSpPr>
            <p:nvPr/>
          </p:nvCxnSpPr>
          <p:spPr bwMode="auto">
            <a:xfrm rot="16200000" flipH="1">
              <a:off x="4804319" y="5794919"/>
              <a:ext cx="684962" cy="227762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82" name="Straight Arrow Connector 18"/>
            <p:cNvCxnSpPr>
              <a:cxnSpLocks noChangeShapeType="1"/>
            </p:cNvCxnSpPr>
            <p:nvPr/>
          </p:nvCxnSpPr>
          <p:spPr bwMode="auto">
            <a:xfrm rot="16200000" flipH="1">
              <a:off x="5680200" y="4578600"/>
              <a:ext cx="720600" cy="56820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83" name="Straight Arrow Connector 19"/>
            <p:cNvCxnSpPr>
              <a:cxnSpLocks noChangeShapeType="1"/>
            </p:cNvCxnSpPr>
            <p:nvPr/>
          </p:nvCxnSpPr>
          <p:spPr bwMode="auto">
            <a:xfrm>
              <a:off x="5721600" y="6442200"/>
              <a:ext cx="831600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6154" name="Straight Arrow Connector 21"/>
          <p:cNvCxnSpPr>
            <a:cxnSpLocks noChangeShapeType="1"/>
          </p:cNvCxnSpPr>
          <p:nvPr/>
        </p:nvCxnSpPr>
        <p:spPr bwMode="auto">
          <a:xfrm>
            <a:off x="692150" y="5375275"/>
            <a:ext cx="1292225" cy="381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5" name="Straight Arrow Connector 26"/>
          <p:cNvCxnSpPr>
            <a:cxnSpLocks noChangeShapeType="1"/>
          </p:cNvCxnSpPr>
          <p:nvPr/>
        </p:nvCxnSpPr>
        <p:spPr bwMode="auto">
          <a:xfrm rot="16200000" flipV="1">
            <a:off x="1949450" y="5718175"/>
            <a:ext cx="679450" cy="2286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6" name="TextBox 28"/>
          <p:cNvSpPr txBox="1">
            <a:spLocks noChangeArrowheads="1"/>
          </p:cNvSpPr>
          <p:nvPr/>
        </p:nvSpPr>
        <p:spPr bwMode="auto">
          <a:xfrm>
            <a:off x="381000" y="5715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2</a:t>
            </a:r>
            <a:endParaRPr lang="en-US"/>
          </a:p>
        </p:txBody>
      </p:sp>
      <p:sp>
        <p:nvSpPr>
          <p:cNvPr id="6157" name="TextBox 30"/>
          <p:cNvSpPr txBox="1">
            <a:spLocks noChangeArrowheads="1"/>
          </p:cNvSpPr>
          <p:nvPr/>
        </p:nvSpPr>
        <p:spPr bwMode="auto">
          <a:xfrm>
            <a:off x="609600" y="45831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2</a:t>
            </a:r>
            <a:endParaRPr lang="en-US"/>
          </a:p>
        </p:txBody>
      </p:sp>
      <p:sp>
        <p:nvSpPr>
          <p:cNvPr id="6158" name="TextBox 31"/>
          <p:cNvSpPr txBox="1">
            <a:spLocks noChangeArrowheads="1"/>
          </p:cNvSpPr>
          <p:nvPr/>
        </p:nvSpPr>
        <p:spPr bwMode="auto">
          <a:xfrm>
            <a:off x="1143000" y="53451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5</a:t>
            </a:r>
            <a:endParaRPr lang="en-US"/>
          </a:p>
        </p:txBody>
      </p:sp>
      <p:sp>
        <p:nvSpPr>
          <p:cNvPr id="6159" name="TextBox 32"/>
          <p:cNvSpPr txBox="1">
            <a:spLocks noChangeArrowheads="1"/>
          </p:cNvSpPr>
          <p:nvPr/>
        </p:nvSpPr>
        <p:spPr bwMode="auto">
          <a:xfrm>
            <a:off x="1524000" y="64119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3</a:t>
            </a:r>
          </a:p>
        </p:txBody>
      </p:sp>
      <p:sp>
        <p:nvSpPr>
          <p:cNvPr id="6160" name="TextBox 34"/>
          <p:cNvSpPr txBox="1">
            <a:spLocks noChangeArrowheads="1"/>
          </p:cNvSpPr>
          <p:nvPr/>
        </p:nvSpPr>
        <p:spPr bwMode="auto">
          <a:xfrm>
            <a:off x="1676400" y="5726113"/>
            <a:ext cx="60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/>
              <a:t>1</a:t>
            </a:r>
            <a:endParaRPr lang="en-US"/>
          </a:p>
        </p:txBody>
      </p:sp>
      <p:sp>
        <p:nvSpPr>
          <p:cNvPr id="6161" name="TextBox 37"/>
          <p:cNvSpPr txBox="1">
            <a:spLocks noChangeArrowheads="1"/>
          </p:cNvSpPr>
          <p:nvPr/>
        </p:nvSpPr>
        <p:spPr bwMode="auto">
          <a:xfrm>
            <a:off x="1676400" y="4419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3</a:t>
            </a:r>
            <a:endParaRPr lang="en-US"/>
          </a:p>
        </p:txBody>
      </p:sp>
      <p:sp>
        <p:nvSpPr>
          <p:cNvPr id="6162" name="TextBox 38"/>
          <p:cNvSpPr txBox="1">
            <a:spLocks noChangeArrowheads="1"/>
          </p:cNvSpPr>
          <p:nvPr/>
        </p:nvSpPr>
        <p:spPr bwMode="auto">
          <a:xfrm>
            <a:off x="1066800" y="47355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/>
              <a:t>1</a:t>
            </a:r>
            <a:endParaRPr lang="en-US"/>
          </a:p>
        </p:txBody>
      </p:sp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3124200" y="4876800"/>
          <a:ext cx="2743200" cy="1828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1701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010">
                <a:tc>
                  <a:txBody>
                    <a:bodyPr/>
                    <a:lstStyle/>
                    <a:p>
                      <a:pPr algn="r"/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72495">
                <a:tc>
                  <a:txBody>
                    <a:bodyPr/>
                    <a:lstStyle/>
                    <a:p>
                      <a:pPr algn="r"/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+∞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+∞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+∞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72495">
                <a:tc>
                  <a:txBody>
                    <a:bodyPr/>
                    <a:lstStyle/>
                    <a:p>
                      <a:pPr algn="r"/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+∞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+∞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+∞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72495">
                <a:tc>
                  <a:txBody>
                    <a:bodyPr/>
                    <a:lstStyle/>
                    <a:p>
                      <a:pPr algn="r"/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+∞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72495">
                <a:tc>
                  <a:txBody>
                    <a:bodyPr/>
                    <a:lstStyle/>
                    <a:p>
                      <a:pPr algn="r"/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+∞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+∞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6248400" y="4876800"/>
          <a:ext cx="2743200" cy="1828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1701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010">
                <a:tc>
                  <a:txBody>
                    <a:bodyPr/>
                    <a:lstStyle/>
                    <a:p>
                      <a:pPr algn="r"/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72495">
                <a:tc>
                  <a:txBody>
                    <a:bodyPr/>
                    <a:lstStyle/>
                    <a:p>
                      <a:pPr algn="r"/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72495">
                <a:tc>
                  <a:txBody>
                    <a:bodyPr/>
                    <a:lstStyle/>
                    <a:p>
                      <a:pPr algn="r"/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72495">
                <a:tc>
                  <a:txBody>
                    <a:bodyPr/>
                    <a:lstStyle/>
                    <a:p>
                      <a:pPr algn="r"/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72495">
                <a:tc>
                  <a:txBody>
                    <a:bodyPr/>
                    <a:lstStyle/>
                    <a:p>
                      <a:pPr algn="r"/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4038600" y="4216400"/>
            <a:ext cx="129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3200" b="0" i="1"/>
              <a:t>d</a:t>
            </a:r>
            <a:r>
              <a:rPr lang="da-DK" sz="3200" b="0" i="1" baseline="-25000"/>
              <a:t>ij</a:t>
            </a:r>
            <a:endParaRPr lang="en-US" sz="3200" b="0" i="1" baseline="-25000"/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7162800" y="4191000"/>
            <a:ext cx="129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l-GR" sz="3200" b="0" i="1"/>
              <a:t>π</a:t>
            </a:r>
            <a:r>
              <a:rPr lang="da-DK" sz="3200" b="0" i="1" baseline="-25000"/>
              <a:t>ij</a:t>
            </a:r>
            <a:endParaRPr lang="en-US" sz="3200" b="0" i="1" baseline="-25000"/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5943600" y="34290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da-DK" sz="2400">
                <a:solidFill>
                  <a:schemeClr val="accent2"/>
                </a:solidFill>
              </a:rPr>
              <a:t>Tid 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5"/>
          <p:cNvSpPr txBox="1">
            <a:spLocks noChangeArrowheads="1"/>
          </p:cNvSpPr>
          <p:nvPr/>
        </p:nvSpPr>
        <p:spPr bwMode="auto">
          <a:xfrm>
            <a:off x="5943600" y="63246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da-DK" sz="2400">
                <a:solidFill>
                  <a:schemeClr val="accent2"/>
                </a:solidFill>
              </a:rPr>
              <a:t>Tid 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b="0" baseline="300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5776913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900113" y="5149850"/>
            <a:ext cx="7391400" cy="12001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2400" b="0" i="1"/>
              <a:t>L</a:t>
            </a:r>
            <a:r>
              <a:rPr lang="da-DK" sz="2400" b="0" i="1" baseline="-25000"/>
              <a:t>ij</a:t>
            </a:r>
            <a:r>
              <a:rPr lang="da-DK" sz="2400" b="0" i="1"/>
              <a:t> = </a:t>
            </a:r>
            <a:r>
              <a:rPr lang="da-DK" sz="2400" b="0"/>
              <a:t>korteste afstand fra </a:t>
            </a:r>
            <a:r>
              <a:rPr lang="da-DK" sz="2400" b="0" i="1"/>
              <a:t>i</a:t>
            </a:r>
            <a:r>
              <a:rPr lang="da-DK" sz="2400" b="0"/>
              <a:t> til </a:t>
            </a:r>
            <a:r>
              <a:rPr lang="da-DK" sz="2400" b="0" i="1"/>
              <a:t>j</a:t>
            </a:r>
            <a:r>
              <a:rPr lang="da-DK" sz="2400" b="0"/>
              <a:t> for stier med </a:t>
            </a:r>
            <a:r>
              <a:rPr lang="el-GR" sz="2400" b="0">
                <a:solidFill>
                  <a:schemeClr val="accent2"/>
                </a:solidFill>
              </a:rPr>
              <a:t>Δ</a:t>
            </a:r>
            <a:r>
              <a:rPr lang="da-DK" sz="2400" b="0">
                <a:solidFill>
                  <a:schemeClr val="accent2"/>
                </a:solidFill>
              </a:rPr>
              <a:t> </a:t>
            </a:r>
            <a:r>
              <a:rPr lang="da-DK" sz="2400" b="0"/>
              <a:t>kanter</a:t>
            </a:r>
            <a:endParaRPr lang="da-DK" sz="2400" b="0">
              <a:solidFill>
                <a:schemeClr val="accent2"/>
              </a:solidFill>
            </a:endParaRPr>
          </a:p>
          <a:p>
            <a:pPr eaLnBrk="1" hangingPunct="1"/>
            <a:r>
              <a:rPr lang="da-DK" sz="2400" b="0" i="1"/>
              <a:t>W = </a:t>
            </a:r>
            <a:r>
              <a:rPr lang="da-DK" sz="2400" b="0"/>
              <a:t>incidensmatricen</a:t>
            </a:r>
          </a:p>
          <a:p>
            <a:pPr eaLnBrk="1" hangingPunct="1"/>
            <a:r>
              <a:rPr lang="da-DK" sz="2400" b="0" i="1"/>
              <a:t>L’</a:t>
            </a:r>
            <a:r>
              <a:rPr lang="da-DK" sz="2400" b="0" i="1" baseline="-25000"/>
              <a:t>ij</a:t>
            </a:r>
            <a:r>
              <a:rPr lang="da-DK" sz="2400" b="0" i="1"/>
              <a:t> = </a:t>
            </a:r>
            <a:r>
              <a:rPr lang="da-DK" sz="2400" b="0"/>
              <a:t>korteste afstand fra </a:t>
            </a:r>
            <a:r>
              <a:rPr lang="da-DK" sz="2400" b="0" i="1"/>
              <a:t>i</a:t>
            </a:r>
            <a:r>
              <a:rPr lang="da-DK" sz="2400" b="0"/>
              <a:t> til </a:t>
            </a:r>
            <a:r>
              <a:rPr lang="da-DK" sz="2400" b="0" i="1"/>
              <a:t>j</a:t>
            </a:r>
            <a:r>
              <a:rPr lang="da-DK" sz="2400" b="0"/>
              <a:t> for stier med </a:t>
            </a:r>
            <a:r>
              <a:rPr lang="el-GR" sz="2400" b="0">
                <a:solidFill>
                  <a:schemeClr val="accent2"/>
                </a:solidFill>
              </a:rPr>
              <a:t>Δ</a:t>
            </a:r>
            <a:r>
              <a:rPr lang="en-US" sz="2400" b="0">
                <a:solidFill>
                  <a:schemeClr val="accent2"/>
                </a:solidFill>
              </a:rPr>
              <a:t>+1</a:t>
            </a:r>
            <a:r>
              <a:rPr lang="da-DK" sz="2400" b="0"/>
              <a:t> kanter</a:t>
            </a:r>
            <a:endParaRPr lang="da-DK" sz="2400" b="0">
              <a:solidFill>
                <a:schemeClr val="accent2"/>
              </a:solidFill>
            </a:endParaRPr>
          </a:p>
        </p:txBody>
      </p:sp>
      <p:sp>
        <p:nvSpPr>
          <p:cNvPr id="7173" name="Rounded Rectangle 4"/>
          <p:cNvSpPr>
            <a:spLocks noChangeArrowheads="1"/>
          </p:cNvSpPr>
          <p:nvPr/>
        </p:nvSpPr>
        <p:spPr bwMode="auto">
          <a:xfrm>
            <a:off x="5608638" y="2590800"/>
            <a:ext cx="3306762" cy="1371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7174" name="TextBox 7"/>
          <p:cNvSpPr txBox="1">
            <a:spLocks noChangeArrowheads="1"/>
          </p:cNvSpPr>
          <p:nvPr/>
        </p:nvSpPr>
        <p:spPr bwMode="auto">
          <a:xfrm>
            <a:off x="6400800" y="21336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v</a:t>
            </a:r>
            <a:r>
              <a:rPr lang="da-DK" sz="2400" b="0" baseline="-25000"/>
              <a:t>1</a:t>
            </a:r>
            <a:r>
              <a:rPr lang="da-DK" sz="2400" b="0"/>
              <a:t>, ... ,</a:t>
            </a:r>
            <a:r>
              <a:rPr lang="da-DK" sz="2400" b="0" i="1"/>
              <a:t>v</a:t>
            </a:r>
            <a:r>
              <a:rPr lang="da-DK" sz="2400" b="0" i="1" baseline="-25000"/>
              <a:t>n</a:t>
            </a:r>
            <a:endParaRPr lang="da-DK" sz="2400" b="0" baseline="-25000"/>
          </a:p>
        </p:txBody>
      </p:sp>
      <p:sp>
        <p:nvSpPr>
          <p:cNvPr id="7175" name="TextBox 11"/>
          <p:cNvSpPr txBox="1">
            <a:spLocks noChangeArrowheads="1"/>
          </p:cNvSpPr>
          <p:nvPr/>
        </p:nvSpPr>
        <p:spPr bwMode="auto">
          <a:xfrm>
            <a:off x="8458200" y="2586038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v</a:t>
            </a:r>
            <a:r>
              <a:rPr lang="da-DK" sz="2400" b="0" i="1" baseline="-25000"/>
              <a:t>j</a:t>
            </a:r>
            <a:endParaRPr lang="da-DK" sz="2400" b="0" baseline="-25000"/>
          </a:p>
        </p:txBody>
      </p:sp>
      <p:sp>
        <p:nvSpPr>
          <p:cNvPr id="7176" name="TextBox 13"/>
          <p:cNvSpPr txBox="1">
            <a:spLocks noChangeArrowheads="1"/>
          </p:cNvSpPr>
          <p:nvPr/>
        </p:nvSpPr>
        <p:spPr bwMode="auto">
          <a:xfrm>
            <a:off x="5791200" y="30480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v</a:t>
            </a:r>
            <a:r>
              <a:rPr lang="da-DK" sz="2400" b="0" i="1" baseline="-25000"/>
              <a:t>i</a:t>
            </a:r>
            <a:endParaRPr lang="da-DK" sz="2400" b="0" baseline="-25000"/>
          </a:p>
        </p:txBody>
      </p:sp>
      <p:sp>
        <p:nvSpPr>
          <p:cNvPr id="7177" name="Freeform 14"/>
          <p:cNvSpPr>
            <a:spLocks/>
          </p:cNvSpPr>
          <p:nvPr/>
        </p:nvSpPr>
        <p:spPr bwMode="auto">
          <a:xfrm>
            <a:off x="6248400" y="3330575"/>
            <a:ext cx="1524000" cy="576263"/>
          </a:xfrm>
          <a:custGeom>
            <a:avLst/>
            <a:gdLst>
              <a:gd name="T0" fmla="*/ 0 w 1543050"/>
              <a:gd name="T1" fmla="*/ 0 h 312177"/>
              <a:gd name="T2" fmla="*/ 110119 w 1543050"/>
              <a:gd name="T3" fmla="*/ 1157150 h 312177"/>
              <a:gd name="T4" fmla="*/ 391534 w 1543050"/>
              <a:gd name="T5" fmla="*/ 718229 h 312177"/>
              <a:gd name="T6" fmla="*/ 587300 w 1543050"/>
              <a:gd name="T7" fmla="*/ 1556167 h 312177"/>
              <a:gd name="T8" fmla="*/ 850361 w 1543050"/>
              <a:gd name="T9" fmla="*/ 997540 h 312177"/>
              <a:gd name="T10" fmla="*/ 942126 w 1543050"/>
              <a:gd name="T11" fmla="*/ 1955182 h 312177"/>
              <a:gd name="T12" fmla="*/ 1144011 w 1543050"/>
              <a:gd name="T13" fmla="*/ 1436461 h 312177"/>
              <a:gd name="T14" fmla="*/ 1284718 w 1543050"/>
              <a:gd name="T15" fmla="*/ 1835479 h 312177"/>
              <a:gd name="T16" fmla="*/ 1486602 w 1543050"/>
              <a:gd name="T17" fmla="*/ 1637485 h 31217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543050" h="312177">
                <a:moveTo>
                  <a:pt x="0" y="0"/>
                </a:moveTo>
                <a:cubicBezTo>
                  <a:pt x="23283" y="82550"/>
                  <a:pt x="46567" y="165100"/>
                  <a:pt x="114300" y="184150"/>
                </a:cubicBezTo>
                <a:cubicBezTo>
                  <a:pt x="182033" y="203200"/>
                  <a:pt x="323850" y="103717"/>
                  <a:pt x="406400" y="114300"/>
                </a:cubicBezTo>
                <a:cubicBezTo>
                  <a:pt x="488950" y="124883"/>
                  <a:pt x="530225" y="240242"/>
                  <a:pt x="609600" y="247650"/>
                </a:cubicBezTo>
                <a:cubicBezTo>
                  <a:pt x="688975" y="255058"/>
                  <a:pt x="821267" y="148167"/>
                  <a:pt x="882650" y="158750"/>
                </a:cubicBezTo>
                <a:cubicBezTo>
                  <a:pt x="944033" y="169333"/>
                  <a:pt x="927100" y="299508"/>
                  <a:pt x="977900" y="311150"/>
                </a:cubicBezTo>
                <a:cubicBezTo>
                  <a:pt x="1028700" y="322792"/>
                  <a:pt x="1128183" y="231775"/>
                  <a:pt x="1187450" y="228600"/>
                </a:cubicBezTo>
                <a:cubicBezTo>
                  <a:pt x="1246717" y="225425"/>
                  <a:pt x="1274233" y="286768"/>
                  <a:pt x="1333500" y="292100"/>
                </a:cubicBezTo>
                <a:cubicBezTo>
                  <a:pt x="1392767" y="297432"/>
                  <a:pt x="1467908" y="292341"/>
                  <a:pt x="1543050" y="260591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cxnSp>
        <p:nvCxnSpPr>
          <p:cNvPr id="7178" name="Straight Connector 20"/>
          <p:cNvCxnSpPr>
            <a:cxnSpLocks noChangeShapeType="1"/>
          </p:cNvCxnSpPr>
          <p:nvPr/>
        </p:nvCxnSpPr>
        <p:spPr bwMode="auto">
          <a:xfrm flipV="1">
            <a:off x="7845425" y="3127375"/>
            <a:ext cx="738188" cy="663575"/>
          </a:xfrm>
          <a:prstGeom prst="line">
            <a:avLst/>
          </a:prstGeom>
          <a:noFill/>
          <a:ln w="9525" algn="ctr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9" name="Oval 22"/>
          <p:cNvSpPr>
            <a:spLocks noChangeArrowheads="1"/>
          </p:cNvSpPr>
          <p:nvPr/>
        </p:nvSpPr>
        <p:spPr bwMode="auto">
          <a:xfrm>
            <a:off x="6172200" y="327660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7180" name="Oval 25"/>
          <p:cNvSpPr>
            <a:spLocks noChangeArrowheads="1"/>
          </p:cNvSpPr>
          <p:nvPr/>
        </p:nvSpPr>
        <p:spPr bwMode="auto">
          <a:xfrm>
            <a:off x="7772400" y="373380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7181" name="Oval 26"/>
          <p:cNvSpPr>
            <a:spLocks noChangeArrowheads="1"/>
          </p:cNvSpPr>
          <p:nvPr/>
        </p:nvSpPr>
        <p:spPr bwMode="auto">
          <a:xfrm>
            <a:off x="8578850" y="301625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7182" name="TextBox 29"/>
          <p:cNvSpPr txBox="1">
            <a:spLocks noChangeArrowheads="1"/>
          </p:cNvSpPr>
          <p:nvPr/>
        </p:nvSpPr>
        <p:spPr bwMode="auto">
          <a:xfrm>
            <a:off x="7467600" y="3271838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v</a:t>
            </a:r>
            <a:r>
              <a:rPr lang="da-DK" sz="2400" b="0" i="1" baseline="-25000"/>
              <a:t>k</a:t>
            </a:r>
            <a:endParaRPr lang="da-DK" sz="2400" b="0" baseline="-25000"/>
          </a:p>
        </p:txBody>
      </p:sp>
      <p:cxnSp>
        <p:nvCxnSpPr>
          <p:cNvPr id="7183" name="Straight Connector 31"/>
          <p:cNvCxnSpPr>
            <a:cxnSpLocks noChangeShapeType="1"/>
          </p:cNvCxnSpPr>
          <p:nvPr/>
        </p:nvCxnSpPr>
        <p:spPr bwMode="auto">
          <a:xfrm>
            <a:off x="4633913" y="4648200"/>
            <a:ext cx="395287" cy="0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4" name="Straight Connector 32"/>
          <p:cNvCxnSpPr>
            <a:cxnSpLocks noChangeShapeType="1"/>
          </p:cNvCxnSpPr>
          <p:nvPr/>
        </p:nvCxnSpPr>
        <p:spPr bwMode="auto">
          <a:xfrm>
            <a:off x="5486400" y="4648200"/>
            <a:ext cx="468313" cy="0"/>
          </a:xfrm>
          <a:prstGeom prst="line">
            <a:avLst/>
          </a:prstGeom>
          <a:noFill/>
          <a:ln w="76200" algn="ctr">
            <a:solidFill>
              <a:srgbClr val="00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85" name="TextBox 33"/>
          <p:cNvSpPr txBox="1">
            <a:spLocks noChangeArrowheads="1"/>
          </p:cNvSpPr>
          <p:nvPr/>
        </p:nvSpPr>
        <p:spPr bwMode="auto">
          <a:xfrm>
            <a:off x="8001000" y="3348038"/>
            <a:ext cx="838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>
                <a:solidFill>
                  <a:srgbClr val="00CC00"/>
                </a:solidFill>
              </a:rPr>
              <a:t>w</a:t>
            </a:r>
            <a:r>
              <a:rPr lang="da-DK" sz="2400" b="0" i="1" baseline="-25000">
                <a:solidFill>
                  <a:srgbClr val="00CC00"/>
                </a:solidFill>
              </a:rPr>
              <a:t>kj</a:t>
            </a:r>
            <a:endParaRPr lang="da-DK" sz="2400" b="0" baseline="-25000">
              <a:solidFill>
                <a:srgbClr val="00CC00"/>
              </a:solidFill>
            </a:endParaRPr>
          </a:p>
        </p:txBody>
      </p:sp>
      <p:sp>
        <p:nvSpPr>
          <p:cNvPr id="7186" name="TextBox 34"/>
          <p:cNvSpPr txBox="1">
            <a:spLocks noChangeArrowheads="1"/>
          </p:cNvSpPr>
          <p:nvPr/>
        </p:nvSpPr>
        <p:spPr bwMode="auto">
          <a:xfrm>
            <a:off x="5562600" y="3124200"/>
            <a:ext cx="1447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 sz="2400" b="0" i="1">
                <a:solidFill>
                  <a:srgbClr val="FF0000"/>
                </a:solidFill>
              </a:rPr>
              <a:t>l</a:t>
            </a:r>
            <a:r>
              <a:rPr lang="da-DK" sz="2400" b="0" i="1" baseline="-25000">
                <a:solidFill>
                  <a:srgbClr val="FF0000"/>
                </a:solidFill>
              </a:rPr>
              <a:t>ik </a:t>
            </a:r>
            <a:r>
              <a:rPr lang="da-DK" sz="1200" b="0" i="1" baseline="-25000">
                <a:solidFill>
                  <a:srgbClr val="FF0000"/>
                </a:solidFill>
              </a:rPr>
              <a:t> </a:t>
            </a:r>
          </a:p>
          <a:p>
            <a:pPr algn="ctr" eaLnBrk="1" hangingPunct="1"/>
            <a:endParaRPr lang="da-DK" sz="1200" b="0" i="1" baseline="-25000">
              <a:solidFill>
                <a:srgbClr val="FF0000"/>
              </a:solidFill>
            </a:endParaRPr>
          </a:p>
          <a:p>
            <a:pPr algn="ctr" eaLnBrk="1" hangingPunct="1"/>
            <a:r>
              <a:rPr lang="el-GR" sz="1600" b="0">
                <a:solidFill>
                  <a:srgbClr val="FF0000"/>
                </a:solidFill>
              </a:rPr>
              <a:t>Δ</a:t>
            </a:r>
            <a:r>
              <a:rPr lang="da-DK" sz="1600" b="0">
                <a:solidFill>
                  <a:srgbClr val="FF0000"/>
                </a:solidFill>
              </a:rPr>
              <a:t> kanter</a:t>
            </a:r>
            <a:endParaRPr lang="da-DK" sz="1600" b="0" baseline="-25000">
              <a:solidFill>
                <a:srgbClr val="FF0000"/>
              </a:solidFill>
            </a:endParaRPr>
          </a:p>
        </p:txBody>
      </p:sp>
      <p:sp>
        <p:nvSpPr>
          <p:cNvPr id="7187" name="TextBox 35"/>
          <p:cNvSpPr txBox="1">
            <a:spLocks noChangeArrowheads="1"/>
          </p:cNvSpPr>
          <p:nvPr/>
        </p:nvSpPr>
        <p:spPr bwMode="auto">
          <a:xfrm rot="3351899">
            <a:off x="7185819" y="2951956"/>
            <a:ext cx="708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/>
              <a:t>...</a:t>
            </a:r>
            <a:endParaRPr lang="da-DK" sz="2400" b="0" baseline="-250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000">
            <a:off x="293688" y="1189038"/>
            <a:ext cx="5224462" cy="368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5943600" y="63246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da-DK" sz="2400">
                <a:solidFill>
                  <a:schemeClr val="accent2"/>
                </a:solidFill>
              </a:rPr>
              <a:t>Tid 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b="0" baseline="300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5"/>
          <p:cNvSpPr txBox="1">
            <a:spLocks noChangeArrowheads="1"/>
          </p:cNvSpPr>
          <p:nvPr/>
        </p:nvSpPr>
        <p:spPr bwMode="auto">
          <a:xfrm>
            <a:off x="5791200" y="63246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da-DK" sz="2400">
                <a:solidFill>
                  <a:schemeClr val="accent2"/>
                </a:solidFill>
              </a:rPr>
              <a:t>Tid 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b="0" baseline="300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951038"/>
            <a:ext cx="8453437" cy="307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838200" y="5418138"/>
            <a:ext cx="7543800" cy="83026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2400" b="0" i="1"/>
              <a:t>L</a:t>
            </a:r>
            <a:r>
              <a:rPr lang="da-DK" sz="2400" b="0" baseline="30000"/>
              <a:t>(</a:t>
            </a:r>
            <a:r>
              <a:rPr lang="da-DK" sz="2400" b="0" i="1" baseline="30000"/>
              <a:t>m</a:t>
            </a:r>
            <a:r>
              <a:rPr lang="da-DK" sz="2400" b="0" baseline="30000"/>
              <a:t>)</a:t>
            </a:r>
            <a:r>
              <a:rPr lang="da-DK" sz="2400" b="0" i="1" baseline="-25000"/>
              <a:t>ij</a:t>
            </a:r>
            <a:r>
              <a:rPr lang="da-DK" sz="2400" b="0" i="1"/>
              <a:t> = </a:t>
            </a:r>
            <a:r>
              <a:rPr lang="da-DK" sz="2400" b="0"/>
              <a:t>korteste afstand fra </a:t>
            </a:r>
            <a:r>
              <a:rPr lang="da-DK" sz="2400" b="0" i="1"/>
              <a:t>i</a:t>
            </a:r>
            <a:r>
              <a:rPr lang="da-DK" sz="2400" b="0"/>
              <a:t> til </a:t>
            </a:r>
            <a:r>
              <a:rPr lang="da-DK" sz="2400" b="0" i="1"/>
              <a:t>j</a:t>
            </a:r>
            <a:r>
              <a:rPr lang="da-DK" sz="2400" b="0"/>
              <a:t> for stier med </a:t>
            </a:r>
            <a:r>
              <a:rPr lang="da-DK" sz="2400" b="0" i="1">
                <a:solidFill>
                  <a:schemeClr val="accent2"/>
                </a:solidFill>
              </a:rPr>
              <a:t>m</a:t>
            </a:r>
            <a:r>
              <a:rPr lang="da-DK" sz="2400" b="0">
                <a:solidFill>
                  <a:schemeClr val="accent2"/>
                </a:solidFill>
              </a:rPr>
              <a:t> </a:t>
            </a:r>
            <a:r>
              <a:rPr lang="da-DK" sz="2400" b="0"/>
              <a:t>kanter</a:t>
            </a:r>
          </a:p>
          <a:p>
            <a:pPr eaLnBrk="1" hangingPunct="1"/>
            <a:r>
              <a:rPr lang="da-DK" sz="2400" b="0" i="1"/>
              <a:t>W = </a:t>
            </a:r>
            <a:r>
              <a:rPr lang="da-DK" sz="2400" b="0"/>
              <a:t>incidensmatricen</a:t>
            </a:r>
            <a:endParaRPr lang="da-DK" sz="2400" b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267200" y="2438400"/>
            <a:ext cx="2971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a-DK" sz="2400" b="0">
                <a:solidFill>
                  <a:srgbClr val="C00000"/>
                </a:solidFill>
              </a:rPr>
              <a:t>diagonalen = 0 </a:t>
            </a:r>
            <a:endParaRPr lang="en-US" sz="2400" b="0">
              <a:solidFill>
                <a:srgbClr val="C00000"/>
              </a:solidFill>
            </a:endParaRPr>
          </a:p>
        </p:txBody>
      </p:sp>
      <p:cxnSp>
        <p:nvCxnSpPr>
          <p:cNvPr id="7" name="Straight Arrow Connector 6"/>
          <p:cNvCxnSpPr>
            <a:cxnSpLocks noChangeShapeType="1"/>
          </p:cNvCxnSpPr>
          <p:nvPr/>
        </p:nvCxnSpPr>
        <p:spPr bwMode="auto">
          <a:xfrm rot="10800000" flipV="1">
            <a:off x="2743200" y="2743200"/>
            <a:ext cx="1447800" cy="304800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3" name="Rounded Rectangle 7"/>
          <p:cNvSpPr>
            <a:spLocks noChangeArrowheads="1"/>
          </p:cNvSpPr>
          <p:nvPr/>
        </p:nvSpPr>
        <p:spPr bwMode="auto">
          <a:xfrm>
            <a:off x="5608638" y="304800"/>
            <a:ext cx="3306762" cy="1371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24" name="TextBox 8"/>
          <p:cNvSpPr txBox="1">
            <a:spLocks noChangeArrowheads="1"/>
          </p:cNvSpPr>
          <p:nvPr/>
        </p:nvSpPr>
        <p:spPr bwMode="auto">
          <a:xfrm>
            <a:off x="6400800" y="-1524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v</a:t>
            </a:r>
            <a:r>
              <a:rPr lang="da-DK" sz="2400" b="0" baseline="-25000"/>
              <a:t>1</a:t>
            </a:r>
            <a:r>
              <a:rPr lang="da-DK" sz="2400" b="0"/>
              <a:t>, ... ,</a:t>
            </a:r>
            <a:r>
              <a:rPr lang="da-DK" sz="2400" b="0" i="1"/>
              <a:t>v</a:t>
            </a:r>
            <a:r>
              <a:rPr lang="da-DK" sz="2400" b="0" i="1" baseline="-25000"/>
              <a:t>n</a:t>
            </a:r>
            <a:endParaRPr lang="da-DK" sz="2400" b="0" baseline="-25000"/>
          </a:p>
        </p:txBody>
      </p:sp>
      <p:sp>
        <p:nvSpPr>
          <p:cNvPr id="9225" name="TextBox 9"/>
          <p:cNvSpPr txBox="1">
            <a:spLocks noChangeArrowheads="1"/>
          </p:cNvSpPr>
          <p:nvPr/>
        </p:nvSpPr>
        <p:spPr bwMode="auto">
          <a:xfrm>
            <a:off x="8458200" y="300038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v</a:t>
            </a:r>
            <a:r>
              <a:rPr lang="da-DK" sz="2400" b="0" i="1" baseline="-25000"/>
              <a:t>j</a:t>
            </a:r>
            <a:endParaRPr lang="da-DK" sz="2400" b="0" baseline="-25000"/>
          </a:p>
        </p:txBody>
      </p:sp>
      <p:sp>
        <p:nvSpPr>
          <p:cNvPr id="9226" name="TextBox 10"/>
          <p:cNvSpPr txBox="1">
            <a:spLocks noChangeArrowheads="1"/>
          </p:cNvSpPr>
          <p:nvPr/>
        </p:nvSpPr>
        <p:spPr bwMode="auto">
          <a:xfrm>
            <a:off x="5791200" y="7620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v</a:t>
            </a:r>
            <a:r>
              <a:rPr lang="da-DK" sz="2400" b="0" i="1" baseline="-25000"/>
              <a:t>i</a:t>
            </a:r>
            <a:endParaRPr lang="da-DK" sz="2400" b="0" baseline="-25000"/>
          </a:p>
        </p:txBody>
      </p:sp>
      <p:sp>
        <p:nvSpPr>
          <p:cNvPr id="9227" name="Freeform 11"/>
          <p:cNvSpPr>
            <a:spLocks/>
          </p:cNvSpPr>
          <p:nvPr/>
        </p:nvSpPr>
        <p:spPr bwMode="auto">
          <a:xfrm>
            <a:off x="6248400" y="1044575"/>
            <a:ext cx="1524000" cy="576263"/>
          </a:xfrm>
          <a:custGeom>
            <a:avLst/>
            <a:gdLst>
              <a:gd name="T0" fmla="*/ 0 w 1543050"/>
              <a:gd name="T1" fmla="*/ 0 h 312177"/>
              <a:gd name="T2" fmla="*/ 110119 w 1543050"/>
              <a:gd name="T3" fmla="*/ 1157150 h 312177"/>
              <a:gd name="T4" fmla="*/ 391534 w 1543050"/>
              <a:gd name="T5" fmla="*/ 718229 h 312177"/>
              <a:gd name="T6" fmla="*/ 587300 w 1543050"/>
              <a:gd name="T7" fmla="*/ 1556167 h 312177"/>
              <a:gd name="T8" fmla="*/ 850361 w 1543050"/>
              <a:gd name="T9" fmla="*/ 997540 h 312177"/>
              <a:gd name="T10" fmla="*/ 942126 w 1543050"/>
              <a:gd name="T11" fmla="*/ 1955182 h 312177"/>
              <a:gd name="T12" fmla="*/ 1144011 w 1543050"/>
              <a:gd name="T13" fmla="*/ 1436461 h 312177"/>
              <a:gd name="T14" fmla="*/ 1284718 w 1543050"/>
              <a:gd name="T15" fmla="*/ 1835479 h 312177"/>
              <a:gd name="T16" fmla="*/ 1486602 w 1543050"/>
              <a:gd name="T17" fmla="*/ 1637485 h 31217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543050" h="312177">
                <a:moveTo>
                  <a:pt x="0" y="0"/>
                </a:moveTo>
                <a:cubicBezTo>
                  <a:pt x="23283" y="82550"/>
                  <a:pt x="46567" y="165100"/>
                  <a:pt x="114300" y="184150"/>
                </a:cubicBezTo>
                <a:cubicBezTo>
                  <a:pt x="182033" y="203200"/>
                  <a:pt x="323850" y="103717"/>
                  <a:pt x="406400" y="114300"/>
                </a:cubicBezTo>
                <a:cubicBezTo>
                  <a:pt x="488950" y="124883"/>
                  <a:pt x="530225" y="240242"/>
                  <a:pt x="609600" y="247650"/>
                </a:cubicBezTo>
                <a:cubicBezTo>
                  <a:pt x="688975" y="255058"/>
                  <a:pt x="821267" y="148167"/>
                  <a:pt x="882650" y="158750"/>
                </a:cubicBezTo>
                <a:cubicBezTo>
                  <a:pt x="944033" y="169333"/>
                  <a:pt x="927100" y="299508"/>
                  <a:pt x="977900" y="311150"/>
                </a:cubicBezTo>
                <a:cubicBezTo>
                  <a:pt x="1028700" y="322792"/>
                  <a:pt x="1128183" y="231775"/>
                  <a:pt x="1187450" y="228600"/>
                </a:cubicBezTo>
                <a:cubicBezTo>
                  <a:pt x="1246717" y="225425"/>
                  <a:pt x="1274233" y="286768"/>
                  <a:pt x="1333500" y="292100"/>
                </a:cubicBezTo>
                <a:cubicBezTo>
                  <a:pt x="1392767" y="297432"/>
                  <a:pt x="1467908" y="292341"/>
                  <a:pt x="1543050" y="260591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cxnSp>
        <p:nvCxnSpPr>
          <p:cNvPr id="9228" name="Straight Connector 12"/>
          <p:cNvCxnSpPr>
            <a:cxnSpLocks noChangeShapeType="1"/>
          </p:cNvCxnSpPr>
          <p:nvPr/>
        </p:nvCxnSpPr>
        <p:spPr bwMode="auto">
          <a:xfrm flipV="1">
            <a:off x="7845425" y="841375"/>
            <a:ext cx="738188" cy="663575"/>
          </a:xfrm>
          <a:prstGeom prst="line">
            <a:avLst/>
          </a:prstGeom>
          <a:noFill/>
          <a:ln w="9525" algn="ctr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9" name="Oval 13"/>
          <p:cNvSpPr>
            <a:spLocks noChangeArrowheads="1"/>
          </p:cNvSpPr>
          <p:nvPr/>
        </p:nvSpPr>
        <p:spPr bwMode="auto">
          <a:xfrm>
            <a:off x="6172200" y="99060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30" name="Oval 14"/>
          <p:cNvSpPr>
            <a:spLocks noChangeArrowheads="1"/>
          </p:cNvSpPr>
          <p:nvPr/>
        </p:nvSpPr>
        <p:spPr bwMode="auto">
          <a:xfrm>
            <a:off x="7772400" y="1462088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31" name="Oval 15"/>
          <p:cNvSpPr>
            <a:spLocks noChangeArrowheads="1"/>
          </p:cNvSpPr>
          <p:nvPr/>
        </p:nvSpPr>
        <p:spPr bwMode="auto">
          <a:xfrm>
            <a:off x="8578850" y="73025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32" name="TextBox 16"/>
          <p:cNvSpPr txBox="1">
            <a:spLocks noChangeArrowheads="1"/>
          </p:cNvSpPr>
          <p:nvPr/>
        </p:nvSpPr>
        <p:spPr bwMode="auto">
          <a:xfrm>
            <a:off x="7467600" y="985838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v</a:t>
            </a:r>
            <a:r>
              <a:rPr lang="da-DK" sz="2400" b="0" i="1" baseline="-25000"/>
              <a:t>k</a:t>
            </a:r>
            <a:endParaRPr lang="da-DK" sz="2400" b="0" baseline="-25000"/>
          </a:p>
        </p:txBody>
      </p:sp>
      <p:cxnSp>
        <p:nvCxnSpPr>
          <p:cNvPr id="9233" name="Straight Connector 17"/>
          <p:cNvCxnSpPr>
            <a:cxnSpLocks noChangeShapeType="1"/>
          </p:cNvCxnSpPr>
          <p:nvPr/>
        </p:nvCxnSpPr>
        <p:spPr bwMode="auto">
          <a:xfrm>
            <a:off x="7231063" y="4648200"/>
            <a:ext cx="900112" cy="0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4" name="Straight Connector 18"/>
          <p:cNvCxnSpPr>
            <a:cxnSpLocks noChangeShapeType="1"/>
          </p:cNvCxnSpPr>
          <p:nvPr/>
        </p:nvCxnSpPr>
        <p:spPr bwMode="auto">
          <a:xfrm>
            <a:off x="8342313" y="4648200"/>
            <a:ext cx="358775" cy="0"/>
          </a:xfrm>
          <a:prstGeom prst="line">
            <a:avLst/>
          </a:prstGeom>
          <a:noFill/>
          <a:ln w="76200" algn="ctr">
            <a:solidFill>
              <a:srgbClr val="00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5" name="TextBox 19"/>
          <p:cNvSpPr txBox="1">
            <a:spLocks noChangeArrowheads="1"/>
          </p:cNvSpPr>
          <p:nvPr/>
        </p:nvSpPr>
        <p:spPr bwMode="auto">
          <a:xfrm>
            <a:off x="8001000" y="1062038"/>
            <a:ext cx="838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>
                <a:solidFill>
                  <a:srgbClr val="00CC00"/>
                </a:solidFill>
              </a:rPr>
              <a:t>w</a:t>
            </a:r>
            <a:r>
              <a:rPr lang="da-DK" sz="2400" b="0" i="1" baseline="-25000">
                <a:solidFill>
                  <a:srgbClr val="00CC00"/>
                </a:solidFill>
              </a:rPr>
              <a:t>kj</a:t>
            </a:r>
            <a:endParaRPr lang="da-DK" sz="2400" b="0" baseline="-25000">
              <a:solidFill>
                <a:srgbClr val="00CC00"/>
              </a:solidFill>
            </a:endParaRPr>
          </a:p>
        </p:txBody>
      </p:sp>
      <p:sp>
        <p:nvSpPr>
          <p:cNvPr id="9236" name="TextBox 20"/>
          <p:cNvSpPr txBox="1">
            <a:spLocks noChangeArrowheads="1"/>
          </p:cNvSpPr>
          <p:nvPr/>
        </p:nvSpPr>
        <p:spPr bwMode="auto">
          <a:xfrm>
            <a:off x="5562600" y="838200"/>
            <a:ext cx="1447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 sz="2400" b="0" i="1">
                <a:solidFill>
                  <a:srgbClr val="FF0000"/>
                </a:solidFill>
              </a:rPr>
              <a:t>l</a:t>
            </a:r>
            <a:r>
              <a:rPr lang="da-DK" sz="2400" b="0" i="1" baseline="-25000">
                <a:solidFill>
                  <a:srgbClr val="FF0000"/>
                </a:solidFill>
              </a:rPr>
              <a:t>ik </a:t>
            </a:r>
            <a:r>
              <a:rPr lang="da-DK" sz="1200" b="0" i="1" baseline="-25000">
                <a:solidFill>
                  <a:srgbClr val="FF0000"/>
                </a:solidFill>
              </a:rPr>
              <a:t> </a:t>
            </a:r>
          </a:p>
          <a:p>
            <a:pPr algn="ctr" eaLnBrk="1" hangingPunct="1"/>
            <a:endParaRPr lang="da-DK" sz="1200" b="0" i="1" baseline="-25000">
              <a:solidFill>
                <a:srgbClr val="FF0000"/>
              </a:solidFill>
            </a:endParaRPr>
          </a:p>
          <a:p>
            <a:pPr algn="ctr" eaLnBrk="1" hangingPunct="1"/>
            <a:r>
              <a:rPr lang="el-GR" sz="1600" b="0">
                <a:solidFill>
                  <a:srgbClr val="FF0000"/>
                </a:solidFill>
              </a:rPr>
              <a:t>Δ</a:t>
            </a:r>
            <a:r>
              <a:rPr lang="da-DK" sz="1600" b="0">
                <a:solidFill>
                  <a:srgbClr val="FF0000"/>
                </a:solidFill>
              </a:rPr>
              <a:t> kanter</a:t>
            </a:r>
            <a:endParaRPr lang="da-DK" sz="1600" b="0" baseline="-25000">
              <a:solidFill>
                <a:srgbClr val="FF0000"/>
              </a:solidFill>
            </a:endParaRPr>
          </a:p>
        </p:txBody>
      </p:sp>
      <p:sp>
        <p:nvSpPr>
          <p:cNvPr id="9237" name="TextBox 21"/>
          <p:cNvSpPr txBox="1">
            <a:spLocks noChangeArrowheads="1"/>
          </p:cNvSpPr>
          <p:nvPr/>
        </p:nvSpPr>
        <p:spPr bwMode="auto">
          <a:xfrm rot="3351899">
            <a:off x="7197726" y="649287"/>
            <a:ext cx="709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/>
              <a:t>...</a:t>
            </a:r>
            <a:endParaRPr lang="da-DK" sz="2400" b="0" baseline="-250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8" r="54817" b="56868"/>
          <a:stretch>
            <a:fillRect/>
          </a:stretch>
        </p:blipFill>
        <p:spPr bwMode="auto">
          <a:xfrm rot="-120000">
            <a:off x="3244850" y="369888"/>
            <a:ext cx="2957513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148"/>
          <a:stretch>
            <a:fillRect/>
          </a:stretch>
        </p:blipFill>
        <p:spPr bwMode="auto">
          <a:xfrm rot="-120000">
            <a:off x="1046163" y="3168650"/>
            <a:ext cx="7010400" cy="331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5"/>
          <p:cNvSpPr txBox="1">
            <a:spLocks noChangeArrowheads="1"/>
          </p:cNvSpPr>
          <p:nvPr/>
        </p:nvSpPr>
        <p:spPr bwMode="auto">
          <a:xfrm>
            <a:off x="5791200" y="6310313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da-DK" sz="2400">
                <a:solidFill>
                  <a:schemeClr val="accent2"/>
                </a:solidFill>
              </a:rPr>
              <a:t>Tid 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b="0" baseline="300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log 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11363"/>
            <a:ext cx="7056438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838200" y="5403850"/>
            <a:ext cx="7543800" cy="83026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2400" b="0" i="1"/>
              <a:t>L</a:t>
            </a:r>
            <a:r>
              <a:rPr lang="da-DK" sz="2400" b="0" baseline="30000"/>
              <a:t>(</a:t>
            </a:r>
            <a:r>
              <a:rPr lang="da-DK" sz="2400" b="0" i="1" baseline="30000"/>
              <a:t>m</a:t>
            </a:r>
            <a:r>
              <a:rPr lang="da-DK" sz="2400" b="0" baseline="30000"/>
              <a:t>)</a:t>
            </a:r>
            <a:r>
              <a:rPr lang="da-DK" sz="2400" b="0" i="1" baseline="-25000"/>
              <a:t>ij</a:t>
            </a:r>
            <a:r>
              <a:rPr lang="da-DK" sz="2400" b="0" i="1"/>
              <a:t> = </a:t>
            </a:r>
            <a:r>
              <a:rPr lang="da-DK" sz="2400" b="0"/>
              <a:t>korteste afstand fra </a:t>
            </a:r>
            <a:r>
              <a:rPr lang="da-DK" sz="2400" b="0" i="1"/>
              <a:t>i</a:t>
            </a:r>
            <a:r>
              <a:rPr lang="da-DK" sz="2400" b="0"/>
              <a:t> til </a:t>
            </a:r>
            <a:r>
              <a:rPr lang="da-DK" sz="2400" b="0" i="1"/>
              <a:t>j</a:t>
            </a:r>
            <a:r>
              <a:rPr lang="da-DK" sz="2400" b="0"/>
              <a:t> for stier med </a:t>
            </a:r>
            <a:r>
              <a:rPr lang="da-DK" sz="2400" b="0" i="1">
                <a:solidFill>
                  <a:schemeClr val="accent2"/>
                </a:solidFill>
              </a:rPr>
              <a:t>m</a:t>
            </a:r>
            <a:r>
              <a:rPr lang="da-DK" sz="2400" b="0">
                <a:solidFill>
                  <a:schemeClr val="accent2"/>
                </a:solidFill>
              </a:rPr>
              <a:t> </a:t>
            </a:r>
            <a:r>
              <a:rPr lang="da-DK" sz="2400" b="0"/>
              <a:t>kanter</a:t>
            </a:r>
          </a:p>
          <a:p>
            <a:pPr eaLnBrk="1" hangingPunct="1"/>
            <a:r>
              <a:rPr lang="da-DK" sz="2400" b="0" i="1"/>
              <a:t>W = </a:t>
            </a:r>
            <a:r>
              <a:rPr lang="da-DK" sz="2400" b="0"/>
              <a:t>incidensmatricen</a:t>
            </a:r>
            <a:endParaRPr lang="da-DK" sz="2400" b="0">
              <a:solidFill>
                <a:schemeClr val="accent2"/>
              </a:solidFill>
            </a:endParaRPr>
          </a:p>
        </p:txBody>
      </p:sp>
      <p:sp>
        <p:nvSpPr>
          <p:cNvPr id="12293" name="Rounded Rectangle 4"/>
          <p:cNvSpPr>
            <a:spLocks noChangeArrowheads="1"/>
          </p:cNvSpPr>
          <p:nvPr/>
        </p:nvSpPr>
        <p:spPr bwMode="auto">
          <a:xfrm>
            <a:off x="2438400" y="442913"/>
            <a:ext cx="4724400" cy="1371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2294" name="TextBox 5"/>
          <p:cNvSpPr txBox="1">
            <a:spLocks noChangeArrowheads="1"/>
          </p:cNvSpPr>
          <p:nvPr/>
        </p:nvSpPr>
        <p:spPr bwMode="auto">
          <a:xfrm>
            <a:off x="4038600" y="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v</a:t>
            </a:r>
            <a:r>
              <a:rPr lang="da-DK" sz="2400" b="0" baseline="-25000"/>
              <a:t>1</a:t>
            </a:r>
            <a:r>
              <a:rPr lang="da-DK" sz="2400" b="0"/>
              <a:t>, ... ,</a:t>
            </a:r>
            <a:r>
              <a:rPr lang="da-DK" sz="2400" b="0" i="1"/>
              <a:t>v</a:t>
            </a:r>
            <a:r>
              <a:rPr lang="da-DK" sz="2400" b="0" i="1" baseline="-25000"/>
              <a:t>n</a:t>
            </a:r>
            <a:endParaRPr lang="da-DK" sz="2400" b="0" baseline="-25000"/>
          </a:p>
        </p:txBody>
      </p:sp>
      <p:sp>
        <p:nvSpPr>
          <p:cNvPr id="12295" name="TextBox 6"/>
          <p:cNvSpPr txBox="1">
            <a:spLocks noChangeArrowheads="1"/>
          </p:cNvSpPr>
          <p:nvPr/>
        </p:nvSpPr>
        <p:spPr bwMode="auto">
          <a:xfrm>
            <a:off x="6462713" y="379413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v</a:t>
            </a:r>
            <a:r>
              <a:rPr lang="da-DK" sz="2400" b="0" i="1" baseline="-25000"/>
              <a:t>j</a:t>
            </a:r>
            <a:endParaRPr lang="da-DK" sz="2400" b="0" baseline="-25000"/>
          </a:p>
        </p:txBody>
      </p:sp>
      <p:sp>
        <p:nvSpPr>
          <p:cNvPr id="12296" name="TextBox 7"/>
          <p:cNvSpPr txBox="1">
            <a:spLocks noChangeArrowheads="1"/>
          </p:cNvSpPr>
          <p:nvPr/>
        </p:nvSpPr>
        <p:spPr bwMode="auto">
          <a:xfrm>
            <a:off x="2819400" y="747713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v</a:t>
            </a:r>
            <a:r>
              <a:rPr lang="da-DK" sz="2400" b="0" i="1" baseline="-25000"/>
              <a:t>i</a:t>
            </a:r>
            <a:endParaRPr lang="da-DK" sz="2400" b="0" baseline="-25000"/>
          </a:p>
        </p:txBody>
      </p:sp>
      <p:sp>
        <p:nvSpPr>
          <p:cNvPr id="12297" name="Freeform 8"/>
          <p:cNvSpPr>
            <a:spLocks/>
          </p:cNvSpPr>
          <p:nvPr/>
        </p:nvSpPr>
        <p:spPr bwMode="auto">
          <a:xfrm>
            <a:off x="3276600" y="1030288"/>
            <a:ext cx="1524000" cy="574675"/>
          </a:xfrm>
          <a:custGeom>
            <a:avLst/>
            <a:gdLst>
              <a:gd name="T0" fmla="*/ 0 w 1543050"/>
              <a:gd name="T1" fmla="*/ 0 h 312177"/>
              <a:gd name="T2" fmla="*/ 110119 w 1543050"/>
              <a:gd name="T3" fmla="*/ 1150780 h 312177"/>
              <a:gd name="T4" fmla="*/ 391534 w 1543050"/>
              <a:gd name="T5" fmla="*/ 714277 h 312177"/>
              <a:gd name="T6" fmla="*/ 587300 w 1543050"/>
              <a:gd name="T7" fmla="*/ 1547602 h 312177"/>
              <a:gd name="T8" fmla="*/ 850361 w 1543050"/>
              <a:gd name="T9" fmla="*/ 992050 h 312177"/>
              <a:gd name="T10" fmla="*/ 942126 w 1543050"/>
              <a:gd name="T11" fmla="*/ 1944422 h 312177"/>
              <a:gd name="T12" fmla="*/ 1144011 w 1543050"/>
              <a:gd name="T13" fmla="*/ 1428555 h 312177"/>
              <a:gd name="T14" fmla="*/ 1284718 w 1543050"/>
              <a:gd name="T15" fmla="*/ 1825377 h 312177"/>
              <a:gd name="T16" fmla="*/ 1486602 w 1543050"/>
              <a:gd name="T17" fmla="*/ 1628473 h 31217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543050" h="312177">
                <a:moveTo>
                  <a:pt x="0" y="0"/>
                </a:moveTo>
                <a:cubicBezTo>
                  <a:pt x="23283" y="82550"/>
                  <a:pt x="46567" y="165100"/>
                  <a:pt x="114300" y="184150"/>
                </a:cubicBezTo>
                <a:cubicBezTo>
                  <a:pt x="182033" y="203200"/>
                  <a:pt x="323850" y="103717"/>
                  <a:pt x="406400" y="114300"/>
                </a:cubicBezTo>
                <a:cubicBezTo>
                  <a:pt x="488950" y="124883"/>
                  <a:pt x="530225" y="240242"/>
                  <a:pt x="609600" y="247650"/>
                </a:cubicBezTo>
                <a:cubicBezTo>
                  <a:pt x="688975" y="255058"/>
                  <a:pt x="821267" y="148167"/>
                  <a:pt x="882650" y="158750"/>
                </a:cubicBezTo>
                <a:cubicBezTo>
                  <a:pt x="944033" y="169333"/>
                  <a:pt x="927100" y="299508"/>
                  <a:pt x="977900" y="311150"/>
                </a:cubicBezTo>
                <a:cubicBezTo>
                  <a:pt x="1028700" y="322792"/>
                  <a:pt x="1128183" y="231775"/>
                  <a:pt x="1187450" y="228600"/>
                </a:cubicBezTo>
                <a:cubicBezTo>
                  <a:pt x="1246717" y="225425"/>
                  <a:pt x="1274233" y="286768"/>
                  <a:pt x="1333500" y="292100"/>
                </a:cubicBezTo>
                <a:cubicBezTo>
                  <a:pt x="1392767" y="297432"/>
                  <a:pt x="1467908" y="292341"/>
                  <a:pt x="1543050" y="260591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3200400" y="976313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4800600" y="1433513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2300" name="Oval 12"/>
          <p:cNvSpPr>
            <a:spLocks noChangeArrowheads="1"/>
          </p:cNvSpPr>
          <p:nvPr/>
        </p:nvSpPr>
        <p:spPr bwMode="auto">
          <a:xfrm>
            <a:off x="6583363" y="809625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2301" name="TextBox 13"/>
          <p:cNvSpPr txBox="1">
            <a:spLocks noChangeArrowheads="1"/>
          </p:cNvSpPr>
          <p:nvPr/>
        </p:nvSpPr>
        <p:spPr bwMode="auto">
          <a:xfrm>
            <a:off x="4495800" y="97155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v</a:t>
            </a:r>
            <a:r>
              <a:rPr lang="da-DK" sz="2400" b="0" i="1" baseline="-25000"/>
              <a:t>k</a:t>
            </a:r>
            <a:endParaRPr lang="da-DK" sz="2400" b="0" baseline="-25000"/>
          </a:p>
        </p:txBody>
      </p:sp>
      <p:sp>
        <p:nvSpPr>
          <p:cNvPr id="12302" name="TextBox 15"/>
          <p:cNvSpPr txBox="1">
            <a:spLocks noChangeArrowheads="1"/>
          </p:cNvSpPr>
          <p:nvPr/>
        </p:nvSpPr>
        <p:spPr bwMode="auto">
          <a:xfrm>
            <a:off x="2590800" y="852488"/>
            <a:ext cx="1447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 sz="2400" b="0" i="1">
                <a:solidFill>
                  <a:srgbClr val="FF0000"/>
                </a:solidFill>
              </a:rPr>
              <a:t>l</a:t>
            </a:r>
            <a:r>
              <a:rPr lang="da-DK" sz="2400" b="0" i="1" baseline="-25000">
                <a:solidFill>
                  <a:srgbClr val="FF0000"/>
                </a:solidFill>
              </a:rPr>
              <a:t>ik </a:t>
            </a:r>
            <a:r>
              <a:rPr lang="da-DK" sz="1200" b="0" i="1" baseline="-25000">
                <a:solidFill>
                  <a:srgbClr val="FF0000"/>
                </a:solidFill>
              </a:rPr>
              <a:t> </a:t>
            </a:r>
          </a:p>
          <a:p>
            <a:pPr algn="ctr" eaLnBrk="1" hangingPunct="1"/>
            <a:endParaRPr lang="da-DK" sz="1200" b="0" i="1" baseline="-25000">
              <a:solidFill>
                <a:srgbClr val="FF0000"/>
              </a:solidFill>
            </a:endParaRPr>
          </a:p>
          <a:p>
            <a:pPr algn="ctr" eaLnBrk="1" hangingPunct="1"/>
            <a:r>
              <a:rPr lang="da-DK" sz="1600" b="0" i="1">
                <a:solidFill>
                  <a:srgbClr val="FF0000"/>
                </a:solidFill>
              </a:rPr>
              <a:t>m</a:t>
            </a:r>
            <a:r>
              <a:rPr lang="da-DK" sz="1600" b="0">
                <a:solidFill>
                  <a:srgbClr val="FF0000"/>
                </a:solidFill>
              </a:rPr>
              <a:t> kanter</a:t>
            </a:r>
            <a:endParaRPr lang="da-DK" sz="1600" b="0" baseline="-25000">
              <a:solidFill>
                <a:srgbClr val="FF0000"/>
              </a:solidFill>
            </a:endParaRPr>
          </a:p>
        </p:txBody>
      </p:sp>
      <p:sp>
        <p:nvSpPr>
          <p:cNvPr id="12303" name="Freeform 16"/>
          <p:cNvSpPr>
            <a:spLocks/>
          </p:cNvSpPr>
          <p:nvPr/>
        </p:nvSpPr>
        <p:spPr bwMode="auto">
          <a:xfrm>
            <a:off x="4876800" y="882650"/>
            <a:ext cx="1676400" cy="820738"/>
          </a:xfrm>
          <a:custGeom>
            <a:avLst/>
            <a:gdLst>
              <a:gd name="T0" fmla="*/ 0 w 1675786"/>
              <a:gd name="T1" fmla="*/ 626738 h 820782"/>
              <a:gd name="T2" fmla="*/ 114384 w 1675786"/>
              <a:gd name="T3" fmla="*/ 810870 h 820782"/>
              <a:gd name="T4" fmla="*/ 288625 w 1675786"/>
              <a:gd name="T5" fmla="*/ 328115 h 820782"/>
              <a:gd name="T6" fmla="*/ 595288 w 1675786"/>
              <a:gd name="T7" fmla="*/ 505692 h 820782"/>
              <a:gd name="T8" fmla="*/ 883297 w 1675786"/>
              <a:gd name="T9" fmla="*/ 534775 h 820782"/>
              <a:gd name="T10" fmla="*/ 966932 w 1675786"/>
              <a:gd name="T11" fmla="*/ 221202 h 820782"/>
              <a:gd name="T12" fmla="*/ 1304959 w 1675786"/>
              <a:gd name="T13" fmla="*/ 269949 h 820782"/>
              <a:gd name="T14" fmla="*/ 1677014 w 1675786"/>
              <a:gd name="T15" fmla="*/ 0 h 8207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675786" h="820782">
                <a:moveTo>
                  <a:pt x="0" y="626806"/>
                </a:moveTo>
                <a:cubicBezTo>
                  <a:pt x="23283" y="709356"/>
                  <a:pt x="66231" y="860732"/>
                  <a:pt x="114300" y="810956"/>
                </a:cubicBezTo>
                <a:cubicBezTo>
                  <a:pt x="162369" y="761180"/>
                  <a:pt x="208321" y="379019"/>
                  <a:pt x="288413" y="328151"/>
                </a:cubicBezTo>
                <a:cubicBezTo>
                  <a:pt x="368505" y="277283"/>
                  <a:pt x="495813" y="471299"/>
                  <a:pt x="594852" y="505746"/>
                </a:cubicBezTo>
                <a:cubicBezTo>
                  <a:pt x="693891" y="540193"/>
                  <a:pt x="820755" y="582253"/>
                  <a:pt x="882650" y="534833"/>
                </a:cubicBezTo>
                <a:cubicBezTo>
                  <a:pt x="944545" y="487413"/>
                  <a:pt x="895999" y="265369"/>
                  <a:pt x="966224" y="221226"/>
                </a:cubicBezTo>
                <a:cubicBezTo>
                  <a:pt x="1036450" y="177083"/>
                  <a:pt x="1185743" y="306848"/>
                  <a:pt x="1304003" y="269977"/>
                </a:cubicBezTo>
                <a:cubicBezTo>
                  <a:pt x="1422263" y="233106"/>
                  <a:pt x="1600644" y="31750"/>
                  <a:pt x="1675786" y="0"/>
                </a:cubicBezTo>
              </a:path>
            </a:pathLst>
          </a:cu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2304" name="TextBox 17"/>
          <p:cNvSpPr txBox="1">
            <a:spLocks noChangeArrowheads="1"/>
          </p:cNvSpPr>
          <p:nvPr/>
        </p:nvSpPr>
        <p:spPr bwMode="auto">
          <a:xfrm>
            <a:off x="5562600" y="619125"/>
            <a:ext cx="1447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2400" b="0" i="1">
                <a:solidFill>
                  <a:srgbClr val="0070C0"/>
                </a:solidFill>
              </a:rPr>
              <a:t>l</a:t>
            </a:r>
            <a:r>
              <a:rPr lang="da-DK" sz="2400" b="0" i="1" baseline="-25000">
                <a:solidFill>
                  <a:srgbClr val="0070C0"/>
                </a:solidFill>
              </a:rPr>
              <a:t>kj </a:t>
            </a:r>
            <a:r>
              <a:rPr lang="da-DK" sz="1200" b="0" i="1" baseline="-25000">
                <a:solidFill>
                  <a:srgbClr val="0070C0"/>
                </a:solidFill>
              </a:rPr>
              <a:t> </a:t>
            </a:r>
          </a:p>
          <a:p>
            <a:pPr algn="ctr" eaLnBrk="1" hangingPunct="1"/>
            <a:endParaRPr lang="da-DK" sz="1200" b="0" i="1" baseline="-25000">
              <a:solidFill>
                <a:srgbClr val="0070C0"/>
              </a:solidFill>
            </a:endParaRPr>
          </a:p>
          <a:p>
            <a:pPr algn="ctr" eaLnBrk="1" hangingPunct="1"/>
            <a:r>
              <a:rPr lang="da-DK" sz="1600" b="0" i="1">
                <a:solidFill>
                  <a:srgbClr val="0070C0"/>
                </a:solidFill>
              </a:rPr>
              <a:t>m</a:t>
            </a:r>
            <a:r>
              <a:rPr lang="da-DK" sz="1600" b="0">
                <a:solidFill>
                  <a:srgbClr val="0070C0"/>
                </a:solidFill>
              </a:rPr>
              <a:t> kanter</a:t>
            </a:r>
            <a:endParaRPr lang="da-DK" sz="1600" b="0" baseline="-25000">
              <a:solidFill>
                <a:srgbClr val="0070C0"/>
              </a:solidFill>
            </a:endParaRPr>
          </a:p>
        </p:txBody>
      </p:sp>
      <p:cxnSp>
        <p:nvCxnSpPr>
          <p:cNvPr id="12305" name="Straight Connector 18"/>
          <p:cNvCxnSpPr>
            <a:cxnSpLocks noChangeShapeType="1"/>
          </p:cNvCxnSpPr>
          <p:nvPr/>
        </p:nvCxnSpPr>
        <p:spPr bwMode="auto">
          <a:xfrm>
            <a:off x="7553325" y="4572000"/>
            <a:ext cx="539750" cy="0"/>
          </a:xfrm>
          <a:prstGeom prst="line">
            <a:avLst/>
          </a:prstGeom>
          <a:noFill/>
          <a:ln w="76200" algn="ctr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6" name="Straight Connector 19"/>
          <p:cNvCxnSpPr>
            <a:cxnSpLocks noChangeShapeType="1"/>
          </p:cNvCxnSpPr>
          <p:nvPr/>
        </p:nvCxnSpPr>
        <p:spPr bwMode="auto">
          <a:xfrm>
            <a:off x="6851650" y="4572000"/>
            <a:ext cx="539750" cy="0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7" name="TextBox 21"/>
          <p:cNvSpPr txBox="1">
            <a:spLocks noChangeArrowheads="1"/>
          </p:cNvSpPr>
          <p:nvPr/>
        </p:nvSpPr>
        <p:spPr bwMode="auto">
          <a:xfrm rot="4831632">
            <a:off x="4387851" y="649287"/>
            <a:ext cx="709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/>
              <a:t>...</a:t>
            </a:r>
            <a:endParaRPr lang="da-DK" sz="2400" b="0" baseline="-250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1344613"/>
            <a:ext cx="8442325" cy="429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ounded Rectangle 2"/>
          <p:cNvSpPr>
            <a:spLocks noChangeArrowheads="1"/>
          </p:cNvSpPr>
          <p:nvPr/>
        </p:nvSpPr>
        <p:spPr bwMode="auto">
          <a:xfrm>
            <a:off x="4724400" y="1447800"/>
            <a:ext cx="2468563" cy="1371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3316" name="Rounded Rectangle 8"/>
          <p:cNvSpPr>
            <a:spLocks noChangeArrowheads="1"/>
          </p:cNvSpPr>
          <p:nvPr/>
        </p:nvSpPr>
        <p:spPr bwMode="auto">
          <a:xfrm>
            <a:off x="7421563" y="1447800"/>
            <a:ext cx="1524000" cy="1371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3317" name="Freeform 14336"/>
          <p:cNvSpPr>
            <a:spLocks/>
          </p:cNvSpPr>
          <p:nvPr/>
        </p:nvSpPr>
        <p:spPr bwMode="auto">
          <a:xfrm>
            <a:off x="7192963" y="1651000"/>
            <a:ext cx="590550" cy="623888"/>
          </a:xfrm>
          <a:custGeom>
            <a:avLst/>
            <a:gdLst>
              <a:gd name="T0" fmla="*/ 4519 w 591014"/>
              <a:gd name="T1" fmla="*/ 0 h 611109"/>
              <a:gd name="T2" fmla="*/ 126550 w 591014"/>
              <a:gd name="T3" fmla="*/ 130606 h 611109"/>
              <a:gd name="T4" fmla="*/ 546874 w 591014"/>
              <a:gd name="T5" fmla="*/ 202353 h 611109"/>
              <a:gd name="T6" fmla="*/ 546875 w 591014"/>
              <a:gd name="T7" fmla="*/ 419152 h 611109"/>
              <a:gd name="T8" fmla="*/ 284737 w 591014"/>
              <a:gd name="T9" fmla="*/ 476744 h 611109"/>
              <a:gd name="T10" fmla="*/ 0 w 591014"/>
              <a:gd name="T11" fmla="*/ 650105 h 6111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91014" h="611109">
                <a:moveTo>
                  <a:pt x="4527" y="0"/>
                </a:moveTo>
                <a:cubicBezTo>
                  <a:pt x="41495" y="102821"/>
                  <a:pt x="36214" y="91069"/>
                  <a:pt x="126749" y="122772"/>
                </a:cubicBezTo>
                <a:cubicBezTo>
                  <a:pt x="217284" y="154475"/>
                  <a:pt x="477570" y="145009"/>
                  <a:pt x="547734" y="190215"/>
                </a:cubicBezTo>
                <a:cubicBezTo>
                  <a:pt x="617898" y="235421"/>
                  <a:pt x="591493" y="351020"/>
                  <a:pt x="547735" y="394009"/>
                </a:cubicBezTo>
                <a:cubicBezTo>
                  <a:pt x="503977" y="436998"/>
                  <a:pt x="376474" y="411964"/>
                  <a:pt x="285185" y="448147"/>
                </a:cubicBezTo>
                <a:cubicBezTo>
                  <a:pt x="193896" y="484330"/>
                  <a:pt x="18673" y="475154"/>
                  <a:pt x="0" y="611109"/>
                </a:cubicBezTo>
              </a:path>
            </a:pathLst>
          </a:custGeom>
          <a:solidFill>
            <a:srgbClr val="FFFF00">
              <a:alpha val="38039"/>
            </a:srgb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da-DK"/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/>
            <a:r>
              <a:rPr lang="da-DK" b="1" smtClean="0"/>
              <a:t>Floyd-Warshall</a:t>
            </a:r>
            <a:endParaRPr lang="en-US" b="1" smtClean="0"/>
          </a:p>
        </p:txBody>
      </p:sp>
      <p:sp>
        <p:nvSpPr>
          <p:cNvPr id="29699" name="Text Box 5"/>
          <p:cNvSpPr txBox="1">
            <a:spLocks noChangeArrowheads="1"/>
          </p:cNvSpPr>
          <p:nvPr/>
        </p:nvSpPr>
        <p:spPr bwMode="auto">
          <a:xfrm>
            <a:off x="7543800" y="60960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da-DK" sz="2400">
                <a:solidFill>
                  <a:schemeClr val="accent2"/>
                </a:solidFill>
              </a:rPr>
              <a:t>Tid 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b="0" baseline="300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0" name="TextBox 7"/>
          <p:cNvSpPr txBox="1">
            <a:spLocks noChangeArrowheads="1"/>
          </p:cNvSpPr>
          <p:nvPr/>
        </p:nvSpPr>
        <p:spPr bwMode="auto">
          <a:xfrm>
            <a:off x="1035050" y="6096000"/>
            <a:ext cx="6508750" cy="46196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d</a:t>
            </a:r>
            <a:r>
              <a:rPr lang="da-DK" sz="2400" b="0" baseline="30000"/>
              <a:t>(</a:t>
            </a:r>
            <a:r>
              <a:rPr lang="da-DK" sz="2400" b="0" i="1" baseline="30000"/>
              <a:t>k</a:t>
            </a:r>
            <a:r>
              <a:rPr lang="da-DK" sz="2400" b="0" baseline="30000"/>
              <a:t>)</a:t>
            </a:r>
            <a:r>
              <a:rPr lang="da-DK" sz="2400" b="0" i="1" baseline="-25000"/>
              <a:t>ij</a:t>
            </a:r>
            <a:r>
              <a:rPr lang="da-DK" sz="2400" b="0" i="1"/>
              <a:t> = </a:t>
            </a:r>
            <a:r>
              <a:rPr lang="da-DK" sz="2400" b="0"/>
              <a:t>korteste vej fra </a:t>
            </a:r>
            <a:r>
              <a:rPr lang="da-DK" sz="2400" b="0" i="1"/>
              <a:t>i</a:t>
            </a:r>
            <a:r>
              <a:rPr lang="da-DK" sz="2400" b="0"/>
              <a:t> til </a:t>
            </a:r>
            <a:r>
              <a:rPr lang="da-DK" sz="2400" b="0" i="1"/>
              <a:t>j</a:t>
            </a:r>
            <a:r>
              <a:rPr lang="da-DK" sz="2400" b="0"/>
              <a:t> der kun går </a:t>
            </a:r>
            <a:r>
              <a:rPr lang="da-DK" sz="2400"/>
              <a:t>via </a:t>
            </a:r>
            <a:r>
              <a:rPr lang="da-DK" sz="2400" b="0">
                <a:solidFill>
                  <a:schemeClr val="accent2"/>
                </a:solidFill>
              </a:rPr>
              <a:t>1..</a:t>
            </a:r>
            <a:r>
              <a:rPr lang="da-DK" sz="2400" b="0" i="1">
                <a:solidFill>
                  <a:schemeClr val="accent2"/>
                </a:solidFill>
              </a:rPr>
              <a:t>k</a:t>
            </a:r>
            <a:endParaRPr lang="en-US" sz="2400" b="0" i="1" baseline="-2500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1" name="TextBox 3"/>
          <p:cNvSpPr txBox="1">
            <a:spLocks noChangeArrowheads="1"/>
          </p:cNvSpPr>
          <p:nvPr/>
        </p:nvSpPr>
        <p:spPr bwMode="auto">
          <a:xfrm>
            <a:off x="5135563" y="9906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v</a:t>
            </a:r>
            <a:r>
              <a:rPr lang="da-DK" sz="2400" b="0" baseline="-25000"/>
              <a:t>1</a:t>
            </a:r>
            <a:r>
              <a:rPr lang="da-DK" sz="2400" b="0"/>
              <a:t>, ... ,</a:t>
            </a:r>
            <a:r>
              <a:rPr lang="da-DK" sz="2400" b="0" i="1"/>
              <a:t>v</a:t>
            </a:r>
            <a:r>
              <a:rPr lang="da-DK" sz="2400" b="0" i="1" baseline="-25000"/>
              <a:t>k</a:t>
            </a:r>
            <a:r>
              <a:rPr lang="da-DK" sz="2400" b="0" baseline="-25000"/>
              <a:t>-1</a:t>
            </a:r>
          </a:p>
        </p:txBody>
      </p:sp>
      <p:sp>
        <p:nvSpPr>
          <p:cNvPr id="13322" name="TextBox 11"/>
          <p:cNvSpPr txBox="1">
            <a:spLocks noChangeArrowheads="1"/>
          </p:cNvSpPr>
          <p:nvPr/>
        </p:nvSpPr>
        <p:spPr bwMode="auto">
          <a:xfrm>
            <a:off x="7472363" y="990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v</a:t>
            </a:r>
            <a:r>
              <a:rPr lang="da-DK" sz="2400" b="0" i="1" baseline="-25000"/>
              <a:t>k</a:t>
            </a:r>
            <a:r>
              <a:rPr lang="da-DK" sz="2400" b="0"/>
              <a:t>, ... ,</a:t>
            </a:r>
            <a:r>
              <a:rPr lang="da-DK" sz="2400" b="0" i="1"/>
              <a:t>v</a:t>
            </a:r>
            <a:r>
              <a:rPr lang="da-DK" sz="2400" b="0" i="1" baseline="-25000"/>
              <a:t>n</a:t>
            </a:r>
            <a:endParaRPr lang="da-DK" sz="2400" b="0" baseline="-25000"/>
          </a:p>
        </p:txBody>
      </p:sp>
      <p:sp>
        <p:nvSpPr>
          <p:cNvPr id="13323" name="Oval 4"/>
          <p:cNvSpPr>
            <a:spLocks noChangeArrowheads="1"/>
          </p:cNvSpPr>
          <p:nvPr/>
        </p:nvSpPr>
        <p:spPr bwMode="auto">
          <a:xfrm>
            <a:off x="5135563" y="167640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3324" name="Oval 17"/>
          <p:cNvSpPr>
            <a:spLocks noChangeArrowheads="1"/>
          </p:cNvSpPr>
          <p:nvPr/>
        </p:nvSpPr>
        <p:spPr bwMode="auto">
          <a:xfrm>
            <a:off x="8304213" y="243840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3325" name="TextBox 18"/>
          <p:cNvSpPr txBox="1">
            <a:spLocks noChangeArrowheads="1"/>
          </p:cNvSpPr>
          <p:nvPr/>
        </p:nvSpPr>
        <p:spPr bwMode="auto">
          <a:xfrm>
            <a:off x="7573963" y="1443038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v</a:t>
            </a:r>
            <a:r>
              <a:rPr lang="da-DK" sz="2400" b="0" i="1" baseline="-25000"/>
              <a:t>k</a:t>
            </a:r>
            <a:endParaRPr lang="da-DK" sz="2400" b="0" baseline="-25000"/>
          </a:p>
        </p:txBody>
      </p:sp>
      <p:sp>
        <p:nvSpPr>
          <p:cNvPr id="13326" name="TextBox 19"/>
          <p:cNvSpPr txBox="1">
            <a:spLocks noChangeArrowheads="1"/>
          </p:cNvSpPr>
          <p:nvPr/>
        </p:nvSpPr>
        <p:spPr bwMode="auto">
          <a:xfrm>
            <a:off x="8335963" y="2128838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v</a:t>
            </a:r>
            <a:r>
              <a:rPr lang="da-DK" sz="2400" b="0" i="1" baseline="-25000"/>
              <a:t>j</a:t>
            </a:r>
            <a:endParaRPr lang="da-DK" sz="2400" b="0" baseline="-25000"/>
          </a:p>
        </p:txBody>
      </p:sp>
      <p:sp>
        <p:nvSpPr>
          <p:cNvPr id="13327" name="TextBox 20"/>
          <p:cNvSpPr txBox="1">
            <a:spLocks noChangeArrowheads="1"/>
          </p:cNvSpPr>
          <p:nvPr/>
        </p:nvSpPr>
        <p:spPr bwMode="auto">
          <a:xfrm>
            <a:off x="4906963" y="22098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v</a:t>
            </a:r>
            <a:r>
              <a:rPr lang="da-DK" sz="2400" b="0" i="1" baseline="-25000"/>
              <a:t>i</a:t>
            </a:r>
            <a:endParaRPr lang="da-DK" sz="2400" b="0" baseline="-25000"/>
          </a:p>
        </p:txBody>
      </p:sp>
      <p:sp>
        <p:nvSpPr>
          <p:cNvPr id="13328" name="Freeform 5"/>
          <p:cNvSpPr>
            <a:spLocks/>
          </p:cNvSpPr>
          <p:nvPr/>
        </p:nvSpPr>
        <p:spPr bwMode="auto">
          <a:xfrm>
            <a:off x="5345113" y="2451100"/>
            <a:ext cx="1543050" cy="312738"/>
          </a:xfrm>
          <a:custGeom>
            <a:avLst/>
            <a:gdLst>
              <a:gd name="T0" fmla="*/ 0 w 1543050"/>
              <a:gd name="T1" fmla="*/ 0 h 312177"/>
              <a:gd name="T2" fmla="*/ 114300 w 1543050"/>
              <a:gd name="T3" fmla="*/ 184813 h 312177"/>
              <a:gd name="T4" fmla="*/ 406400 w 1543050"/>
              <a:gd name="T5" fmla="*/ 114711 h 312177"/>
              <a:gd name="T6" fmla="*/ 609600 w 1543050"/>
              <a:gd name="T7" fmla="*/ 248541 h 312177"/>
              <a:gd name="T8" fmla="*/ 882650 w 1543050"/>
              <a:gd name="T9" fmla="*/ 159321 h 312177"/>
              <a:gd name="T10" fmla="*/ 977900 w 1543050"/>
              <a:gd name="T11" fmla="*/ 312269 h 312177"/>
              <a:gd name="T12" fmla="*/ 1187450 w 1543050"/>
              <a:gd name="T13" fmla="*/ 229423 h 312177"/>
              <a:gd name="T14" fmla="*/ 1333500 w 1543050"/>
              <a:gd name="T15" fmla="*/ 293151 h 312177"/>
              <a:gd name="T16" fmla="*/ 1543050 w 1543050"/>
              <a:gd name="T17" fmla="*/ 229423 h 31217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543050" h="312177">
                <a:moveTo>
                  <a:pt x="0" y="0"/>
                </a:moveTo>
                <a:cubicBezTo>
                  <a:pt x="23283" y="82550"/>
                  <a:pt x="46567" y="165100"/>
                  <a:pt x="114300" y="184150"/>
                </a:cubicBezTo>
                <a:cubicBezTo>
                  <a:pt x="182033" y="203200"/>
                  <a:pt x="323850" y="103717"/>
                  <a:pt x="406400" y="114300"/>
                </a:cubicBezTo>
                <a:cubicBezTo>
                  <a:pt x="488950" y="124883"/>
                  <a:pt x="530225" y="240242"/>
                  <a:pt x="609600" y="247650"/>
                </a:cubicBezTo>
                <a:cubicBezTo>
                  <a:pt x="688975" y="255058"/>
                  <a:pt x="821267" y="148167"/>
                  <a:pt x="882650" y="158750"/>
                </a:cubicBezTo>
                <a:cubicBezTo>
                  <a:pt x="944033" y="169333"/>
                  <a:pt x="927100" y="299508"/>
                  <a:pt x="977900" y="311150"/>
                </a:cubicBezTo>
                <a:cubicBezTo>
                  <a:pt x="1028700" y="322792"/>
                  <a:pt x="1128183" y="231775"/>
                  <a:pt x="1187450" y="228600"/>
                </a:cubicBezTo>
                <a:cubicBezTo>
                  <a:pt x="1246717" y="225425"/>
                  <a:pt x="1274233" y="292100"/>
                  <a:pt x="1333500" y="292100"/>
                </a:cubicBezTo>
                <a:cubicBezTo>
                  <a:pt x="1392767" y="292100"/>
                  <a:pt x="1467908" y="260350"/>
                  <a:pt x="1543050" y="228600"/>
                </a:cubicBezTo>
              </a:path>
            </a:pathLst>
          </a:cu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cxnSp>
        <p:nvCxnSpPr>
          <p:cNvPr id="13329" name="Straight Connector 9"/>
          <p:cNvCxnSpPr>
            <a:cxnSpLocks noChangeShapeType="1"/>
            <a:stCxn id="13339" idx="6"/>
          </p:cNvCxnSpPr>
          <p:nvPr/>
        </p:nvCxnSpPr>
        <p:spPr bwMode="auto">
          <a:xfrm flipV="1">
            <a:off x="6996113" y="2511425"/>
            <a:ext cx="1295400" cy="133350"/>
          </a:xfrm>
          <a:prstGeom prst="line">
            <a:avLst/>
          </a:prstGeom>
          <a:noFill/>
          <a:ln w="9525" algn="ctr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0" name="Straight Connector 27"/>
          <p:cNvCxnSpPr>
            <a:cxnSpLocks noChangeShapeType="1"/>
          </p:cNvCxnSpPr>
          <p:nvPr/>
        </p:nvCxnSpPr>
        <p:spPr bwMode="auto">
          <a:xfrm>
            <a:off x="6665913" y="1619250"/>
            <a:ext cx="933450" cy="273050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31" name="Freeform 24"/>
          <p:cNvSpPr>
            <a:spLocks/>
          </p:cNvSpPr>
          <p:nvPr/>
        </p:nvSpPr>
        <p:spPr bwMode="auto">
          <a:xfrm>
            <a:off x="5229225" y="1525588"/>
            <a:ext cx="1385888" cy="950912"/>
          </a:xfrm>
          <a:custGeom>
            <a:avLst/>
            <a:gdLst>
              <a:gd name="T0" fmla="*/ 103660 w 1386442"/>
              <a:gd name="T1" fmla="*/ 950172 h 951653"/>
              <a:gd name="T2" fmla="*/ 2140 w 1386442"/>
              <a:gd name="T3" fmla="*/ 525384 h 951653"/>
              <a:gd name="T4" fmla="*/ 249592 w 1386442"/>
              <a:gd name="T5" fmla="*/ 392241 h 951653"/>
              <a:gd name="T6" fmla="*/ 332076 w 1386442"/>
              <a:gd name="T7" fmla="*/ 56215 h 951653"/>
              <a:gd name="T8" fmla="*/ 833326 w 1386442"/>
              <a:gd name="T9" fmla="*/ 183017 h 951653"/>
              <a:gd name="T10" fmla="*/ 1125192 w 1386442"/>
              <a:gd name="T11" fmla="*/ 5495 h 951653"/>
              <a:gd name="T12" fmla="*/ 1385334 w 1386442"/>
              <a:gd name="T13" fmla="*/ 62555 h 95165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386442" h="951653">
                <a:moveTo>
                  <a:pt x="103742" y="951653"/>
                </a:moveTo>
                <a:cubicBezTo>
                  <a:pt x="170417" y="875982"/>
                  <a:pt x="-22200" y="619336"/>
                  <a:pt x="2142" y="526203"/>
                </a:cubicBezTo>
                <a:cubicBezTo>
                  <a:pt x="26484" y="433070"/>
                  <a:pt x="194759" y="471170"/>
                  <a:pt x="249792" y="392853"/>
                </a:cubicBezTo>
                <a:cubicBezTo>
                  <a:pt x="304825" y="314536"/>
                  <a:pt x="234975" y="91228"/>
                  <a:pt x="332342" y="56303"/>
                </a:cubicBezTo>
                <a:cubicBezTo>
                  <a:pt x="429709" y="21378"/>
                  <a:pt x="701700" y="191770"/>
                  <a:pt x="833992" y="183303"/>
                </a:cubicBezTo>
                <a:cubicBezTo>
                  <a:pt x="966284" y="174836"/>
                  <a:pt x="1034017" y="25611"/>
                  <a:pt x="1126092" y="5503"/>
                </a:cubicBezTo>
                <a:cubicBezTo>
                  <a:pt x="1218167" y="-14605"/>
                  <a:pt x="1302304" y="24024"/>
                  <a:pt x="1386442" y="62653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3332" name="Oval 30"/>
          <p:cNvSpPr>
            <a:spLocks noChangeArrowheads="1"/>
          </p:cNvSpPr>
          <p:nvPr/>
        </p:nvSpPr>
        <p:spPr bwMode="auto">
          <a:xfrm>
            <a:off x="6932613" y="228600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cxnSp>
        <p:nvCxnSpPr>
          <p:cNvPr id="13333" name="Straight Connector 31"/>
          <p:cNvCxnSpPr>
            <a:cxnSpLocks noChangeShapeType="1"/>
          </p:cNvCxnSpPr>
          <p:nvPr/>
        </p:nvCxnSpPr>
        <p:spPr bwMode="auto">
          <a:xfrm>
            <a:off x="7027863" y="2343150"/>
            <a:ext cx="1263650" cy="114300"/>
          </a:xfrm>
          <a:prstGeom prst="line">
            <a:avLst/>
          </a:prstGeom>
          <a:noFill/>
          <a:ln w="9525" algn="ctr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4" name="Straight Connector 33"/>
          <p:cNvCxnSpPr>
            <a:cxnSpLocks noChangeShapeType="1"/>
          </p:cNvCxnSpPr>
          <p:nvPr/>
        </p:nvCxnSpPr>
        <p:spPr bwMode="auto">
          <a:xfrm flipH="1">
            <a:off x="6897688" y="1924050"/>
            <a:ext cx="752475" cy="63500"/>
          </a:xfrm>
          <a:prstGeom prst="line">
            <a:avLst/>
          </a:prstGeom>
          <a:noFill/>
          <a:ln w="9525" algn="ctr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35" name="Freeform 28"/>
          <p:cNvSpPr>
            <a:spLocks/>
          </p:cNvSpPr>
          <p:nvPr/>
        </p:nvSpPr>
        <p:spPr bwMode="auto">
          <a:xfrm>
            <a:off x="6015038" y="1824038"/>
            <a:ext cx="936625" cy="669925"/>
          </a:xfrm>
          <a:custGeom>
            <a:avLst/>
            <a:gdLst>
              <a:gd name="T0" fmla="*/ 815541 w 937209"/>
              <a:gd name="T1" fmla="*/ 170004 h 669057"/>
              <a:gd name="T2" fmla="*/ 504779 w 937209"/>
              <a:gd name="T3" fmla="*/ 4476 h 669057"/>
              <a:gd name="T4" fmla="*/ 523805 w 937209"/>
              <a:gd name="T5" fmla="*/ 329166 h 669057"/>
              <a:gd name="T6" fmla="*/ 10097 w 937209"/>
              <a:gd name="T7" fmla="*/ 329166 h 669057"/>
              <a:gd name="T8" fmla="*/ 213043 w 937209"/>
              <a:gd name="T9" fmla="*/ 666591 h 669057"/>
              <a:gd name="T10" fmla="*/ 580885 w 937209"/>
              <a:gd name="T11" fmla="*/ 526527 h 669057"/>
              <a:gd name="T12" fmla="*/ 752121 w 937209"/>
              <a:gd name="T13" fmla="*/ 653857 h 669057"/>
              <a:gd name="T14" fmla="*/ 936041 w 937209"/>
              <a:gd name="T15" fmla="*/ 558360 h 66905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37209" h="669057">
                <a:moveTo>
                  <a:pt x="816559" y="169564"/>
                </a:moveTo>
                <a:cubicBezTo>
                  <a:pt x="685325" y="73785"/>
                  <a:pt x="554092" y="-21994"/>
                  <a:pt x="505409" y="4464"/>
                </a:cubicBezTo>
                <a:cubicBezTo>
                  <a:pt x="456726" y="30922"/>
                  <a:pt x="607009" y="274339"/>
                  <a:pt x="524459" y="328314"/>
                </a:cubicBezTo>
                <a:cubicBezTo>
                  <a:pt x="441909" y="382289"/>
                  <a:pt x="61967" y="272222"/>
                  <a:pt x="10109" y="328314"/>
                </a:cubicBezTo>
                <a:cubicBezTo>
                  <a:pt x="-41749" y="384406"/>
                  <a:pt x="118059" y="632056"/>
                  <a:pt x="213309" y="664864"/>
                </a:cubicBezTo>
                <a:cubicBezTo>
                  <a:pt x="308559" y="697672"/>
                  <a:pt x="491651" y="527281"/>
                  <a:pt x="581609" y="525164"/>
                </a:cubicBezTo>
                <a:cubicBezTo>
                  <a:pt x="671567" y="523047"/>
                  <a:pt x="693792" y="646872"/>
                  <a:pt x="753059" y="652164"/>
                </a:cubicBezTo>
                <a:cubicBezTo>
                  <a:pt x="812326" y="657456"/>
                  <a:pt x="874767" y="607185"/>
                  <a:pt x="937209" y="556914"/>
                </a:cubicBezTo>
              </a:path>
            </a:pathLst>
          </a:cu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3336" name="Oval 13"/>
          <p:cNvSpPr>
            <a:spLocks noChangeArrowheads="1"/>
          </p:cNvSpPr>
          <p:nvPr/>
        </p:nvSpPr>
        <p:spPr bwMode="auto">
          <a:xfrm>
            <a:off x="5287963" y="240665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3337" name="Oval 14"/>
          <p:cNvSpPr>
            <a:spLocks noChangeArrowheads="1"/>
          </p:cNvSpPr>
          <p:nvPr/>
        </p:nvSpPr>
        <p:spPr bwMode="auto">
          <a:xfrm>
            <a:off x="6611938" y="1565275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3338" name="Oval 15"/>
          <p:cNvSpPr>
            <a:spLocks noChangeArrowheads="1"/>
          </p:cNvSpPr>
          <p:nvPr/>
        </p:nvSpPr>
        <p:spPr bwMode="auto">
          <a:xfrm>
            <a:off x="6780213" y="194945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3339" name="Oval 21"/>
          <p:cNvSpPr>
            <a:spLocks noChangeArrowheads="1"/>
          </p:cNvSpPr>
          <p:nvPr/>
        </p:nvSpPr>
        <p:spPr bwMode="auto">
          <a:xfrm>
            <a:off x="6888163" y="259080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3340" name="Oval 16"/>
          <p:cNvSpPr>
            <a:spLocks noChangeArrowheads="1"/>
          </p:cNvSpPr>
          <p:nvPr/>
        </p:nvSpPr>
        <p:spPr bwMode="auto">
          <a:xfrm>
            <a:off x="7618413" y="187325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cxnSp>
        <p:nvCxnSpPr>
          <p:cNvPr id="13341" name="Straight Connector 14335"/>
          <p:cNvCxnSpPr>
            <a:cxnSpLocks noChangeShapeType="1"/>
          </p:cNvCxnSpPr>
          <p:nvPr/>
        </p:nvCxnSpPr>
        <p:spPr bwMode="auto">
          <a:xfrm>
            <a:off x="5257800" y="5334000"/>
            <a:ext cx="828675" cy="0"/>
          </a:xfrm>
          <a:prstGeom prst="line">
            <a:avLst/>
          </a:prstGeom>
          <a:noFill/>
          <a:ln w="76200" algn="ctr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2" name="Straight Connector 38"/>
          <p:cNvCxnSpPr>
            <a:cxnSpLocks noChangeShapeType="1"/>
          </p:cNvCxnSpPr>
          <p:nvPr/>
        </p:nvCxnSpPr>
        <p:spPr bwMode="auto">
          <a:xfrm>
            <a:off x="6400800" y="5334000"/>
            <a:ext cx="828675" cy="0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3" name="Straight Connector 39"/>
          <p:cNvCxnSpPr>
            <a:cxnSpLocks noChangeShapeType="1"/>
          </p:cNvCxnSpPr>
          <p:nvPr/>
        </p:nvCxnSpPr>
        <p:spPr bwMode="auto">
          <a:xfrm>
            <a:off x="7858125" y="5334000"/>
            <a:ext cx="828675" cy="0"/>
          </a:xfrm>
          <a:prstGeom prst="line">
            <a:avLst/>
          </a:prstGeom>
          <a:noFill/>
          <a:ln w="76200" algn="ctr">
            <a:solidFill>
              <a:srgbClr val="00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722948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False"/>
  <p:tag name="PRRESPONSE4" val="7"/>
  <p:tag name="TPVERSION" val="2008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Fals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INCLUDESESSION" val="True"/>
  <p:tag name="TASKPANEKEY" val="2146d5ab-b468-447b-b9cd-e72c3d9877c8"/>
  <p:tag name="TPFULLVERSION" val="4.5.1.2243"/>
  <p:tag name="EXPANDSHOWBAR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7964</TotalTime>
  <Words>459</Words>
  <Application>Microsoft Office PowerPoint</Application>
  <PresentationFormat>On-screen Show (4:3)</PresentationFormat>
  <Paragraphs>255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PowerPoint Presentation</vt:lpstr>
      <vt:lpstr>Korteste Veje mellem alle  Par af Knude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Floyd-Warshall</vt:lpstr>
      <vt:lpstr>Transitive Lukning (= Floyd-Warshall simplificeret)</vt:lpstr>
      <vt:lpstr>PowerPoint Presentation</vt:lpstr>
      <vt:lpstr>Opsummering Korteste Veje</vt:lpstr>
    </vt:vector>
  </TitlesOfParts>
  <Company>University of Aarhus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Gerth S. Brodal</dc:creator>
  <cp:lastModifiedBy>Gerth Stølting Brodal</cp:lastModifiedBy>
  <cp:revision>148</cp:revision>
  <dcterms:created xsi:type="dcterms:W3CDTF">2007-02-01T13:58:12Z</dcterms:created>
  <dcterms:modified xsi:type="dcterms:W3CDTF">2013-05-06T13:54:14Z</dcterms:modified>
</cp:coreProperties>
</file>