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60" r:id="rId3"/>
    <p:sldId id="277" r:id="rId4"/>
    <p:sldId id="262" r:id="rId5"/>
    <p:sldId id="278" r:id="rId6"/>
    <p:sldId id="280" r:id="rId7"/>
    <p:sldId id="263" r:id="rId8"/>
    <p:sldId id="265" r:id="rId9"/>
    <p:sldId id="268" r:id="rId10"/>
    <p:sldId id="279" r:id="rId11"/>
    <p:sldId id="266" r:id="rId12"/>
    <p:sldId id="267" r:id="rId13"/>
    <p:sldId id="261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00CC00"/>
    <a:srgbClr val="FF0000"/>
    <a:srgbClr val="00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53" autoAdjust="0"/>
    <p:restoredTop sz="86620" autoAdjust="0"/>
  </p:normalViewPr>
  <p:slideViewPr>
    <p:cSldViewPr>
      <p:cViewPr varScale="1">
        <p:scale>
          <a:sx n="61" d="100"/>
          <a:sy n="61" d="100"/>
        </p:scale>
        <p:origin x="-2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170C0FCF-A122-4593-9887-1A7088581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80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4B5359-F33D-4D0B-9A96-C135DCE04A8C}" type="slidenum">
              <a:rPr lang="en-US" b="0" smtClean="0"/>
              <a:pPr eaLnBrk="1" hangingPunct="1"/>
              <a:t>1</a:t>
            </a:fld>
            <a:endParaRPr lang="en-US" b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44B74A-EBFC-4EE4-878E-1C7EF221CF8A}" type="slidenum">
              <a:rPr lang="en-US" b="0" smtClean="0"/>
              <a:pPr eaLnBrk="1" hangingPunct="1"/>
              <a:t>2</a:t>
            </a:fld>
            <a:endParaRPr lang="en-US" b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smtClean="0"/>
              <a:t>For tilfædig streng eller pattern, forventet tid O(n)</a:t>
            </a:r>
          </a:p>
          <a:p>
            <a:r>
              <a:rPr lang="da-DK" smtClean="0"/>
              <a:t>Worst-case O(n*m)</a:t>
            </a:r>
          </a:p>
          <a:p>
            <a:r>
              <a:rPr lang="da-DK" smtClean="0"/>
              <a:t>Eksempel: P = ababc T = babababcab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F8061C-3FE4-4427-9C2B-245991E3C962}" type="slidenum">
              <a:rPr lang="en-US" b="0" smtClean="0"/>
              <a:pPr eaLnBrk="1" hangingPunct="1"/>
              <a:t>4</a:t>
            </a:fld>
            <a:endParaRPr lang="en-US" b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>
                <a:sym typeface="Symbol"/>
              </a:rPr>
              <a:t>={</a:t>
            </a:r>
            <a:r>
              <a:rPr lang="da-DK" dirty="0" err="1" smtClean="0">
                <a:sym typeface="Symbol"/>
              </a:rPr>
              <a:t>a,b</a:t>
            </a:r>
            <a:r>
              <a:rPr lang="da-DK" dirty="0" smtClean="0">
                <a:sym typeface="Symbol"/>
              </a:rPr>
              <a:t>,*,$,@},</a:t>
            </a:r>
            <a:r>
              <a:rPr lang="da-DK" baseline="0" dirty="0" smtClean="0">
                <a:sym typeface="Symbol"/>
              </a:rPr>
              <a:t> |</a:t>
            </a:r>
            <a:r>
              <a:rPr lang="da-DK" dirty="0" smtClean="0">
                <a:sym typeface="Symbol"/>
              </a:rPr>
              <a:t>|=5, f.eks. ”a*b$” = 0*5^3</a:t>
            </a:r>
            <a:r>
              <a:rPr lang="da-DK" baseline="0" dirty="0" smtClean="0">
                <a:sym typeface="Symbol"/>
              </a:rPr>
              <a:t> + 2*5^2 + 1*5^1 + 3*5^0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C0FCF-A122-4593-9887-1A7088581F7C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6461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smtClean="0"/>
              <a:t>Π</a:t>
            </a:r>
            <a:r>
              <a:rPr lang="da-DK" smtClean="0"/>
              <a:t>(q) = max { i |  i&lt;q og P[1..i] er et suffix af P[1..q] }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007BF1-CBFB-4EB0-BE35-7116FAA55C51}" type="slidenum">
              <a:rPr lang="en-US" b="0" smtClean="0"/>
              <a:pPr eaLnBrk="1" hangingPunct="1"/>
              <a:t>8</a:t>
            </a:fld>
            <a:endParaRPr lang="en-US" b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smtClean="0"/>
              <a:t>Mere info: Se Bill Smyth’s bog (Kapitel 8) og </a:t>
            </a:r>
          </a:p>
          <a:p>
            <a:r>
              <a:rPr lang="da-DK" smtClean="0"/>
              <a:t>Handbook of Exact String-Matching Algorithms (Charras og Lecroq, http://www-igm.univ-mlv.fr/~lecroq/string/)</a:t>
            </a:r>
          </a:p>
          <a:p>
            <a:endParaRPr lang="da-DK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E61571-0464-4E0B-8DC0-DB1C9DAA85E6}" type="slidenum">
              <a:rPr lang="en-US" b="0" smtClean="0"/>
              <a:pPr eaLnBrk="1" hangingPunct="1"/>
              <a:t>13</a:t>
            </a:fld>
            <a:endParaRPr lang="en-US" b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0456F-9A97-48E1-BB5A-5E0F95B01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0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0E737-1E98-44B1-AC99-E49D6C72A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20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19BC9-5143-42F6-A485-F1DBF60A3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5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8095A-19B0-428F-836C-785724534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63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F5E48-A83A-4A36-9972-445A59A94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02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D14F0-A1C9-4FD6-A748-EEAC0073E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7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12A97-482B-484A-AFF0-CD963817B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198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F6F93-7C60-49EB-899E-A44AE42F5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6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EEAE-E8E8-4EF0-84FF-3C0CE7F05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59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91A60-CEB8-4E47-A991-84C27D25B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7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860EA-0F85-4701-B024-7CC88E682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3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336A7-066E-4B8A-A00B-218AE7C64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59DE3385-6712-4015-BC51-195996A52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tags" Target="../tags/tag18.xml"/><Relationship Id="rId7" Type="http://schemas.openxmlformats.org/officeDocument/2006/relationships/oleObject" Target="../embeddings/oleObject3.bin"/><Relationship Id="rId2" Type="http://schemas.openxmlformats.org/officeDocument/2006/relationships/tags" Target="../tags/tag17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5.xml"/><Relationship Id="rId7" Type="http://schemas.openxmlformats.org/officeDocument/2006/relationships/oleObject" Target="../embeddings/oleObject1.bin"/><Relationship Id="rId2" Type="http://schemas.openxmlformats.org/officeDocument/2006/relationships/tags" Target="../tags/tag4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0.xml"/><Relationship Id="rId7" Type="http://schemas.openxmlformats.org/officeDocument/2006/relationships/oleObject" Target="../embeddings/oleObject2.bin"/><Relationship Id="rId2" Type="http://schemas.openxmlformats.org/officeDocument/2006/relationships/tags" Target="../tags/tag9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4384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a-DK" sz="4000" kern="0" dirty="0">
                <a:latin typeface="+mj-lt"/>
                <a:ea typeface="+mj-ea"/>
                <a:cs typeface="+mj-cs"/>
              </a:rPr>
              <a:t>Algoritmer og Datastrukturer 2</a:t>
            </a:r>
          </a:p>
          <a:p>
            <a:pPr algn="ctr"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3565525"/>
            <a:ext cx="914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/>
              <a:t>Gerth Stølting Brodal</a:t>
            </a:r>
          </a:p>
          <a:p>
            <a:pPr algn="ctr" eaLnBrk="1" hangingPunct="1"/>
            <a:endParaRPr lang="da-DK" sz="2400"/>
          </a:p>
          <a:p>
            <a:pPr algn="ctr" eaLnBrk="1" hangingPunct="1"/>
            <a:r>
              <a:rPr lang="da-DK"/>
              <a:t>Mønstergenkendelse [CLRS, kapitel 32.1-32.2, 32.4]</a:t>
            </a:r>
          </a:p>
        </p:txBody>
      </p:sp>
      <p:pic>
        <p:nvPicPr>
          <p:cNvPr id="3076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791200"/>
            <a:ext cx="23622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600200" y="1143000"/>
            <a:ext cx="2500313" cy="3733800"/>
          </a:xfrm>
        </p:spPr>
        <p:txBody>
          <a:bodyPr tIns="45719" bIns="45719"/>
          <a:lstStyle/>
          <a:p>
            <a:pPr marL="441325" indent="-441325">
              <a:buFontTx/>
              <a:buAutoNum type="alphaLcParenR"/>
            </a:pPr>
            <a:r>
              <a:rPr lang="da-DK" sz="2400" smtClean="0">
                <a:solidFill>
                  <a:schemeClr val="bg1"/>
                </a:solidFill>
              </a:rPr>
              <a:t>1</a:t>
            </a:r>
          </a:p>
          <a:p>
            <a:pPr marL="441325" indent="-441325">
              <a:buFontTx/>
              <a:buAutoNum type="alphaLcParenR"/>
            </a:pPr>
            <a:r>
              <a:rPr lang="da-DK" sz="2400" smtClean="0">
                <a:solidFill>
                  <a:schemeClr val="bg1"/>
                </a:solidFill>
              </a:rPr>
              <a:t>2</a:t>
            </a:r>
          </a:p>
          <a:p>
            <a:pPr marL="441325" indent="-441325">
              <a:buFontTx/>
              <a:buAutoNum type="alphaLcParenR"/>
            </a:pPr>
            <a:r>
              <a:rPr lang="da-DK" sz="2400" smtClean="0">
                <a:solidFill>
                  <a:schemeClr val="bg1"/>
                </a:solidFill>
              </a:rPr>
              <a:t>3</a:t>
            </a:r>
          </a:p>
          <a:p>
            <a:pPr marL="441325" indent="-441325">
              <a:buFontTx/>
              <a:buAutoNum type="alphaLcParenR"/>
            </a:pPr>
            <a:r>
              <a:rPr lang="da-DK" sz="2400" smtClean="0">
                <a:solidFill>
                  <a:schemeClr val="bg1"/>
                </a:solidFill>
              </a:rPr>
              <a:t>4</a:t>
            </a:r>
          </a:p>
          <a:p>
            <a:pPr marL="441325" indent="-441325">
              <a:buFontTx/>
              <a:buAutoNum type="alphaLcParenR"/>
            </a:pPr>
            <a:r>
              <a:rPr lang="da-DK" sz="2400" smtClean="0">
                <a:solidFill>
                  <a:schemeClr val="bg1"/>
                </a:solidFill>
              </a:rPr>
              <a:t>5</a:t>
            </a:r>
          </a:p>
          <a:p>
            <a:pPr marL="441325" indent="-441325">
              <a:buFontTx/>
              <a:buAutoNum type="alphaLcParenR"/>
            </a:pPr>
            <a:r>
              <a:rPr lang="da-DK" sz="2400" smtClean="0">
                <a:solidFill>
                  <a:schemeClr val="bg1"/>
                </a:solidFill>
              </a:rPr>
              <a:t>6</a:t>
            </a:r>
          </a:p>
          <a:p>
            <a:pPr marL="441325" indent="-441325">
              <a:buFontTx/>
              <a:buAutoNum type="alphaLcParenR"/>
            </a:pPr>
            <a:r>
              <a:rPr lang="da-DK" sz="2400" smtClean="0">
                <a:solidFill>
                  <a:schemeClr val="bg1"/>
                </a:solidFill>
              </a:rPr>
              <a:t>7</a:t>
            </a:r>
          </a:p>
          <a:p>
            <a:pPr marL="441325" indent="-441325">
              <a:buFontTx/>
              <a:buAutoNum type="alphaLcParenR"/>
            </a:pPr>
            <a:r>
              <a:rPr lang="da-DK" sz="2400" smtClean="0">
                <a:solidFill>
                  <a:schemeClr val="bg1"/>
                </a:solidFill>
              </a:rPr>
              <a:t>8</a:t>
            </a:r>
          </a:p>
          <a:p>
            <a:pPr marL="441325" indent="-441325">
              <a:buFontTx/>
              <a:buAutoNum type="alphaLcParenR"/>
            </a:pPr>
            <a:r>
              <a:rPr lang="da-DK" sz="2400" smtClean="0">
                <a:solidFill>
                  <a:schemeClr val="bg1"/>
                </a:solidFill>
              </a:rPr>
              <a:t>9</a:t>
            </a:r>
          </a:p>
          <a:p>
            <a:pPr marL="441325" indent="-441325">
              <a:buFontTx/>
              <a:buAutoNum type="alphaLcParenR"/>
            </a:pPr>
            <a:r>
              <a:rPr lang="da-DK" sz="2400" smtClean="0">
                <a:solidFill>
                  <a:schemeClr val="bg1"/>
                </a:solidFill>
              </a:rPr>
              <a:t>Ved ikke</a:t>
            </a:r>
          </a:p>
        </p:txBody>
      </p:sp>
      <p:sp>
        <p:nvSpPr>
          <p:cNvPr id="12291" name="TPQuestion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el-GR" smtClean="0">
                <a:solidFill>
                  <a:schemeClr val="bg1"/>
                </a:solidFill>
              </a:rPr>
              <a:t>π</a:t>
            </a:r>
            <a:r>
              <a:rPr lang="da-DK" smtClean="0">
                <a:solidFill>
                  <a:schemeClr val="bg1"/>
                </a:solidFill>
              </a:rPr>
              <a:t>(7) ?</a:t>
            </a:r>
            <a:endParaRPr lang="en-US" b="1" baseline="-25000" smtClean="0">
              <a:solidFill>
                <a:schemeClr val="bg1"/>
              </a:solidFill>
            </a:endParaRPr>
          </a:p>
        </p:txBody>
      </p:sp>
      <p:sp>
        <p:nvSpPr>
          <p:cNvPr id="17" name="Smiley Face 16"/>
          <p:cNvSpPr/>
          <p:nvPr/>
        </p:nvSpPr>
        <p:spPr>
          <a:xfrm>
            <a:off x="2468563" y="1981200"/>
            <a:ext cx="533400" cy="533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b="0">
              <a:solidFill>
                <a:srgbClr val="FFFFFF"/>
              </a:solidFill>
            </a:endParaRPr>
          </a:p>
        </p:txBody>
      </p:sp>
      <p:sp>
        <p:nvSpPr>
          <p:cNvPr id="12293" name="Content Placeholder 2"/>
          <p:cNvSpPr txBox="1">
            <a:spLocks/>
          </p:cNvSpPr>
          <p:nvPr/>
        </p:nvSpPr>
        <p:spPr bwMode="auto">
          <a:xfrm>
            <a:off x="3286125" y="2590800"/>
            <a:ext cx="5257800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da-DK" sz="4800" b="0" i="1">
                <a:solidFill>
                  <a:schemeClr val="bg1"/>
                </a:solidFill>
              </a:rPr>
              <a:t>P</a:t>
            </a:r>
            <a:r>
              <a:rPr lang="da-DK" sz="4800" b="0">
                <a:solidFill>
                  <a:schemeClr val="bg1"/>
                </a:solidFill>
              </a:rPr>
              <a:t> = abcbabcdef</a:t>
            </a:r>
            <a:endParaRPr lang="en-US" sz="4800" b="0">
              <a:solidFill>
                <a:schemeClr val="bg1"/>
              </a:solidFill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219200" y="5867400"/>
            <a:ext cx="6400800" cy="64611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/>
              <a:t>π</a:t>
            </a:r>
            <a:r>
              <a:rPr lang="da-DK"/>
              <a:t>(0) = 0</a:t>
            </a:r>
          </a:p>
          <a:p>
            <a:pPr algn="ctr"/>
            <a:r>
              <a:rPr lang="el-GR"/>
              <a:t>π </a:t>
            </a:r>
            <a:r>
              <a:rPr lang="da-DK"/>
              <a:t>(q) = max { i |  i&lt;q og </a:t>
            </a:r>
            <a:r>
              <a:rPr lang="da-DK" i="1"/>
              <a:t>P</a:t>
            </a:r>
            <a:r>
              <a:rPr lang="da-DK"/>
              <a:t>[1..i] er et suffix af </a:t>
            </a:r>
            <a:r>
              <a:rPr lang="da-DK" i="1"/>
              <a:t>P</a:t>
            </a:r>
            <a:r>
              <a:rPr lang="da-DK"/>
              <a:t>[1..q] }</a:t>
            </a:r>
          </a:p>
        </p:txBody>
      </p:sp>
      <p:graphicFrame>
        <p:nvGraphicFramePr>
          <p:cNvPr id="4" name="TPChart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519002976"/>
              </p:ext>
            </p:extLst>
          </p:nvPr>
        </p:nvGraphicFramePr>
        <p:xfrm>
          <a:off x="-838200" y="914400"/>
          <a:ext cx="2667000" cy="499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name="Chart" r:id="rId7" imgW="1428727" imgH="2695557" progId="MSGraph.Chart.8">
                  <p:embed followColorScheme="full"/>
                </p:oleObj>
              </mc:Choice>
              <mc:Fallback>
                <p:oleObj name="Chart" r:id="rId7" imgW="1428727" imgH="2695557" progId="MSGraph.Chart.8">
                  <p:embed followColorScheme="full"/>
                  <p:pic>
                    <p:nvPicPr>
                      <p:cNvPr id="0" name="TPChart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838200" y="914400"/>
                        <a:ext cx="2667000" cy="499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715000" y="2667000"/>
            <a:ext cx="3429000" cy="1316038"/>
            <a:chOff x="5715000" y="2667000"/>
            <a:chExt cx="3429000" cy="1316038"/>
          </a:xfrm>
        </p:grpSpPr>
        <p:sp>
          <p:nvSpPr>
            <p:cNvPr id="11" name="Content Placeholder 2"/>
            <p:cNvSpPr txBox="1">
              <a:spLocks/>
            </p:cNvSpPr>
            <p:nvPr/>
          </p:nvSpPr>
          <p:spPr bwMode="auto">
            <a:xfrm>
              <a:off x="5715000" y="3114675"/>
              <a:ext cx="3429000" cy="868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defRPr/>
              </a:pPr>
              <a:r>
                <a:rPr lang="da-DK" sz="4800" b="0" kern="0" dirty="0" err="1">
                  <a:solidFill>
                    <a:srgbClr val="FFFF00"/>
                  </a:solidFill>
                  <a:latin typeface="+mn-lt"/>
                </a:rPr>
                <a:t>abc</a:t>
              </a:r>
              <a:r>
                <a:rPr lang="da-DK" sz="4800" b="0" kern="0" dirty="0" err="1">
                  <a:solidFill>
                    <a:schemeClr val="bg1"/>
                  </a:solidFill>
                  <a:latin typeface="+mn-lt"/>
                </a:rPr>
                <a:t>babcdef</a:t>
              </a:r>
              <a:endParaRPr lang="en-US" sz="4800" b="0" kern="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2301" name="Rectangle 17"/>
            <p:cNvSpPr>
              <a:spLocks noChangeArrowheads="1"/>
            </p:cNvSpPr>
            <p:nvPr/>
          </p:nvSpPr>
          <p:spPr bwMode="auto">
            <a:xfrm>
              <a:off x="6781800" y="2667000"/>
              <a:ext cx="2362200" cy="1143000"/>
            </a:xfrm>
            <a:prstGeom prst="rect">
              <a:avLst/>
            </a:prstGeom>
            <a:solidFill>
              <a:schemeClr val="accent6">
                <a:lumMod val="50000"/>
                <a:alpha val="73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2302" name="TextBox 10"/>
            <p:cNvSpPr txBox="1">
              <a:spLocks noChangeArrowheads="1"/>
            </p:cNvSpPr>
            <p:nvPr/>
          </p:nvSpPr>
          <p:spPr bwMode="auto">
            <a:xfrm>
              <a:off x="6532220" y="2678797"/>
              <a:ext cx="768350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a-DK" sz="1000">
                  <a:solidFill>
                    <a:schemeClr val="bg1"/>
                  </a:solidFill>
                </a:rPr>
                <a:t>7</a:t>
              </a:r>
              <a:endParaRPr lang="en-US" sz="1000">
                <a:solidFill>
                  <a:schemeClr val="bg1"/>
                </a:solidFill>
              </a:endParaRPr>
            </a:p>
          </p:txBody>
        </p:sp>
        <p:sp>
          <p:nvSpPr>
            <p:cNvPr id="12303" name="TextBox 10"/>
            <p:cNvSpPr txBox="1">
              <a:spLocks noChangeArrowheads="1"/>
            </p:cNvSpPr>
            <p:nvPr/>
          </p:nvSpPr>
          <p:spPr bwMode="auto">
            <a:xfrm>
              <a:off x="6523038" y="3733800"/>
              <a:ext cx="768350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a-DK" sz="1000">
                  <a:solidFill>
                    <a:schemeClr val="bg1"/>
                  </a:solidFill>
                </a:rPr>
                <a:t>3</a:t>
              </a:r>
              <a:endParaRPr lang="en-US" sz="1000">
                <a:solidFill>
                  <a:schemeClr val="bg1"/>
                </a:solidFill>
              </a:endParaRPr>
            </a:p>
          </p:txBody>
        </p:sp>
      </p:grpSp>
      <p:grpSp>
        <p:nvGrpSpPr>
          <p:cNvPr id="12297" name="ResponseCounter" hidden="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0" y="6559550"/>
            <a:ext cx="9774238" cy="298450"/>
            <a:chOff x="190500" y="6369328"/>
            <a:chExt cx="3809784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60"/>
              <a:ext cx="1473116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0">
                <a:solidFill>
                  <a:srgbClr val="FFFFFF"/>
                </a:solidFill>
              </a:endParaRPr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28"/>
              <a:ext cx="3809784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 b="0" smtClean="0">
                  <a:solidFill>
                    <a:srgbClr val="FFFFFF"/>
                  </a:solidFill>
                  <a:latin typeface="Tahoma"/>
                </a:rPr>
                <a:t>58 of 150</a:t>
              </a:r>
              <a:endParaRPr lang="en-US" sz="1400" b="0" dirty="0">
                <a:solidFill>
                  <a:srgbClr val="FFFFFF"/>
                </a:solidFill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OleChart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5"/>
          <p:cNvSpPr>
            <a:spLocks noChangeArrowheads="1"/>
          </p:cNvSpPr>
          <p:nvPr/>
        </p:nvSpPr>
        <p:spPr bwMode="auto">
          <a:xfrm>
            <a:off x="4038600" y="6188075"/>
            <a:ext cx="3429000" cy="2286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4000" b="1" smtClean="0"/>
              <a:t>Knuth-Morris-Pratt: </a:t>
            </a:r>
            <a:br>
              <a:rPr lang="da-DK" sz="4000" b="1" smtClean="0"/>
            </a:br>
            <a:r>
              <a:rPr lang="da-DK" sz="4000" b="1" smtClean="0"/>
              <a:t>Beregning af prefix funktionen</a:t>
            </a:r>
            <a:endParaRPr lang="en-US" sz="4000" b="1" smtClean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52600"/>
            <a:ext cx="4572000" cy="37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3124200" y="5883275"/>
            <a:ext cx="3429000" cy="2286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4038600" y="6188075"/>
            <a:ext cx="381000" cy="228600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4038600" y="5883275"/>
            <a:ext cx="381000" cy="228600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3320" name="Rectangle 7"/>
          <p:cNvSpPr>
            <a:spLocks noChangeArrowheads="1"/>
          </p:cNvSpPr>
          <p:nvPr/>
        </p:nvSpPr>
        <p:spPr bwMode="auto">
          <a:xfrm>
            <a:off x="4419600" y="6188075"/>
            <a:ext cx="152400" cy="228600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sz="1000">
                <a:solidFill>
                  <a:schemeClr val="bg1"/>
                </a:solidFill>
              </a:rPr>
              <a:t>x</a:t>
            </a: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4419600" y="5883275"/>
            <a:ext cx="152400" cy="228600"/>
          </a:xfrm>
          <a:prstGeom prst="rect">
            <a:avLst/>
          </a:prstGeom>
          <a:solidFill>
            <a:srgbClr val="C0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sz="1000">
                <a:solidFill>
                  <a:schemeClr val="bg1"/>
                </a:solidFill>
              </a:rPr>
              <a:t>y</a:t>
            </a: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13322" name="TextBox 9"/>
          <p:cNvSpPr txBox="1">
            <a:spLocks noChangeArrowheads="1"/>
          </p:cNvSpPr>
          <p:nvPr/>
        </p:nvSpPr>
        <p:spPr bwMode="auto">
          <a:xfrm rot="5400000">
            <a:off x="3962401" y="5795962"/>
            <a:ext cx="533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4000" b="0"/>
              <a:t>=</a:t>
            </a:r>
            <a:endParaRPr lang="en-US" sz="4000" b="0"/>
          </a:p>
        </p:txBody>
      </p:sp>
      <p:sp>
        <p:nvSpPr>
          <p:cNvPr id="13323" name="TextBox 10"/>
          <p:cNvSpPr txBox="1">
            <a:spLocks noChangeArrowheads="1"/>
          </p:cNvSpPr>
          <p:nvPr/>
        </p:nvSpPr>
        <p:spPr bwMode="auto">
          <a:xfrm>
            <a:off x="2743200" y="5807075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b="0" i="1"/>
              <a:t>P</a:t>
            </a:r>
            <a:endParaRPr lang="en-US" b="0" i="1"/>
          </a:p>
        </p:txBody>
      </p:sp>
      <p:sp>
        <p:nvSpPr>
          <p:cNvPr id="13324" name="TextBox 11"/>
          <p:cNvSpPr txBox="1">
            <a:spLocks noChangeArrowheads="1"/>
          </p:cNvSpPr>
          <p:nvPr/>
        </p:nvSpPr>
        <p:spPr bwMode="auto">
          <a:xfrm>
            <a:off x="3657600" y="61071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b="0" i="1"/>
              <a:t>P</a:t>
            </a:r>
            <a:endParaRPr lang="en-US" b="0" i="1"/>
          </a:p>
        </p:txBody>
      </p:sp>
      <p:sp>
        <p:nvSpPr>
          <p:cNvPr id="13325" name="TextBox 12"/>
          <p:cNvSpPr txBox="1">
            <a:spLocks noChangeArrowheads="1"/>
          </p:cNvSpPr>
          <p:nvPr/>
        </p:nvSpPr>
        <p:spPr bwMode="auto">
          <a:xfrm>
            <a:off x="4267200" y="5562600"/>
            <a:ext cx="457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600" b="0" i="1"/>
              <a:t>q</a:t>
            </a:r>
            <a:endParaRPr lang="en-US" sz="1600" b="0" i="1"/>
          </a:p>
        </p:txBody>
      </p:sp>
      <p:sp>
        <p:nvSpPr>
          <p:cNvPr id="13326" name="Right Brace 13"/>
          <p:cNvSpPr>
            <a:spLocks/>
          </p:cNvSpPr>
          <p:nvPr/>
        </p:nvSpPr>
        <p:spPr bwMode="auto">
          <a:xfrm rot="5400000">
            <a:off x="4183063" y="6324600"/>
            <a:ext cx="76200" cy="3810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3327" name="TextBox 14"/>
          <p:cNvSpPr txBox="1">
            <a:spLocks noChangeArrowheads="1"/>
          </p:cNvSpPr>
          <p:nvPr/>
        </p:nvSpPr>
        <p:spPr bwMode="auto">
          <a:xfrm>
            <a:off x="3978275" y="6469063"/>
            <a:ext cx="4572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600" b="0" i="1"/>
              <a:t>k</a:t>
            </a:r>
            <a:endParaRPr lang="en-US" sz="1600" b="0" i="1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635375" y="3946525"/>
            <a:ext cx="1165225" cy="320675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7" name="TextBox 6"/>
          <p:cNvSpPr txBox="1">
            <a:spLocks noChangeArrowheads="1"/>
          </p:cNvSpPr>
          <p:nvPr/>
        </p:nvSpPr>
        <p:spPr bwMode="auto">
          <a:xfrm>
            <a:off x="5486400" y="6324600"/>
            <a:ext cx="350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 sz="2800">
                <a:solidFill>
                  <a:schemeClr val="accent2"/>
                </a:solidFill>
              </a:rPr>
              <a:t>O(</a:t>
            </a:r>
            <a:r>
              <a:rPr lang="da-DK" sz="2800" i="1">
                <a:solidFill>
                  <a:schemeClr val="accent2"/>
                </a:solidFill>
              </a:rPr>
              <a:t>m</a:t>
            </a:r>
            <a:r>
              <a:rPr lang="da-DK" sz="2800">
                <a:solidFill>
                  <a:schemeClr val="accent2"/>
                </a:solidFill>
              </a:rPr>
              <a:t>)</a:t>
            </a:r>
            <a:endParaRPr lang="en-US" sz="2800">
              <a:solidFill>
                <a:schemeClr val="accent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4000" b="1" smtClean="0"/>
              <a:t>Knuth-Morris-Pratt: </a:t>
            </a:r>
            <a:br>
              <a:rPr lang="da-DK" sz="4000" b="1" smtClean="0"/>
            </a:br>
            <a:r>
              <a:rPr lang="da-DK" sz="4000" b="1" smtClean="0"/>
              <a:t>Beregning af prefix funktionen</a:t>
            </a:r>
            <a:endParaRPr lang="en-US" sz="4000" b="1" smtClean="0"/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14525"/>
            <a:ext cx="3259138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505200"/>
            <a:ext cx="6172200" cy="298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832225" y="1928813"/>
            <a:ext cx="331788" cy="1089025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Worst-case tider</a:t>
            </a:r>
            <a:endParaRPr lang="en-US" b="1" smtClean="0"/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14600"/>
            <a:ext cx="735171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8001000" y="2998788"/>
            <a:ext cx="83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>
                <a:solidFill>
                  <a:schemeClr val="accent2"/>
                </a:solidFill>
              </a:rPr>
              <a:t>32.1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15365" name="TextBox 18"/>
          <p:cNvSpPr txBox="1">
            <a:spLocks noChangeArrowheads="1"/>
          </p:cNvSpPr>
          <p:nvPr/>
        </p:nvSpPr>
        <p:spPr bwMode="auto">
          <a:xfrm>
            <a:off x="8001000" y="34290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>
                <a:solidFill>
                  <a:schemeClr val="accent2"/>
                </a:solidFill>
              </a:rPr>
              <a:t>32.2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15366" name="TextBox 19"/>
          <p:cNvSpPr txBox="1">
            <a:spLocks noChangeArrowheads="1"/>
          </p:cNvSpPr>
          <p:nvPr/>
        </p:nvSpPr>
        <p:spPr bwMode="auto">
          <a:xfrm>
            <a:off x="8001000" y="3856038"/>
            <a:ext cx="83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>
                <a:solidFill>
                  <a:schemeClr val="accent2"/>
                </a:solidFill>
              </a:rPr>
              <a:t>(32.3)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15367" name="TextBox 20"/>
          <p:cNvSpPr txBox="1">
            <a:spLocks noChangeArrowheads="1"/>
          </p:cNvSpPr>
          <p:nvPr/>
        </p:nvSpPr>
        <p:spPr bwMode="auto">
          <a:xfrm>
            <a:off x="8001000" y="4297363"/>
            <a:ext cx="83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>
                <a:solidFill>
                  <a:schemeClr val="accent2"/>
                </a:solidFill>
              </a:rPr>
              <a:t>32.4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15368" name="TextBox 21"/>
          <p:cNvSpPr txBox="1">
            <a:spLocks noChangeArrowheads="1"/>
          </p:cNvSpPr>
          <p:nvPr/>
        </p:nvSpPr>
        <p:spPr bwMode="auto">
          <a:xfrm>
            <a:off x="7848600" y="25146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>
                <a:solidFill>
                  <a:schemeClr val="accent2"/>
                </a:solidFill>
              </a:rPr>
              <a:t>[CLRS]</a:t>
            </a:r>
            <a:endParaRPr lang="en-US">
              <a:solidFill>
                <a:schemeClr val="accent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Mønster genkendelse</a:t>
            </a:r>
            <a:endParaRPr lang="en-US" b="1" i="1" smtClean="0"/>
          </a:p>
        </p:txBody>
      </p:sp>
      <p:pic>
        <p:nvPicPr>
          <p:cNvPr id="4099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"/>
          <a:stretch>
            <a:fillRect/>
          </a:stretch>
        </p:blipFill>
        <p:spPr bwMode="auto">
          <a:xfrm>
            <a:off x="228600" y="2209800"/>
            <a:ext cx="8642350" cy="16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11"/>
          <p:cNvSpPr txBox="1">
            <a:spLocks noChangeArrowheads="1"/>
          </p:cNvSpPr>
          <p:nvPr/>
        </p:nvSpPr>
        <p:spPr bwMode="auto">
          <a:xfrm>
            <a:off x="533400" y="4953000"/>
            <a:ext cx="8153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sz="2400">
                <a:solidFill>
                  <a:schemeClr val="accent2"/>
                </a:solidFill>
              </a:rPr>
              <a:t>Input</a:t>
            </a:r>
            <a:r>
              <a:rPr lang="da-DK" sz="2400"/>
              <a:t>:  Tekst </a:t>
            </a:r>
            <a:r>
              <a:rPr lang="da-DK" sz="240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400"/>
              <a:t> af længde </a:t>
            </a:r>
            <a:r>
              <a:rPr lang="da-DK" sz="240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/>
              <a:t> og mønster </a:t>
            </a:r>
            <a:r>
              <a:rPr lang="da-DK" sz="240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i="1">
                <a:solidFill>
                  <a:schemeClr val="accent2"/>
                </a:solidFill>
              </a:rPr>
              <a:t> </a:t>
            </a:r>
            <a:r>
              <a:rPr lang="da-DK" sz="2400"/>
              <a:t>af længde </a:t>
            </a:r>
            <a:r>
              <a:rPr lang="da-DK" sz="240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 eaLnBrk="1" hangingPunct="1">
              <a:spcBef>
                <a:spcPct val="50000"/>
              </a:spcBef>
            </a:pPr>
            <a:r>
              <a:rPr lang="da-DK" sz="2400">
                <a:solidFill>
                  <a:schemeClr val="accent2"/>
                </a:solidFill>
              </a:rPr>
              <a:t>Output</a:t>
            </a:r>
            <a:r>
              <a:rPr lang="da-DK" sz="2400"/>
              <a:t>:  Alle positioner i </a:t>
            </a:r>
            <a:r>
              <a:rPr lang="da-DK" sz="24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400"/>
              <a:t> hvor </a:t>
            </a:r>
            <a:r>
              <a:rPr lang="da-DK" sz="2400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/>
              <a:t> forekommer</a:t>
            </a:r>
            <a:endParaRPr lang="en-US" sz="2400"/>
          </a:p>
        </p:txBody>
      </p:sp>
      <p:sp>
        <p:nvSpPr>
          <p:cNvPr id="4101" name="TextBox 6"/>
          <p:cNvSpPr txBox="1">
            <a:spLocks noChangeArrowheads="1"/>
          </p:cNvSpPr>
          <p:nvPr/>
        </p:nvSpPr>
        <p:spPr bwMode="auto">
          <a:xfrm>
            <a:off x="2209800" y="18288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1</a:t>
            </a:r>
            <a:endParaRPr lang="en-US"/>
          </a:p>
        </p:txBody>
      </p:sp>
      <p:sp>
        <p:nvSpPr>
          <p:cNvPr id="4102" name="TextBox 7"/>
          <p:cNvSpPr txBox="1">
            <a:spLocks noChangeArrowheads="1"/>
          </p:cNvSpPr>
          <p:nvPr/>
        </p:nvSpPr>
        <p:spPr bwMode="auto">
          <a:xfrm>
            <a:off x="2724150" y="18288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2</a:t>
            </a:r>
            <a:endParaRPr lang="en-US"/>
          </a:p>
        </p:txBody>
      </p:sp>
      <p:sp>
        <p:nvSpPr>
          <p:cNvPr id="4103" name="TextBox 8"/>
          <p:cNvSpPr txBox="1">
            <a:spLocks noChangeArrowheads="1"/>
          </p:cNvSpPr>
          <p:nvPr/>
        </p:nvSpPr>
        <p:spPr bwMode="auto">
          <a:xfrm>
            <a:off x="3240088" y="18288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3</a:t>
            </a:r>
            <a:endParaRPr lang="en-US"/>
          </a:p>
        </p:txBody>
      </p:sp>
      <p:sp>
        <p:nvSpPr>
          <p:cNvPr id="4104" name="TextBox 9"/>
          <p:cNvSpPr txBox="1">
            <a:spLocks noChangeArrowheads="1"/>
          </p:cNvSpPr>
          <p:nvPr/>
        </p:nvSpPr>
        <p:spPr bwMode="auto">
          <a:xfrm>
            <a:off x="3754438" y="18288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4</a:t>
            </a:r>
            <a:endParaRPr lang="en-US"/>
          </a:p>
        </p:txBody>
      </p:sp>
      <p:sp>
        <p:nvSpPr>
          <p:cNvPr id="4105" name="TextBox 10"/>
          <p:cNvSpPr txBox="1">
            <a:spLocks noChangeArrowheads="1"/>
          </p:cNvSpPr>
          <p:nvPr/>
        </p:nvSpPr>
        <p:spPr bwMode="auto">
          <a:xfrm>
            <a:off x="4268788" y="18288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5</a:t>
            </a:r>
            <a:endParaRPr lang="en-US"/>
          </a:p>
        </p:txBody>
      </p:sp>
      <p:sp>
        <p:nvSpPr>
          <p:cNvPr id="4106" name="TextBox 11"/>
          <p:cNvSpPr txBox="1">
            <a:spLocks noChangeArrowheads="1"/>
          </p:cNvSpPr>
          <p:nvPr/>
        </p:nvSpPr>
        <p:spPr bwMode="auto">
          <a:xfrm>
            <a:off x="4783138" y="18288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6</a:t>
            </a:r>
            <a:endParaRPr lang="en-US"/>
          </a:p>
        </p:txBody>
      </p:sp>
      <p:sp>
        <p:nvSpPr>
          <p:cNvPr id="4107" name="TextBox 12"/>
          <p:cNvSpPr txBox="1">
            <a:spLocks noChangeArrowheads="1"/>
          </p:cNvSpPr>
          <p:nvPr/>
        </p:nvSpPr>
        <p:spPr bwMode="auto">
          <a:xfrm>
            <a:off x="5299075" y="18288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7</a:t>
            </a:r>
            <a:endParaRPr lang="en-US"/>
          </a:p>
        </p:txBody>
      </p:sp>
      <p:sp>
        <p:nvSpPr>
          <p:cNvPr id="4108" name="TextBox 13"/>
          <p:cNvSpPr txBox="1">
            <a:spLocks noChangeArrowheads="1"/>
          </p:cNvSpPr>
          <p:nvPr/>
        </p:nvSpPr>
        <p:spPr bwMode="auto">
          <a:xfrm>
            <a:off x="6327775" y="18288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9</a:t>
            </a:r>
            <a:endParaRPr lang="en-US"/>
          </a:p>
        </p:txBody>
      </p:sp>
      <p:sp>
        <p:nvSpPr>
          <p:cNvPr id="4109" name="TextBox 14"/>
          <p:cNvSpPr txBox="1">
            <a:spLocks noChangeArrowheads="1"/>
          </p:cNvSpPr>
          <p:nvPr/>
        </p:nvSpPr>
        <p:spPr bwMode="auto">
          <a:xfrm>
            <a:off x="5813425" y="18288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8</a:t>
            </a:r>
            <a:endParaRPr lang="en-US"/>
          </a:p>
        </p:txBody>
      </p:sp>
      <p:sp>
        <p:nvSpPr>
          <p:cNvPr id="4110" name="TextBox 15"/>
          <p:cNvSpPr txBox="1">
            <a:spLocks noChangeArrowheads="1"/>
          </p:cNvSpPr>
          <p:nvPr/>
        </p:nvSpPr>
        <p:spPr bwMode="auto">
          <a:xfrm>
            <a:off x="6751638" y="18288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/>
              <a:t>10</a:t>
            </a:r>
            <a:endParaRPr lang="en-US"/>
          </a:p>
        </p:txBody>
      </p:sp>
      <p:sp>
        <p:nvSpPr>
          <p:cNvPr id="4111" name="TextBox 17"/>
          <p:cNvSpPr txBox="1">
            <a:spLocks noChangeArrowheads="1"/>
          </p:cNvSpPr>
          <p:nvPr/>
        </p:nvSpPr>
        <p:spPr bwMode="auto">
          <a:xfrm>
            <a:off x="7239000" y="18288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/>
              <a:t>11</a:t>
            </a:r>
            <a:endParaRPr lang="en-US"/>
          </a:p>
        </p:txBody>
      </p:sp>
      <p:sp>
        <p:nvSpPr>
          <p:cNvPr id="4112" name="TextBox 18"/>
          <p:cNvSpPr txBox="1">
            <a:spLocks noChangeArrowheads="1"/>
          </p:cNvSpPr>
          <p:nvPr/>
        </p:nvSpPr>
        <p:spPr bwMode="auto">
          <a:xfrm>
            <a:off x="8305800" y="18288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/>
              <a:t>13</a:t>
            </a:r>
            <a:endParaRPr lang="en-US"/>
          </a:p>
        </p:txBody>
      </p:sp>
      <p:sp>
        <p:nvSpPr>
          <p:cNvPr id="4113" name="TextBox 19"/>
          <p:cNvSpPr txBox="1">
            <a:spLocks noChangeArrowheads="1"/>
          </p:cNvSpPr>
          <p:nvPr/>
        </p:nvSpPr>
        <p:spPr bwMode="auto">
          <a:xfrm>
            <a:off x="7772400" y="18288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/>
              <a:t>12</a:t>
            </a:r>
            <a:endParaRPr lang="en-US"/>
          </a:p>
        </p:txBody>
      </p:sp>
      <p:sp>
        <p:nvSpPr>
          <p:cNvPr id="4114" name="TextBox 20"/>
          <p:cNvSpPr txBox="1">
            <a:spLocks noChangeArrowheads="1"/>
          </p:cNvSpPr>
          <p:nvPr/>
        </p:nvSpPr>
        <p:spPr bwMode="auto">
          <a:xfrm>
            <a:off x="3756025" y="38862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1</a:t>
            </a:r>
            <a:endParaRPr lang="en-US"/>
          </a:p>
        </p:txBody>
      </p:sp>
      <p:sp>
        <p:nvSpPr>
          <p:cNvPr id="4115" name="TextBox 21"/>
          <p:cNvSpPr txBox="1">
            <a:spLocks noChangeArrowheads="1"/>
          </p:cNvSpPr>
          <p:nvPr/>
        </p:nvSpPr>
        <p:spPr bwMode="auto">
          <a:xfrm>
            <a:off x="4270375" y="38862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2</a:t>
            </a:r>
            <a:endParaRPr lang="en-US"/>
          </a:p>
        </p:txBody>
      </p:sp>
      <p:sp>
        <p:nvSpPr>
          <p:cNvPr id="4116" name="TextBox 22"/>
          <p:cNvSpPr txBox="1">
            <a:spLocks noChangeArrowheads="1"/>
          </p:cNvSpPr>
          <p:nvPr/>
        </p:nvSpPr>
        <p:spPr bwMode="auto">
          <a:xfrm>
            <a:off x="4784725" y="38862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3</a:t>
            </a:r>
            <a:endParaRPr lang="en-US"/>
          </a:p>
        </p:txBody>
      </p:sp>
      <p:sp>
        <p:nvSpPr>
          <p:cNvPr id="4117" name="TextBox 23"/>
          <p:cNvSpPr txBox="1">
            <a:spLocks noChangeArrowheads="1"/>
          </p:cNvSpPr>
          <p:nvPr/>
        </p:nvSpPr>
        <p:spPr bwMode="auto">
          <a:xfrm>
            <a:off x="5300663" y="38862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4</a:t>
            </a:r>
            <a:endParaRPr lang="en-US"/>
          </a:p>
        </p:txBody>
      </p:sp>
      <p:sp>
        <p:nvSpPr>
          <p:cNvPr id="4118" name="TextBox 24"/>
          <p:cNvSpPr txBox="1">
            <a:spLocks noChangeArrowheads="1"/>
          </p:cNvSpPr>
          <p:nvPr/>
        </p:nvSpPr>
        <p:spPr bwMode="auto">
          <a:xfrm>
            <a:off x="4221163" y="1371600"/>
            <a:ext cx="403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>
                <a:solidFill>
                  <a:srgbClr val="FF0000"/>
                </a:solidFill>
              </a:rPr>
              <a:t>forekomst på </a:t>
            </a:r>
            <a:r>
              <a:rPr lang="da-DK" u="sng">
                <a:solidFill>
                  <a:srgbClr val="FF0000"/>
                </a:solidFill>
              </a:rPr>
              <a:t>position 4</a:t>
            </a:r>
            <a:endParaRPr lang="en-US" u="sng">
              <a:solidFill>
                <a:srgbClr val="FF0000"/>
              </a:solidFill>
            </a:endParaRPr>
          </a:p>
        </p:txBody>
      </p:sp>
      <p:cxnSp>
        <p:nvCxnSpPr>
          <p:cNvPr id="4119" name="Straight Arrow Connector 27"/>
          <p:cNvCxnSpPr>
            <a:cxnSpLocks noChangeShapeType="1"/>
            <a:stCxn id="4118" idx="1"/>
          </p:cNvCxnSpPr>
          <p:nvPr/>
        </p:nvCxnSpPr>
        <p:spPr bwMode="auto">
          <a:xfrm rot="10800000" flipV="1">
            <a:off x="3962400" y="1555750"/>
            <a:ext cx="258763" cy="39370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20" name="TextBox 29"/>
          <p:cNvSpPr txBox="1">
            <a:spLocks noChangeArrowheads="1"/>
          </p:cNvSpPr>
          <p:nvPr/>
        </p:nvSpPr>
        <p:spPr bwMode="auto">
          <a:xfrm>
            <a:off x="1981200" y="36576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u="sng">
                <a:solidFill>
                  <a:srgbClr val="FF0000"/>
                </a:solidFill>
              </a:rPr>
              <a:t>skift på 3</a:t>
            </a:r>
            <a:endParaRPr lang="en-US" u="sng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886200" y="2106613"/>
            <a:ext cx="2552700" cy="4537075"/>
          </a:xfrm>
        </p:spPr>
        <p:txBody>
          <a:bodyPr tIns="45719" bIns="45719"/>
          <a:lstStyle/>
          <a:p>
            <a:pPr marL="742950" indent="-742950">
              <a:buFontTx/>
              <a:buAutoNum type="alphaLcParenR"/>
            </a:pPr>
            <a:r>
              <a:rPr lang="da-DK" sz="2400" smtClean="0">
                <a:solidFill>
                  <a:schemeClr val="bg1"/>
                </a:solidFill>
              </a:rPr>
              <a:t>1</a:t>
            </a:r>
          </a:p>
          <a:p>
            <a:pPr marL="742950" indent="-742950">
              <a:buFontTx/>
              <a:buAutoNum type="alphaLcParenR"/>
            </a:pPr>
            <a:r>
              <a:rPr lang="da-DK" sz="2400" smtClean="0">
                <a:solidFill>
                  <a:schemeClr val="bg1"/>
                </a:solidFill>
              </a:rPr>
              <a:t>2</a:t>
            </a:r>
          </a:p>
          <a:p>
            <a:pPr marL="742950" indent="-742950">
              <a:buFontTx/>
              <a:buAutoNum type="alphaLcParenR"/>
            </a:pPr>
            <a:r>
              <a:rPr lang="da-DK" sz="2400" smtClean="0">
                <a:solidFill>
                  <a:schemeClr val="bg1"/>
                </a:solidFill>
              </a:rPr>
              <a:t>3</a:t>
            </a:r>
          </a:p>
          <a:p>
            <a:pPr marL="742950" indent="-742950">
              <a:buFontTx/>
              <a:buAutoNum type="alphaLcParenR"/>
            </a:pPr>
            <a:r>
              <a:rPr lang="da-DK" sz="2400" smtClean="0">
                <a:solidFill>
                  <a:schemeClr val="bg1"/>
                </a:solidFill>
              </a:rPr>
              <a:t>4</a:t>
            </a:r>
          </a:p>
          <a:p>
            <a:pPr marL="742950" indent="-742950">
              <a:buFontTx/>
              <a:buAutoNum type="alphaLcParenR"/>
            </a:pPr>
            <a:r>
              <a:rPr lang="da-DK" sz="2400" smtClean="0">
                <a:solidFill>
                  <a:schemeClr val="bg1"/>
                </a:solidFill>
              </a:rPr>
              <a:t>5</a:t>
            </a:r>
          </a:p>
          <a:p>
            <a:pPr marL="742950" indent="-742950">
              <a:buFontTx/>
              <a:buAutoNum type="alphaLcParenR"/>
            </a:pPr>
            <a:r>
              <a:rPr lang="da-DK" sz="2400" smtClean="0">
                <a:solidFill>
                  <a:schemeClr val="bg1"/>
                </a:solidFill>
              </a:rPr>
              <a:t>6</a:t>
            </a:r>
          </a:p>
          <a:p>
            <a:pPr marL="742950" indent="-742950">
              <a:buFontTx/>
              <a:buAutoNum type="alphaLcParenR"/>
            </a:pPr>
            <a:r>
              <a:rPr lang="da-DK" sz="2400" smtClean="0">
                <a:solidFill>
                  <a:schemeClr val="bg1"/>
                </a:solidFill>
              </a:rPr>
              <a:t>7</a:t>
            </a:r>
          </a:p>
          <a:p>
            <a:pPr marL="742950" indent="-742950">
              <a:buFontTx/>
              <a:buAutoNum type="alphaLcParenR"/>
            </a:pPr>
            <a:r>
              <a:rPr lang="da-DK" sz="2400" smtClean="0">
                <a:solidFill>
                  <a:schemeClr val="bg1"/>
                </a:solidFill>
              </a:rPr>
              <a:t>8</a:t>
            </a:r>
          </a:p>
          <a:p>
            <a:pPr marL="742950" indent="-742950">
              <a:buFontTx/>
              <a:buAutoNum type="alphaLcParenR"/>
            </a:pPr>
            <a:r>
              <a:rPr lang="da-DK" sz="2400" smtClean="0">
                <a:solidFill>
                  <a:schemeClr val="bg1"/>
                </a:solidFill>
              </a:rPr>
              <a:t>9</a:t>
            </a:r>
          </a:p>
          <a:p>
            <a:pPr marL="742950" indent="-742950">
              <a:buFontTx/>
              <a:buAutoNum type="alphaLcParenR"/>
            </a:pPr>
            <a:r>
              <a:rPr lang="da-DK" sz="2400" smtClean="0">
                <a:solidFill>
                  <a:schemeClr val="bg1"/>
                </a:solidFill>
              </a:rPr>
              <a:t>Ved ikke</a:t>
            </a:r>
          </a:p>
        </p:txBody>
      </p:sp>
      <p:sp>
        <p:nvSpPr>
          <p:cNvPr id="5123" name="TPQuestion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a-DK" smtClean="0">
                <a:solidFill>
                  <a:schemeClr val="bg1"/>
                </a:solidFill>
              </a:rPr>
              <a:t>Antal forekomster af </a:t>
            </a:r>
            <a:r>
              <a:rPr lang="da-DK" i="1" smtClean="0">
                <a:solidFill>
                  <a:schemeClr val="bg1"/>
                </a:solidFill>
              </a:rPr>
              <a:t>P</a:t>
            </a:r>
            <a:r>
              <a:rPr lang="da-DK" smtClean="0">
                <a:solidFill>
                  <a:schemeClr val="bg1"/>
                </a:solidFill>
              </a:rPr>
              <a:t> = ”aba” i </a:t>
            </a:r>
            <a:br>
              <a:rPr lang="da-DK" smtClean="0">
                <a:solidFill>
                  <a:schemeClr val="bg1"/>
                </a:solidFill>
              </a:rPr>
            </a:br>
            <a:r>
              <a:rPr lang="da-DK" i="1" smtClean="0">
                <a:solidFill>
                  <a:schemeClr val="bg1"/>
                </a:solidFill>
              </a:rPr>
              <a:t>T</a:t>
            </a:r>
            <a:r>
              <a:rPr lang="da-DK" smtClean="0">
                <a:solidFill>
                  <a:schemeClr val="bg1"/>
                </a:solidFill>
              </a:rPr>
              <a:t> = ”acababbababaaba” ?</a:t>
            </a:r>
            <a:endParaRPr lang="en-US" b="1" baseline="-25000" smtClean="0">
              <a:solidFill>
                <a:schemeClr val="bg1"/>
              </a:solidFill>
            </a:endParaRPr>
          </a:p>
        </p:txBody>
      </p:sp>
      <p:graphicFrame>
        <p:nvGraphicFramePr>
          <p:cNvPr id="4" name="TPChart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781203573"/>
              </p:ext>
            </p:extLst>
          </p:nvPr>
        </p:nvGraphicFramePr>
        <p:xfrm>
          <a:off x="1447800" y="1863725"/>
          <a:ext cx="2667000" cy="499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Chart" r:id="rId7" imgW="1428727" imgH="2695557" progId="MSGraph.Chart.8">
                  <p:embed followColorScheme="full"/>
                </p:oleObj>
              </mc:Choice>
              <mc:Fallback>
                <p:oleObj name="Chart" r:id="rId7" imgW="1428727" imgH="2695557" progId="MSGraph.Chart.8">
                  <p:embed followColorScheme="full"/>
                  <p:pic>
                    <p:nvPicPr>
                      <p:cNvPr id="0" name="TPChart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863725"/>
                        <a:ext cx="2667000" cy="499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miley Face 16"/>
          <p:cNvSpPr/>
          <p:nvPr/>
        </p:nvSpPr>
        <p:spPr>
          <a:xfrm>
            <a:off x="5118100" y="3381375"/>
            <a:ext cx="533400" cy="533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b="0">
              <a:solidFill>
                <a:srgbClr val="FFFFFF"/>
              </a:solidFill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076575" y="1023938"/>
            <a:ext cx="4071938" cy="881062"/>
            <a:chOff x="3076115" y="1176338"/>
            <a:chExt cx="4071937" cy="881062"/>
          </a:xfrm>
        </p:grpSpPr>
        <p:cxnSp>
          <p:nvCxnSpPr>
            <p:cNvPr id="5130" name="Straight Connector 6"/>
            <p:cNvCxnSpPr>
              <a:cxnSpLocks noChangeShapeType="1"/>
            </p:cNvCxnSpPr>
            <p:nvPr/>
          </p:nvCxnSpPr>
          <p:spPr bwMode="auto">
            <a:xfrm>
              <a:off x="3076115" y="1905000"/>
              <a:ext cx="990600" cy="0"/>
            </a:xfrm>
            <a:prstGeom prst="line">
              <a:avLst/>
            </a:prstGeom>
            <a:noFill/>
            <a:ln w="57150" algn="ctr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31" name="Straight Connector 7"/>
            <p:cNvCxnSpPr>
              <a:cxnSpLocks noChangeShapeType="1"/>
            </p:cNvCxnSpPr>
            <p:nvPr/>
          </p:nvCxnSpPr>
          <p:spPr bwMode="auto">
            <a:xfrm>
              <a:off x="4633452" y="1905000"/>
              <a:ext cx="990600" cy="0"/>
            </a:xfrm>
            <a:prstGeom prst="line">
              <a:avLst/>
            </a:prstGeom>
            <a:noFill/>
            <a:ln w="57150" algn="ctr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32" name="Straight Connector 8"/>
            <p:cNvCxnSpPr>
              <a:cxnSpLocks noChangeShapeType="1"/>
            </p:cNvCxnSpPr>
            <p:nvPr/>
          </p:nvCxnSpPr>
          <p:spPr bwMode="auto">
            <a:xfrm>
              <a:off x="5243052" y="2057400"/>
              <a:ext cx="990600" cy="0"/>
            </a:xfrm>
            <a:prstGeom prst="line">
              <a:avLst/>
            </a:prstGeom>
            <a:noFill/>
            <a:ln w="57150" algn="ctr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33" name="Straight Connector 9"/>
            <p:cNvCxnSpPr>
              <a:cxnSpLocks noChangeShapeType="1"/>
            </p:cNvCxnSpPr>
            <p:nvPr/>
          </p:nvCxnSpPr>
          <p:spPr bwMode="auto">
            <a:xfrm>
              <a:off x="6157452" y="1905000"/>
              <a:ext cx="990600" cy="0"/>
            </a:xfrm>
            <a:prstGeom prst="line">
              <a:avLst/>
            </a:prstGeom>
            <a:noFill/>
            <a:ln w="57150" algn="ctr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34" name="TextBox 10"/>
            <p:cNvSpPr txBox="1">
              <a:spLocks noChangeArrowheads="1"/>
            </p:cNvSpPr>
            <p:nvPr/>
          </p:nvSpPr>
          <p:spPr bwMode="auto">
            <a:xfrm>
              <a:off x="3117390" y="1176338"/>
              <a:ext cx="3886200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a-DK" sz="1000">
                  <a:solidFill>
                    <a:schemeClr val="bg1"/>
                  </a:solidFill>
                </a:rPr>
                <a:t>3                                          8               10                      13</a:t>
              </a:r>
              <a:endParaRPr lang="en-US" sz="1000">
                <a:solidFill>
                  <a:schemeClr val="bg1"/>
                </a:solidFill>
              </a:endParaRPr>
            </a:p>
          </p:txBody>
        </p:sp>
      </p:grpSp>
      <p:grpSp>
        <p:nvGrpSpPr>
          <p:cNvPr id="5127" name="ResponseCounter" hidden="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0" y="6559550"/>
            <a:ext cx="9774238" cy="298450"/>
            <a:chOff x="190500" y="6369328"/>
            <a:chExt cx="3809784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60"/>
              <a:ext cx="1650906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0">
                <a:solidFill>
                  <a:srgbClr val="FFFFFF"/>
                </a:solidFill>
              </a:endParaRPr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28"/>
              <a:ext cx="3809784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 b="0" smtClean="0">
                  <a:solidFill>
                    <a:srgbClr val="FFFFFF"/>
                  </a:solidFill>
                  <a:latin typeface="Tahoma"/>
                </a:rPr>
                <a:t>65 of 150</a:t>
              </a:r>
              <a:endParaRPr lang="en-US" sz="1400" b="0" dirty="0">
                <a:solidFill>
                  <a:srgbClr val="FFFFFF"/>
                </a:solidFill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Naive Algoritme</a:t>
            </a:r>
            <a:endParaRPr lang="en-US" b="1" smtClean="0"/>
          </a:p>
        </p:txBody>
      </p:sp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063" y="1981200"/>
            <a:ext cx="6383337" cy="251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5105400"/>
            <a:ext cx="7896225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5486400" y="6324600"/>
            <a:ext cx="350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 sz="2800">
                <a:solidFill>
                  <a:schemeClr val="accent2"/>
                </a:solidFill>
              </a:rPr>
              <a:t>O(n∙m)</a:t>
            </a:r>
            <a:endParaRPr lang="en-US" sz="2800">
              <a:solidFill>
                <a:schemeClr val="accent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PQuestion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da-DK" sz="4000" b="1" smtClean="0">
                <a:solidFill>
                  <a:schemeClr val="bg1"/>
                </a:solidFill>
              </a:rPr>
              <a:t>Naive Algoritme </a:t>
            </a:r>
            <a:r>
              <a:rPr lang="da-DK" b="1" smtClean="0">
                <a:solidFill>
                  <a:schemeClr val="bg1"/>
                </a:solidFill>
              </a:rPr>
              <a:t>- forventede tid ?</a:t>
            </a:r>
            <a:endParaRPr lang="en-US" b="1" baseline="-25000" smtClean="0">
              <a:solidFill>
                <a:schemeClr val="bg1"/>
              </a:solidFill>
            </a:endParaRPr>
          </a:p>
        </p:txBody>
      </p:sp>
      <p:graphicFrame>
        <p:nvGraphicFramePr>
          <p:cNvPr id="4" name="TPChart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521327337"/>
              </p:ext>
            </p:extLst>
          </p:nvPr>
        </p:nvGraphicFramePr>
        <p:xfrm>
          <a:off x="1066800" y="2540000"/>
          <a:ext cx="2667000" cy="411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Chart" r:id="rId7" imgW="1428727" imgH="2219394" progId="MSGraph.Chart.8">
                  <p:embed followColorScheme="full"/>
                </p:oleObj>
              </mc:Choice>
              <mc:Fallback>
                <p:oleObj name="Chart" r:id="rId7" imgW="1428727" imgH="2219394" progId="MSGraph.Chart.8">
                  <p:embed followColorScheme="full"/>
                  <p:pic>
                    <p:nvPicPr>
                      <p:cNvPr id="0" name="TPChart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40000"/>
                        <a:ext cx="2667000" cy="411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miley Face 16"/>
          <p:cNvSpPr/>
          <p:nvPr/>
        </p:nvSpPr>
        <p:spPr>
          <a:xfrm>
            <a:off x="5715000" y="5227638"/>
            <a:ext cx="533400" cy="533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b="0">
              <a:solidFill>
                <a:srgbClr val="FFFFFF"/>
              </a:solidFill>
            </a:endParaRPr>
          </a:p>
        </p:txBody>
      </p:sp>
      <p:sp>
        <p:nvSpPr>
          <p:cNvPr id="717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505200" y="2819400"/>
            <a:ext cx="3292475" cy="3733800"/>
          </a:xfrm>
        </p:spPr>
        <p:txBody>
          <a:bodyPr tIns="45719" bIns="45719"/>
          <a:lstStyle/>
          <a:p>
            <a:pPr marL="530225" indent="-530225" eaLnBrk="1" hangingPunct="1">
              <a:buFontTx/>
              <a:buAutoNum type="alphaLcParenR"/>
            </a:pPr>
            <a:r>
              <a:rPr lang="da-DK" smtClean="0">
                <a:solidFill>
                  <a:schemeClr val="bg1"/>
                </a:solidFill>
              </a:rPr>
              <a:t>O(</a:t>
            </a:r>
            <a:r>
              <a:rPr lang="da-DK" i="1" smtClean="0">
                <a:solidFill>
                  <a:schemeClr val="bg1"/>
                </a:solidFill>
              </a:rPr>
              <a:t>n</a:t>
            </a:r>
            <a:r>
              <a:rPr lang="da-DK" smtClean="0">
                <a:solidFill>
                  <a:schemeClr val="bg1"/>
                </a:solidFill>
              </a:rPr>
              <a:t>∙</a:t>
            </a:r>
            <a:r>
              <a:rPr lang="da-DK" i="1" smtClean="0">
                <a:solidFill>
                  <a:schemeClr val="bg1"/>
                </a:solidFill>
              </a:rPr>
              <a:t>m</a:t>
            </a:r>
            <a:r>
              <a:rPr lang="da-DK" smtClean="0">
                <a:solidFill>
                  <a:schemeClr val="bg1"/>
                </a:solidFill>
              </a:rPr>
              <a:t>)</a:t>
            </a:r>
          </a:p>
          <a:p>
            <a:pPr marL="530225" indent="-530225" eaLnBrk="1" hangingPunct="1">
              <a:buFontTx/>
              <a:buAutoNum type="alphaLcParenR"/>
            </a:pPr>
            <a:r>
              <a:rPr lang="da-DK" smtClean="0">
                <a:solidFill>
                  <a:schemeClr val="bg1"/>
                </a:solidFill>
              </a:rPr>
              <a:t>O(</a:t>
            </a:r>
            <a:r>
              <a:rPr lang="da-DK" i="1" smtClean="0">
                <a:solidFill>
                  <a:schemeClr val="bg1"/>
                </a:solidFill>
              </a:rPr>
              <a:t>n</a:t>
            </a:r>
            <a:r>
              <a:rPr lang="da-DK" smtClean="0">
                <a:solidFill>
                  <a:schemeClr val="bg1"/>
                </a:solidFill>
              </a:rPr>
              <a:t>∙log </a:t>
            </a:r>
            <a:r>
              <a:rPr lang="da-DK" i="1" smtClean="0">
                <a:solidFill>
                  <a:schemeClr val="bg1"/>
                </a:solidFill>
              </a:rPr>
              <a:t>n</a:t>
            </a:r>
            <a:r>
              <a:rPr lang="da-DK" smtClean="0">
                <a:solidFill>
                  <a:schemeClr val="bg1"/>
                </a:solidFill>
              </a:rPr>
              <a:t>)</a:t>
            </a:r>
          </a:p>
          <a:p>
            <a:pPr marL="530225" indent="-530225" eaLnBrk="1" hangingPunct="1">
              <a:buFontTx/>
              <a:buAutoNum type="alphaLcParenR"/>
            </a:pPr>
            <a:r>
              <a:rPr lang="da-DK" smtClean="0">
                <a:solidFill>
                  <a:schemeClr val="bg1"/>
                </a:solidFill>
              </a:rPr>
              <a:t>O(</a:t>
            </a:r>
            <a:r>
              <a:rPr lang="da-DK" i="1" smtClean="0">
                <a:solidFill>
                  <a:schemeClr val="bg1"/>
                </a:solidFill>
              </a:rPr>
              <a:t>m</a:t>
            </a:r>
            <a:r>
              <a:rPr lang="da-DK" smtClean="0">
                <a:solidFill>
                  <a:schemeClr val="bg1"/>
                </a:solidFill>
              </a:rPr>
              <a:t>∙log </a:t>
            </a:r>
            <a:r>
              <a:rPr lang="da-DK" i="1" smtClean="0">
                <a:solidFill>
                  <a:schemeClr val="bg1"/>
                </a:solidFill>
              </a:rPr>
              <a:t>n</a:t>
            </a:r>
            <a:r>
              <a:rPr lang="da-DK" smtClean="0">
                <a:solidFill>
                  <a:schemeClr val="bg1"/>
                </a:solidFill>
              </a:rPr>
              <a:t>)</a:t>
            </a:r>
          </a:p>
          <a:p>
            <a:pPr marL="530225" indent="-530225" eaLnBrk="1" hangingPunct="1">
              <a:buFontTx/>
              <a:buAutoNum type="alphaLcParenR"/>
            </a:pPr>
            <a:r>
              <a:rPr lang="da-DK" smtClean="0">
                <a:solidFill>
                  <a:schemeClr val="bg1"/>
                </a:solidFill>
              </a:rPr>
              <a:t>O(</a:t>
            </a:r>
            <a:r>
              <a:rPr lang="da-DK" i="1" smtClean="0">
                <a:solidFill>
                  <a:schemeClr val="bg1"/>
                </a:solidFill>
              </a:rPr>
              <a:t>n</a:t>
            </a:r>
            <a:r>
              <a:rPr lang="da-DK" smtClean="0">
                <a:solidFill>
                  <a:schemeClr val="bg1"/>
                </a:solidFill>
              </a:rPr>
              <a:t>∙log </a:t>
            </a:r>
            <a:r>
              <a:rPr lang="da-DK" i="1" smtClean="0">
                <a:solidFill>
                  <a:schemeClr val="bg1"/>
                </a:solidFill>
              </a:rPr>
              <a:t>m</a:t>
            </a:r>
            <a:r>
              <a:rPr lang="da-DK" smtClean="0">
                <a:solidFill>
                  <a:schemeClr val="bg1"/>
                </a:solidFill>
              </a:rPr>
              <a:t>)</a:t>
            </a:r>
          </a:p>
          <a:p>
            <a:pPr marL="530225" indent="-530225" eaLnBrk="1" hangingPunct="1">
              <a:buFontTx/>
              <a:buAutoNum type="alphaLcParenR"/>
            </a:pPr>
            <a:r>
              <a:rPr lang="da-DK" smtClean="0">
                <a:solidFill>
                  <a:schemeClr val="bg1"/>
                </a:solidFill>
              </a:rPr>
              <a:t>O(</a:t>
            </a:r>
            <a:r>
              <a:rPr lang="da-DK" i="1" smtClean="0">
                <a:solidFill>
                  <a:schemeClr val="bg1"/>
                </a:solidFill>
              </a:rPr>
              <a:t>n</a:t>
            </a:r>
            <a:r>
              <a:rPr lang="da-DK" smtClean="0">
                <a:solidFill>
                  <a:schemeClr val="bg1"/>
                </a:solidFill>
              </a:rPr>
              <a:t>+</a:t>
            </a:r>
            <a:r>
              <a:rPr lang="da-DK" i="1" smtClean="0">
                <a:solidFill>
                  <a:schemeClr val="bg1"/>
                </a:solidFill>
              </a:rPr>
              <a:t>m</a:t>
            </a:r>
            <a:r>
              <a:rPr lang="da-DK" smtClean="0">
                <a:solidFill>
                  <a:schemeClr val="bg1"/>
                </a:solidFill>
              </a:rPr>
              <a:t>)</a:t>
            </a:r>
          </a:p>
          <a:p>
            <a:pPr marL="530225" indent="-530225" eaLnBrk="1" hangingPunct="1">
              <a:buFontTx/>
              <a:buAutoNum type="alphaLcParenR"/>
            </a:pPr>
            <a:r>
              <a:rPr lang="da-DK" smtClean="0">
                <a:solidFill>
                  <a:schemeClr val="bg1"/>
                </a:solidFill>
              </a:rPr>
              <a:t>Ved ikke</a:t>
            </a: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7174" name="Content Placeholder 2"/>
          <p:cNvSpPr txBox="1">
            <a:spLocks/>
          </p:cNvSpPr>
          <p:nvPr/>
        </p:nvSpPr>
        <p:spPr bwMode="auto">
          <a:xfrm>
            <a:off x="533400" y="1295400"/>
            <a:ext cx="8229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da-DK" sz="3200" b="0">
                <a:solidFill>
                  <a:schemeClr val="bg1"/>
                </a:solidFill>
              </a:rPr>
              <a:t>Tekst </a:t>
            </a:r>
            <a:r>
              <a:rPr lang="da-DK" sz="3200" b="0" i="1">
                <a:solidFill>
                  <a:schemeClr val="bg1"/>
                </a:solidFill>
              </a:rPr>
              <a:t>T</a:t>
            </a:r>
            <a:r>
              <a:rPr lang="da-DK" sz="3200" b="0">
                <a:solidFill>
                  <a:schemeClr val="bg1"/>
                </a:solidFill>
              </a:rPr>
              <a:t> = streng af </a:t>
            </a:r>
            <a:r>
              <a:rPr lang="da-DK" sz="3200" b="0" i="1">
                <a:solidFill>
                  <a:schemeClr val="bg1"/>
                </a:solidFill>
              </a:rPr>
              <a:t>n</a:t>
            </a:r>
            <a:r>
              <a:rPr lang="da-DK" sz="3200" b="0">
                <a:solidFill>
                  <a:schemeClr val="bg1"/>
                </a:solidFill>
              </a:rPr>
              <a:t> </a:t>
            </a:r>
            <a:r>
              <a:rPr lang="da-DK" sz="3200" b="0">
                <a:solidFill>
                  <a:srgbClr val="FFFF00"/>
                </a:solidFill>
              </a:rPr>
              <a:t>uniformt tilfældige</a:t>
            </a:r>
            <a:r>
              <a:rPr lang="da-DK" sz="3200" b="0">
                <a:solidFill>
                  <a:schemeClr val="bg1"/>
                </a:solidFill>
              </a:rPr>
              <a:t> {0,1} </a:t>
            </a:r>
          </a:p>
          <a:p>
            <a:pPr>
              <a:spcBef>
                <a:spcPct val="20000"/>
              </a:spcBef>
            </a:pPr>
            <a:r>
              <a:rPr lang="da-DK" sz="3200" b="0">
                <a:solidFill>
                  <a:schemeClr val="bg1"/>
                </a:solidFill>
              </a:rPr>
              <a:t>Mønster </a:t>
            </a:r>
            <a:r>
              <a:rPr lang="da-DK" sz="3200" b="0" i="1">
                <a:solidFill>
                  <a:schemeClr val="bg1"/>
                </a:solidFill>
              </a:rPr>
              <a:t>P</a:t>
            </a:r>
            <a:r>
              <a:rPr lang="da-DK" sz="3200" b="0">
                <a:solidFill>
                  <a:schemeClr val="bg1"/>
                </a:solidFill>
              </a:rPr>
              <a:t> = streng af </a:t>
            </a:r>
            <a:r>
              <a:rPr lang="da-DK" sz="3200" b="0" i="1">
                <a:solidFill>
                  <a:schemeClr val="bg1"/>
                </a:solidFill>
              </a:rPr>
              <a:t>m</a:t>
            </a:r>
            <a:r>
              <a:rPr lang="da-DK" sz="3200" b="0">
                <a:solidFill>
                  <a:schemeClr val="bg1"/>
                </a:solidFill>
              </a:rPr>
              <a:t> tegn fra {0,1} </a:t>
            </a:r>
          </a:p>
        </p:txBody>
      </p:sp>
      <p:grpSp>
        <p:nvGrpSpPr>
          <p:cNvPr id="7175" name="ResponseCounter" hidden="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0" y="6559550"/>
            <a:ext cx="9774238" cy="298450"/>
            <a:chOff x="190500" y="6369328"/>
            <a:chExt cx="3809784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60"/>
              <a:ext cx="1523914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0">
                <a:solidFill>
                  <a:srgbClr val="FFFFFF"/>
                </a:solidFill>
              </a:endParaRPr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28"/>
              <a:ext cx="3809784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 b="0" smtClean="0">
                  <a:solidFill>
                    <a:srgbClr val="FFFFFF"/>
                  </a:solidFill>
                  <a:latin typeface="Tahoma"/>
                </a:rPr>
                <a:t>60 of 150</a:t>
              </a:r>
              <a:endParaRPr lang="en-US" sz="1400" b="0" dirty="0">
                <a:solidFill>
                  <a:srgbClr val="FFFFFF"/>
                </a:solidFill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38" y="1277938"/>
            <a:ext cx="7696200" cy="250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da-DK" sz="4000" b="1" smtClean="0"/>
              <a:t>Rabin-Karp : Eksempel </a:t>
            </a:r>
            <a:r>
              <a:rPr lang="da-DK" sz="4000" b="1" i="1" smtClean="0"/>
              <a:t>P </a:t>
            </a:r>
            <a:r>
              <a:rPr lang="da-DK" sz="4000" b="1" smtClean="0"/>
              <a:t>= 31415</a:t>
            </a:r>
            <a:endParaRPr lang="da-DK" sz="4000" b="1" smtClean="0"/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3216275" y="1593850"/>
            <a:ext cx="1949450" cy="381000"/>
          </a:xfrm>
          <a:prstGeom prst="rect">
            <a:avLst/>
          </a:prstGeom>
          <a:noFill/>
          <a:ln w="38100" algn="ctr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5516563" y="1593850"/>
            <a:ext cx="1951037" cy="381000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199" name="TextBox 13"/>
          <p:cNvSpPr txBox="1">
            <a:spLocks noChangeArrowheads="1"/>
          </p:cNvSpPr>
          <p:nvPr/>
        </p:nvSpPr>
        <p:spPr bwMode="auto">
          <a:xfrm>
            <a:off x="0" y="2754313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mtClean="0">
                <a:solidFill>
                  <a:srgbClr val="0070C0"/>
                </a:solidFill>
              </a:rPr>
              <a:t>hash værdier</a:t>
            </a:r>
            <a:endParaRPr lang="da-DK">
              <a:solidFill>
                <a:srgbClr val="0070C0"/>
              </a:solidFill>
            </a:endParaRPr>
          </a:p>
        </p:txBody>
      </p:sp>
      <p:sp>
        <p:nvSpPr>
          <p:cNvPr id="8200" name="Rectangle 2"/>
          <p:cNvSpPr txBox="1">
            <a:spLocks noChangeArrowheads="1"/>
          </p:cNvSpPr>
          <p:nvPr/>
        </p:nvSpPr>
        <p:spPr bwMode="auto">
          <a:xfrm>
            <a:off x="304800" y="1295400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 smtClean="0">
                <a:solidFill>
                  <a:schemeClr val="tx2"/>
                </a:solidFill>
              </a:rPr>
              <a:t>T</a:t>
            </a:r>
            <a:endParaRPr lang="da-DK" sz="2400" b="0" i="1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11669"/>
            <a:ext cx="91440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b="0" dirty="0" smtClean="0">
                <a:solidFill>
                  <a:schemeClr val="bg1"/>
                </a:solidFill>
              </a:rPr>
              <a:t>(</a:t>
            </a:r>
            <a:r>
              <a:rPr lang="da-DK" b="0" i="1" dirty="0" err="1" smtClean="0">
                <a:solidFill>
                  <a:schemeClr val="bg1"/>
                </a:solidFill>
              </a:rPr>
              <a:t>a</a:t>
            </a:r>
            <a:r>
              <a:rPr lang="da-DK" b="0" dirty="0" err="1" smtClean="0">
                <a:solidFill>
                  <a:schemeClr val="bg1"/>
                </a:solidFill>
                <a:sym typeface="Symbol"/>
              </a:rPr>
              <a:t></a:t>
            </a:r>
            <a:r>
              <a:rPr lang="da-DK" b="0" i="1" dirty="0" err="1" smtClean="0">
                <a:solidFill>
                  <a:schemeClr val="bg1"/>
                </a:solidFill>
              </a:rPr>
              <a:t>b</a:t>
            </a:r>
            <a:r>
              <a:rPr lang="da-DK" b="0" dirty="0" smtClean="0">
                <a:solidFill>
                  <a:schemeClr val="bg1"/>
                </a:solidFill>
              </a:rPr>
              <a:t>) mod </a:t>
            </a:r>
            <a:r>
              <a:rPr lang="da-DK" b="0" i="1" dirty="0" smtClean="0">
                <a:solidFill>
                  <a:schemeClr val="bg1"/>
                </a:solidFill>
              </a:rPr>
              <a:t>p </a:t>
            </a:r>
            <a:r>
              <a:rPr lang="da-DK" b="0" dirty="0" smtClean="0">
                <a:solidFill>
                  <a:schemeClr val="bg1"/>
                </a:solidFill>
              </a:rPr>
              <a:t>= ((</a:t>
            </a:r>
            <a:r>
              <a:rPr lang="da-DK" b="0" i="1" dirty="0" smtClean="0">
                <a:solidFill>
                  <a:schemeClr val="bg1"/>
                </a:solidFill>
              </a:rPr>
              <a:t>a</a:t>
            </a:r>
            <a:r>
              <a:rPr lang="da-DK" b="0" dirty="0" smtClean="0">
                <a:solidFill>
                  <a:schemeClr val="bg1"/>
                </a:solidFill>
              </a:rPr>
              <a:t> mod </a:t>
            </a:r>
            <a:r>
              <a:rPr lang="da-DK" b="0" i="1" dirty="0" smtClean="0">
                <a:solidFill>
                  <a:schemeClr val="bg1"/>
                </a:solidFill>
              </a:rPr>
              <a:t>p</a:t>
            </a:r>
            <a:r>
              <a:rPr lang="da-DK" b="0" dirty="0" smtClean="0">
                <a:solidFill>
                  <a:schemeClr val="bg1"/>
                </a:solidFill>
              </a:rPr>
              <a:t>)</a:t>
            </a:r>
            <a:r>
              <a:rPr lang="da-DK" b="0" dirty="0" smtClean="0">
                <a:solidFill>
                  <a:schemeClr val="bg1"/>
                </a:solidFill>
                <a:sym typeface="Symbol"/>
              </a:rPr>
              <a:t></a:t>
            </a:r>
            <a:r>
              <a:rPr lang="da-DK" b="0" i="1" dirty="0" smtClean="0">
                <a:solidFill>
                  <a:schemeClr val="bg1"/>
                </a:solidFill>
              </a:rPr>
              <a:t>b</a:t>
            </a:r>
            <a:r>
              <a:rPr lang="da-DK" b="0" dirty="0" smtClean="0">
                <a:solidFill>
                  <a:schemeClr val="bg1"/>
                </a:solidFill>
              </a:rPr>
              <a:t>) mod </a:t>
            </a:r>
            <a:r>
              <a:rPr lang="da-DK" b="0" i="1" dirty="0" smtClean="0">
                <a:solidFill>
                  <a:schemeClr val="bg1"/>
                </a:solidFill>
              </a:rPr>
              <a:t>p         </a:t>
            </a:r>
            <a:r>
              <a:rPr lang="da-DK" b="0" dirty="0" smtClean="0">
                <a:solidFill>
                  <a:schemeClr val="bg1"/>
                </a:solidFill>
              </a:rPr>
              <a:t>(</a:t>
            </a:r>
            <a:r>
              <a:rPr lang="da-DK" b="0" i="1" dirty="0" err="1" smtClean="0">
                <a:solidFill>
                  <a:schemeClr val="bg1"/>
                </a:solidFill>
              </a:rPr>
              <a:t>a</a:t>
            </a:r>
            <a:r>
              <a:rPr lang="da-DK" b="0" dirty="0" err="1" smtClean="0">
                <a:solidFill>
                  <a:schemeClr val="bg1"/>
                </a:solidFill>
              </a:rPr>
              <a:t>+</a:t>
            </a:r>
            <a:r>
              <a:rPr lang="da-DK" b="0" i="1" dirty="0" err="1" smtClean="0">
                <a:solidFill>
                  <a:schemeClr val="bg1"/>
                </a:solidFill>
              </a:rPr>
              <a:t>b</a:t>
            </a:r>
            <a:r>
              <a:rPr lang="da-DK" b="0" dirty="0" smtClean="0">
                <a:solidFill>
                  <a:schemeClr val="bg1"/>
                </a:solidFill>
              </a:rPr>
              <a:t>) </a:t>
            </a:r>
            <a:r>
              <a:rPr lang="da-DK" b="0" dirty="0">
                <a:solidFill>
                  <a:schemeClr val="bg1"/>
                </a:solidFill>
              </a:rPr>
              <a:t>mod </a:t>
            </a:r>
            <a:r>
              <a:rPr lang="da-DK" b="0" i="1" dirty="0" smtClean="0">
                <a:solidFill>
                  <a:schemeClr val="bg1"/>
                </a:solidFill>
              </a:rPr>
              <a:t>p </a:t>
            </a:r>
            <a:r>
              <a:rPr lang="da-DK" b="0" dirty="0" smtClean="0">
                <a:solidFill>
                  <a:schemeClr val="bg1"/>
                </a:solidFill>
              </a:rPr>
              <a:t>= ((</a:t>
            </a:r>
            <a:r>
              <a:rPr lang="da-DK" b="0" i="1" dirty="0">
                <a:solidFill>
                  <a:schemeClr val="bg1"/>
                </a:solidFill>
              </a:rPr>
              <a:t>a</a:t>
            </a:r>
            <a:r>
              <a:rPr lang="da-DK" b="0" dirty="0">
                <a:solidFill>
                  <a:schemeClr val="bg1"/>
                </a:solidFill>
              </a:rPr>
              <a:t> mod </a:t>
            </a:r>
            <a:r>
              <a:rPr lang="da-DK" b="0" i="1" dirty="0">
                <a:solidFill>
                  <a:schemeClr val="bg1"/>
                </a:solidFill>
              </a:rPr>
              <a:t>p</a:t>
            </a:r>
            <a:r>
              <a:rPr lang="da-DK" b="0" dirty="0" smtClean="0">
                <a:solidFill>
                  <a:schemeClr val="bg1"/>
                </a:solidFill>
              </a:rPr>
              <a:t>)+</a:t>
            </a:r>
            <a:r>
              <a:rPr lang="da-DK" b="0" i="1" dirty="0" smtClean="0">
                <a:solidFill>
                  <a:schemeClr val="bg1"/>
                </a:solidFill>
              </a:rPr>
              <a:t>b</a:t>
            </a:r>
            <a:r>
              <a:rPr lang="da-DK" b="0" dirty="0" smtClean="0">
                <a:solidFill>
                  <a:schemeClr val="bg1"/>
                </a:solidFill>
              </a:rPr>
              <a:t>) </a:t>
            </a:r>
            <a:r>
              <a:rPr lang="da-DK" b="0" dirty="0">
                <a:solidFill>
                  <a:schemeClr val="bg1"/>
                </a:solidFill>
              </a:rPr>
              <a:t>mod </a:t>
            </a:r>
            <a:r>
              <a:rPr lang="da-DK" b="0" i="1" dirty="0" smtClean="0">
                <a:solidFill>
                  <a:schemeClr val="bg1"/>
                </a:solidFill>
              </a:rPr>
              <a:t>p</a:t>
            </a:r>
            <a:endParaRPr lang="da-DK" b="0" i="1" dirty="0">
              <a:solidFill>
                <a:schemeClr val="bg1"/>
              </a:solidFill>
            </a:endParaRPr>
          </a:p>
          <a:p>
            <a:pPr algn="ctr"/>
            <a:r>
              <a:rPr lang="da-DK" b="0" dirty="0" smtClean="0">
                <a:solidFill>
                  <a:schemeClr val="bg1"/>
                </a:solidFill>
              </a:rPr>
              <a:t>(</a:t>
            </a:r>
            <a:r>
              <a:rPr lang="da-DK" b="0" i="1" dirty="0" err="1" smtClean="0">
                <a:solidFill>
                  <a:schemeClr val="bg1"/>
                </a:solidFill>
              </a:rPr>
              <a:t>a</a:t>
            </a:r>
            <a:r>
              <a:rPr lang="da-DK" b="0" dirty="0" err="1" smtClean="0">
                <a:solidFill>
                  <a:schemeClr val="bg1"/>
                </a:solidFill>
              </a:rPr>
              <a:t>+</a:t>
            </a:r>
            <a:r>
              <a:rPr lang="da-DK" b="0" i="1" dirty="0" err="1" smtClean="0">
                <a:solidFill>
                  <a:schemeClr val="bg1"/>
                </a:solidFill>
              </a:rPr>
              <a:t>p</a:t>
            </a:r>
            <a:r>
              <a:rPr lang="da-DK" b="0" dirty="0" err="1" smtClean="0">
                <a:solidFill>
                  <a:schemeClr val="bg1"/>
                </a:solidFill>
                <a:sym typeface="Symbol"/>
              </a:rPr>
              <a:t>x</a:t>
            </a:r>
            <a:r>
              <a:rPr lang="da-DK" b="0" dirty="0" smtClean="0">
                <a:solidFill>
                  <a:schemeClr val="bg1"/>
                </a:solidFill>
                <a:sym typeface="Symbol"/>
              </a:rPr>
              <a:t>)</a:t>
            </a:r>
            <a:r>
              <a:rPr lang="da-DK" b="0" dirty="0" smtClean="0">
                <a:solidFill>
                  <a:schemeClr val="bg1"/>
                </a:solidFill>
              </a:rPr>
              <a:t> mod </a:t>
            </a:r>
            <a:r>
              <a:rPr lang="da-DK" b="0" i="1" dirty="0" smtClean="0">
                <a:solidFill>
                  <a:schemeClr val="bg1"/>
                </a:solidFill>
              </a:rPr>
              <a:t>p </a:t>
            </a:r>
            <a:r>
              <a:rPr lang="da-DK" b="0" dirty="0" smtClean="0">
                <a:solidFill>
                  <a:schemeClr val="bg1"/>
                </a:solidFill>
              </a:rPr>
              <a:t>= </a:t>
            </a:r>
            <a:r>
              <a:rPr lang="da-DK" b="0" i="1" dirty="0" smtClean="0">
                <a:solidFill>
                  <a:schemeClr val="bg1"/>
                </a:solidFill>
              </a:rPr>
              <a:t>a</a:t>
            </a:r>
            <a:r>
              <a:rPr lang="da-DK" b="0" dirty="0">
                <a:solidFill>
                  <a:schemeClr val="bg1"/>
                </a:solidFill>
              </a:rPr>
              <a:t> mod </a:t>
            </a:r>
            <a:r>
              <a:rPr lang="da-DK" b="0" i="1" dirty="0">
                <a:solidFill>
                  <a:schemeClr val="bg1"/>
                </a:solidFill>
              </a:rPr>
              <a:t>p</a:t>
            </a:r>
            <a:r>
              <a:rPr lang="da-DK" b="0" dirty="0" smtClean="0">
                <a:solidFill>
                  <a:schemeClr val="bg1"/>
                </a:solidFill>
              </a:rPr>
              <a:t>,    f.eks. 24 mod 13 = 11 = -2 mod 13</a:t>
            </a:r>
            <a:endParaRPr lang="da-DK" b="0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81000" y="3765550"/>
            <a:ext cx="3136900" cy="2406650"/>
            <a:chOff x="647701" y="4038600"/>
            <a:chExt cx="3136900" cy="2406650"/>
          </a:xfrm>
        </p:grpSpPr>
        <p:pic>
          <p:nvPicPr>
            <p:cNvPr id="18" name="Picture 7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0202"/>
            <a:stretch/>
          </p:blipFill>
          <p:spPr bwMode="auto">
            <a:xfrm>
              <a:off x="647701" y="4038600"/>
              <a:ext cx="3136900" cy="2406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TextBox 8"/>
            <p:cNvSpPr txBox="1">
              <a:spLocks noChangeArrowheads="1"/>
            </p:cNvSpPr>
            <p:nvPr/>
          </p:nvSpPr>
          <p:spPr bwMode="auto">
            <a:xfrm>
              <a:off x="2908300" y="5091113"/>
              <a:ext cx="236537" cy="3079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da-DK" sz="20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da-DK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11"/>
            <p:cNvSpPr txBox="1">
              <a:spLocks noChangeArrowheads="1"/>
            </p:cNvSpPr>
            <p:nvPr/>
          </p:nvSpPr>
          <p:spPr bwMode="auto">
            <a:xfrm>
              <a:off x="1273175" y="5081588"/>
              <a:ext cx="238125" cy="3079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da-DK" sz="2000" dirty="0" smtClean="0">
                  <a:solidFill>
                    <a:srgbClr val="00CC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da-DK" sz="2000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572000" y="4080094"/>
            <a:ext cx="4143829" cy="2015906"/>
            <a:chOff x="4572000" y="4080094"/>
            <a:chExt cx="4143829" cy="2015906"/>
          </a:xfrm>
        </p:grpSpPr>
        <p:pic>
          <p:nvPicPr>
            <p:cNvPr id="8201" name="Picture 7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427" b="16236"/>
            <a:stretch/>
          </p:blipFill>
          <p:spPr bwMode="auto">
            <a:xfrm>
              <a:off x="4572000" y="4080094"/>
              <a:ext cx="4143829" cy="2015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3" name="TextBox 9"/>
            <p:cNvSpPr txBox="1">
              <a:spLocks noChangeArrowheads="1"/>
            </p:cNvSpPr>
            <p:nvPr/>
          </p:nvSpPr>
          <p:spPr bwMode="auto">
            <a:xfrm>
              <a:off x="7590292" y="5064344"/>
              <a:ext cx="236537" cy="3079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da-DK" sz="20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da-DK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04" name="TextBox 10"/>
            <p:cNvSpPr txBox="1">
              <a:spLocks noChangeArrowheads="1"/>
            </p:cNvSpPr>
            <p:nvPr/>
          </p:nvSpPr>
          <p:spPr bwMode="auto">
            <a:xfrm>
              <a:off x="6717167" y="5397719"/>
              <a:ext cx="238125" cy="3063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da-DK" sz="20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da-DK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06" name="TextBox 12"/>
            <p:cNvSpPr txBox="1">
              <a:spLocks noChangeArrowheads="1"/>
            </p:cNvSpPr>
            <p:nvPr/>
          </p:nvSpPr>
          <p:spPr bwMode="auto">
            <a:xfrm>
              <a:off x="6288010" y="5075694"/>
              <a:ext cx="798590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da-DK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12"/>
            <p:cNvSpPr txBox="1">
              <a:spLocks noChangeArrowheads="1"/>
            </p:cNvSpPr>
            <p:nvPr/>
          </p:nvSpPr>
          <p:spPr bwMode="auto">
            <a:xfrm>
              <a:off x="6103048" y="5060196"/>
              <a:ext cx="1166948" cy="3077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da-DK" sz="2000" dirty="0" smtClean="0">
                  <a:solidFill>
                    <a:srgbClr val="00CC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da-DK" sz="2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</a:t>
              </a:r>
              <a:r>
                <a:rPr lang="da-DK" sz="20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10000</a:t>
              </a:r>
              <a:endParaRPr lang="da-DK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12"/>
            <p:cNvSpPr txBox="1">
              <a:spLocks noChangeArrowheads="1"/>
            </p:cNvSpPr>
            <p:nvPr/>
          </p:nvSpPr>
          <p:spPr bwMode="auto">
            <a:xfrm>
              <a:off x="5893145" y="5383471"/>
              <a:ext cx="309196" cy="3160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a-DK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07" name="TextBox 14"/>
            <p:cNvSpPr txBox="1">
              <a:spLocks noChangeArrowheads="1"/>
            </p:cNvSpPr>
            <p:nvPr/>
          </p:nvSpPr>
          <p:spPr bwMode="auto">
            <a:xfrm>
              <a:off x="5775702" y="5380494"/>
              <a:ext cx="548481" cy="3077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da-DK" sz="2000" dirty="0" smtClean="0">
                  <a:solidFill>
                    <a:srgbClr val="00CC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da-DK" sz="2000" dirty="0" smtClean="0">
                  <a:solidFill>
                    <a:srgbClr val="00CC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</a:t>
              </a:r>
              <a:r>
                <a:rPr lang="da-DK" sz="20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3</a:t>
              </a:r>
              <a:endParaRPr lang="da-DK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Rectangle 4"/>
          <p:cNvSpPr/>
          <p:nvPr/>
        </p:nvSpPr>
        <p:spPr bwMode="auto">
          <a:xfrm>
            <a:off x="6955292" y="2286000"/>
            <a:ext cx="2036308" cy="3222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59046" y="2246636"/>
            <a:ext cx="2084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0" i="1" dirty="0"/>
              <a:t>h</a:t>
            </a:r>
            <a:r>
              <a:rPr lang="da-DK" b="0" dirty="0" smtClean="0"/>
              <a:t>(</a:t>
            </a:r>
            <a:r>
              <a:rPr lang="da-DK" b="0" i="1" dirty="0" smtClean="0"/>
              <a:t>P</a:t>
            </a:r>
            <a:r>
              <a:rPr lang="da-DK" b="0" dirty="0" smtClean="0"/>
              <a:t>) = </a:t>
            </a:r>
            <a:r>
              <a:rPr lang="da-DK" b="0" i="1" dirty="0" smtClean="0"/>
              <a:t>P</a:t>
            </a:r>
            <a:r>
              <a:rPr lang="da-DK" b="0" dirty="0" smtClean="0"/>
              <a:t> mod 13</a:t>
            </a:r>
            <a:endParaRPr lang="da-DK" b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583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Rabin-Karp</a:t>
            </a:r>
            <a:endParaRPr lang="en-US" b="1" smtClean="0"/>
          </a:p>
        </p:txBody>
      </p: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7620000" y="1524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>
                <a:solidFill>
                  <a:schemeClr val="accent2"/>
                </a:solidFill>
              </a:rPr>
              <a:t>1981</a:t>
            </a: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04938"/>
            <a:ext cx="6934200" cy="469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1524000" y="6400800"/>
            <a:ext cx="5791200" cy="36988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b="0" i="1"/>
              <a:t>p</a:t>
            </a:r>
            <a:r>
              <a:rPr lang="da-DK" b="0"/>
              <a:t> = </a:t>
            </a:r>
            <a:r>
              <a:rPr lang="da-DK" b="0" i="1"/>
              <a:t>P</a:t>
            </a:r>
            <a:r>
              <a:rPr lang="da-DK" b="0"/>
              <a:t>[1]</a:t>
            </a:r>
            <a:r>
              <a:rPr lang="da-DK" b="0" i="1"/>
              <a:t>d</a:t>
            </a:r>
            <a:r>
              <a:rPr lang="da-DK" b="0" i="1" baseline="30000"/>
              <a:t>m</a:t>
            </a:r>
            <a:r>
              <a:rPr lang="da-DK" b="0" baseline="30000"/>
              <a:t>-1</a:t>
            </a:r>
            <a:r>
              <a:rPr lang="da-DK" b="0"/>
              <a:t> +</a:t>
            </a:r>
            <a:r>
              <a:rPr lang="da-DK" b="0" i="1"/>
              <a:t>P</a:t>
            </a:r>
            <a:r>
              <a:rPr lang="da-DK" b="0"/>
              <a:t>[2]</a:t>
            </a:r>
            <a:r>
              <a:rPr lang="da-DK" b="0" i="1"/>
              <a:t>d</a:t>
            </a:r>
            <a:r>
              <a:rPr lang="da-DK" b="0" i="1" baseline="30000"/>
              <a:t>m</a:t>
            </a:r>
            <a:r>
              <a:rPr lang="da-DK" b="0" baseline="30000"/>
              <a:t>-2</a:t>
            </a:r>
            <a:r>
              <a:rPr lang="da-DK" b="0"/>
              <a:t> + ∙∙∙ +</a:t>
            </a:r>
            <a:r>
              <a:rPr lang="da-DK" b="0" i="1"/>
              <a:t>P</a:t>
            </a:r>
            <a:r>
              <a:rPr lang="da-DK" b="0"/>
              <a:t>[</a:t>
            </a:r>
            <a:r>
              <a:rPr lang="da-DK" b="0" i="1"/>
              <a:t>m</a:t>
            </a:r>
            <a:r>
              <a:rPr lang="da-DK" b="0"/>
              <a:t>-1]</a:t>
            </a:r>
            <a:r>
              <a:rPr lang="da-DK" b="0" i="1"/>
              <a:t>d</a:t>
            </a:r>
            <a:r>
              <a:rPr lang="da-DK" b="0" baseline="30000"/>
              <a:t>1</a:t>
            </a:r>
            <a:r>
              <a:rPr lang="da-DK" b="0"/>
              <a:t>+</a:t>
            </a:r>
            <a:r>
              <a:rPr lang="da-DK" b="0" i="1"/>
              <a:t>P</a:t>
            </a:r>
            <a:r>
              <a:rPr lang="da-DK" b="0"/>
              <a:t>[</a:t>
            </a:r>
            <a:r>
              <a:rPr lang="da-DK" b="0" i="1"/>
              <a:t>m</a:t>
            </a:r>
            <a:r>
              <a:rPr lang="da-DK" b="0"/>
              <a:t>]</a:t>
            </a:r>
            <a:r>
              <a:rPr lang="da-DK" b="0" i="1"/>
              <a:t>d</a:t>
            </a:r>
            <a:r>
              <a:rPr lang="da-DK" b="0" baseline="30000"/>
              <a:t>0 </a:t>
            </a:r>
            <a:r>
              <a:rPr lang="da-DK" b="0" i="1"/>
              <a:t> </a:t>
            </a:r>
            <a:r>
              <a:rPr lang="da-DK" b="0"/>
              <a:t>mod </a:t>
            </a:r>
            <a:r>
              <a:rPr lang="da-DK" b="0" i="1"/>
              <a:t>q</a:t>
            </a:r>
            <a:endParaRPr lang="en-US" b="0" baseline="30000"/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5486400" y="6324600"/>
            <a:ext cx="350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 sz="2800">
                <a:solidFill>
                  <a:schemeClr val="accent2"/>
                </a:solidFill>
              </a:rPr>
              <a:t>O(</a:t>
            </a:r>
            <a:r>
              <a:rPr lang="da-DK" sz="2800" i="1">
                <a:solidFill>
                  <a:schemeClr val="accent2"/>
                </a:solidFill>
              </a:rPr>
              <a:t>n</a:t>
            </a:r>
            <a:r>
              <a:rPr lang="da-DK" sz="2800">
                <a:solidFill>
                  <a:schemeClr val="accent2"/>
                </a:solidFill>
              </a:rPr>
              <a:t>∙</a:t>
            </a:r>
            <a:r>
              <a:rPr lang="da-DK" sz="2800" i="1">
                <a:solidFill>
                  <a:schemeClr val="accent2"/>
                </a:solidFill>
              </a:rPr>
              <a:t>m</a:t>
            </a:r>
            <a:r>
              <a:rPr lang="da-DK" sz="2800">
                <a:solidFill>
                  <a:schemeClr val="accent2"/>
                </a:solidFill>
              </a:rPr>
              <a:t>)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5715000" y="5760204"/>
            <a:ext cx="1510439" cy="31373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267201" y="5786735"/>
            <a:ext cx="1066800" cy="30926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45796" y="5669796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400" b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da-DK" sz="2400" b="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400" b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+1]</a:t>
            </a:r>
            <a:r>
              <a:rPr lang="da-DK" sz="2400" b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da-DK" sz="2400" b="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da-DK" sz="2400" b="0" i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0902" y="5664041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b="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400" b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da-DK" sz="2400" b="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da-DK" sz="2400" b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da-DK" sz="2400" b="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da-DK" sz="2400" b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+ 1]</a:t>
            </a:r>
            <a:endParaRPr lang="da-DK" sz="2400" b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6838"/>
            <a:ext cx="8229600" cy="868363"/>
          </a:xfrm>
        </p:spPr>
        <p:txBody>
          <a:bodyPr/>
          <a:lstStyle/>
          <a:p>
            <a:pPr eaLnBrk="1" hangingPunct="1"/>
            <a:r>
              <a:rPr lang="da-DK" b="1" smtClean="0"/>
              <a:t>Knuth-Morris-Pratt</a:t>
            </a:r>
            <a:endParaRPr lang="en-US" b="1" smtClean="0"/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7620000" y="1524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>
                <a:solidFill>
                  <a:schemeClr val="accent2"/>
                </a:solidFill>
              </a:rPr>
              <a:t>1977</a:t>
            </a:r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8" y="868363"/>
            <a:ext cx="8677275" cy="427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3124200" y="5399088"/>
            <a:ext cx="3429000" cy="2286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4038600" y="5703888"/>
            <a:ext cx="914400" cy="2286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47" name="Rectangle 6"/>
          <p:cNvSpPr>
            <a:spLocks noChangeArrowheads="1"/>
          </p:cNvSpPr>
          <p:nvPr/>
        </p:nvSpPr>
        <p:spPr bwMode="auto">
          <a:xfrm>
            <a:off x="4038600" y="5703888"/>
            <a:ext cx="381000" cy="228600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4038600" y="5399088"/>
            <a:ext cx="381000" cy="228600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49" name="Rectangle 8"/>
          <p:cNvSpPr>
            <a:spLocks noChangeArrowheads="1"/>
          </p:cNvSpPr>
          <p:nvPr/>
        </p:nvSpPr>
        <p:spPr bwMode="auto">
          <a:xfrm>
            <a:off x="4419600" y="5703888"/>
            <a:ext cx="152400" cy="228600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sz="1000">
                <a:solidFill>
                  <a:schemeClr val="bg1"/>
                </a:solidFill>
              </a:rPr>
              <a:t>x</a:t>
            </a: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10250" name="Rectangle 9"/>
          <p:cNvSpPr>
            <a:spLocks noChangeArrowheads="1"/>
          </p:cNvSpPr>
          <p:nvPr/>
        </p:nvSpPr>
        <p:spPr bwMode="auto">
          <a:xfrm>
            <a:off x="4419600" y="5399088"/>
            <a:ext cx="152400" cy="228600"/>
          </a:xfrm>
          <a:prstGeom prst="rect">
            <a:avLst/>
          </a:prstGeom>
          <a:solidFill>
            <a:srgbClr val="C0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sz="1000">
                <a:solidFill>
                  <a:schemeClr val="bg1"/>
                </a:solidFill>
              </a:rPr>
              <a:t>y</a:t>
            </a: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10251" name="TextBox 11"/>
          <p:cNvSpPr txBox="1">
            <a:spLocks noChangeArrowheads="1"/>
          </p:cNvSpPr>
          <p:nvPr/>
        </p:nvSpPr>
        <p:spPr bwMode="auto">
          <a:xfrm>
            <a:off x="2743200" y="5322888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b="0" i="1"/>
              <a:t>T</a:t>
            </a:r>
            <a:endParaRPr lang="en-US" b="0" i="1"/>
          </a:p>
        </p:txBody>
      </p:sp>
      <p:sp>
        <p:nvSpPr>
          <p:cNvPr id="10252" name="TextBox 12"/>
          <p:cNvSpPr txBox="1">
            <a:spLocks noChangeArrowheads="1"/>
          </p:cNvSpPr>
          <p:nvPr/>
        </p:nvSpPr>
        <p:spPr bwMode="auto">
          <a:xfrm>
            <a:off x="3657600" y="5622925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b="0" i="1"/>
              <a:t>P</a:t>
            </a:r>
            <a:endParaRPr lang="en-US" b="0" i="1"/>
          </a:p>
        </p:txBody>
      </p:sp>
      <p:sp>
        <p:nvSpPr>
          <p:cNvPr id="10253" name="TextBox 13"/>
          <p:cNvSpPr txBox="1">
            <a:spLocks noChangeArrowheads="1"/>
          </p:cNvSpPr>
          <p:nvPr/>
        </p:nvSpPr>
        <p:spPr bwMode="auto">
          <a:xfrm>
            <a:off x="4267200" y="5133975"/>
            <a:ext cx="457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600" b="0" i="1"/>
              <a:t>i</a:t>
            </a:r>
            <a:endParaRPr lang="en-US" sz="1600" b="0" i="1"/>
          </a:p>
        </p:txBody>
      </p:sp>
      <p:sp>
        <p:nvSpPr>
          <p:cNvPr id="10254" name="Rectangle 17"/>
          <p:cNvSpPr>
            <a:spLocks noChangeArrowheads="1"/>
          </p:cNvSpPr>
          <p:nvPr/>
        </p:nvSpPr>
        <p:spPr bwMode="auto">
          <a:xfrm>
            <a:off x="1752600" y="3197225"/>
            <a:ext cx="1165225" cy="322263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114800" y="1106488"/>
            <a:ext cx="4876800" cy="5238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/>
              <a:t>π</a:t>
            </a:r>
            <a:r>
              <a:rPr lang="da-DK" sz="1400"/>
              <a:t>(0) = 0</a:t>
            </a:r>
          </a:p>
          <a:p>
            <a:pPr algn="ctr"/>
            <a:r>
              <a:rPr lang="el-GR" sz="1400"/>
              <a:t>π </a:t>
            </a:r>
            <a:r>
              <a:rPr lang="da-DK" sz="1400"/>
              <a:t>(q) = max { i |  i&lt;q og </a:t>
            </a:r>
            <a:r>
              <a:rPr lang="da-DK" sz="1400" i="1"/>
              <a:t>P</a:t>
            </a:r>
            <a:r>
              <a:rPr lang="da-DK" sz="1400"/>
              <a:t>[1..i] er et suffix af </a:t>
            </a:r>
            <a:r>
              <a:rPr lang="da-DK" sz="1400" i="1"/>
              <a:t>P</a:t>
            </a:r>
            <a:r>
              <a:rPr lang="da-DK" sz="1400"/>
              <a:t>[1..q] }</a:t>
            </a:r>
          </a:p>
        </p:txBody>
      </p: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rot="5400000">
            <a:off x="2705100" y="1820863"/>
            <a:ext cx="1600200" cy="1219200"/>
          </a:xfrm>
          <a:prstGeom prst="straightConnector1">
            <a:avLst/>
          </a:prstGeom>
          <a:noFill/>
          <a:ln w="76200" algn="ctr">
            <a:solidFill>
              <a:srgbClr val="C00000">
                <a:alpha val="54901"/>
              </a:srgb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Box 6"/>
          <p:cNvSpPr txBox="1">
            <a:spLocks noChangeArrowheads="1"/>
          </p:cNvSpPr>
          <p:nvPr/>
        </p:nvSpPr>
        <p:spPr bwMode="auto">
          <a:xfrm>
            <a:off x="7924800" y="6324600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 sz="2800">
                <a:solidFill>
                  <a:schemeClr val="accent2"/>
                </a:solidFill>
              </a:rPr>
              <a:t>O(</a:t>
            </a:r>
            <a:r>
              <a:rPr lang="da-DK" sz="2800" i="1">
                <a:solidFill>
                  <a:schemeClr val="accent2"/>
                </a:solidFill>
              </a:rPr>
              <a:t>n</a:t>
            </a:r>
            <a:r>
              <a:rPr lang="da-DK" sz="2800">
                <a:solidFill>
                  <a:schemeClr val="accent2"/>
                </a:solidFill>
              </a:rPr>
              <a:t>)</a:t>
            </a:r>
            <a:endParaRPr lang="en-US" sz="2800">
              <a:solidFill>
                <a:schemeClr val="accent2"/>
              </a:solidFill>
            </a:endParaRPr>
          </a:p>
        </p:txBody>
      </p:sp>
      <p:cxnSp>
        <p:nvCxnSpPr>
          <p:cNvPr id="10258" name="Straight Connector 2"/>
          <p:cNvCxnSpPr>
            <a:cxnSpLocks noChangeShapeType="1"/>
          </p:cNvCxnSpPr>
          <p:nvPr/>
        </p:nvCxnSpPr>
        <p:spPr bwMode="auto">
          <a:xfrm>
            <a:off x="4175125" y="5578475"/>
            <a:ext cx="0" cy="179388"/>
          </a:xfrm>
          <a:prstGeom prst="line">
            <a:avLst/>
          </a:prstGeom>
          <a:noFill/>
          <a:ln w="57150" algn="ctr">
            <a:solidFill>
              <a:srgbClr val="C00000">
                <a:alpha val="50195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9" name="Straight Connector 27"/>
          <p:cNvCxnSpPr>
            <a:cxnSpLocks noChangeShapeType="1"/>
          </p:cNvCxnSpPr>
          <p:nvPr/>
        </p:nvCxnSpPr>
        <p:spPr bwMode="auto">
          <a:xfrm>
            <a:off x="4267200" y="5578475"/>
            <a:ext cx="0" cy="179388"/>
          </a:xfrm>
          <a:prstGeom prst="line">
            <a:avLst/>
          </a:prstGeom>
          <a:noFill/>
          <a:ln w="57150" algn="ctr">
            <a:solidFill>
              <a:srgbClr val="C00000">
                <a:alpha val="50195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60" name="TextBox 16"/>
          <p:cNvSpPr txBox="1">
            <a:spLocks noChangeArrowheads="1"/>
          </p:cNvSpPr>
          <p:nvPr/>
        </p:nvSpPr>
        <p:spPr bwMode="auto">
          <a:xfrm>
            <a:off x="3978275" y="5910263"/>
            <a:ext cx="4572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600" b="0" i="1"/>
              <a:t>q</a:t>
            </a:r>
            <a:endParaRPr lang="en-US" sz="1600" b="0" i="1"/>
          </a:p>
        </p:txBody>
      </p:sp>
      <p:sp>
        <p:nvSpPr>
          <p:cNvPr id="10261" name="Right Brace 15"/>
          <p:cNvSpPr>
            <a:spLocks/>
          </p:cNvSpPr>
          <p:nvPr/>
        </p:nvSpPr>
        <p:spPr bwMode="auto">
          <a:xfrm rot="5400000">
            <a:off x="4183063" y="5791200"/>
            <a:ext cx="76200" cy="3810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924300" y="5875338"/>
            <a:ext cx="1165225" cy="947737"/>
            <a:chOff x="3924300" y="5875637"/>
            <a:chExt cx="1165225" cy="948155"/>
          </a:xfrm>
        </p:grpSpPr>
        <p:sp>
          <p:nvSpPr>
            <p:cNvPr id="10264" name="TextBox 16"/>
            <p:cNvSpPr txBox="1">
              <a:spLocks noChangeArrowheads="1"/>
            </p:cNvSpPr>
            <p:nvPr/>
          </p:nvSpPr>
          <p:spPr bwMode="auto">
            <a:xfrm>
              <a:off x="3924300" y="6485238"/>
              <a:ext cx="8001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l-GR" sz="1600" b="0"/>
                <a:t>π</a:t>
              </a:r>
              <a:r>
                <a:rPr lang="da-DK" sz="1600" b="0"/>
                <a:t>(</a:t>
              </a:r>
              <a:r>
                <a:rPr lang="da-DK" sz="1600" b="0" i="1"/>
                <a:t>q)</a:t>
              </a:r>
              <a:endParaRPr lang="en-US" sz="1600" b="0" i="1"/>
            </a:p>
          </p:txBody>
        </p:sp>
        <p:sp>
          <p:nvSpPr>
            <p:cNvPr id="10265" name="Rectangle 5"/>
            <p:cNvSpPr>
              <a:spLocks noChangeArrowheads="1"/>
            </p:cNvSpPr>
            <p:nvPr/>
          </p:nvSpPr>
          <p:spPr bwMode="auto">
            <a:xfrm>
              <a:off x="4175125" y="6248400"/>
              <a:ext cx="914400" cy="228600"/>
            </a:xfrm>
            <a:prstGeom prst="rect">
              <a:avLst/>
            </a:prstGeom>
            <a:solidFill>
              <a:srgbClr val="FFFF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266" name="Rectangle 6"/>
            <p:cNvSpPr>
              <a:spLocks noChangeArrowheads="1"/>
            </p:cNvSpPr>
            <p:nvPr/>
          </p:nvSpPr>
          <p:spPr bwMode="auto">
            <a:xfrm>
              <a:off x="4175125" y="6248400"/>
              <a:ext cx="381000" cy="228600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267" name="Rectangle 8"/>
            <p:cNvSpPr>
              <a:spLocks noChangeArrowheads="1"/>
            </p:cNvSpPr>
            <p:nvPr/>
          </p:nvSpPr>
          <p:spPr bwMode="auto">
            <a:xfrm>
              <a:off x="4419600" y="6248400"/>
              <a:ext cx="152400" cy="228600"/>
            </a:xfrm>
            <a:prstGeom prst="rect">
              <a:avLst/>
            </a:prstGeom>
            <a:solidFill>
              <a:schemeClr val="accent2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da-DK" sz="1000">
                  <a:solidFill>
                    <a:schemeClr val="bg1"/>
                  </a:solidFill>
                </a:rPr>
                <a:t>z</a:t>
              </a:r>
              <a:endParaRPr lang="en-US" sz="1000">
                <a:solidFill>
                  <a:schemeClr val="bg1"/>
                </a:solidFill>
              </a:endParaRPr>
            </a:p>
          </p:txBody>
        </p:sp>
        <p:sp>
          <p:nvSpPr>
            <p:cNvPr id="10268" name="Right Brace 15"/>
            <p:cNvSpPr>
              <a:spLocks/>
            </p:cNvSpPr>
            <p:nvPr/>
          </p:nvSpPr>
          <p:spPr bwMode="auto">
            <a:xfrm rot="5400000">
              <a:off x="4251326" y="6401101"/>
              <a:ext cx="76200" cy="244475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cxnSp>
          <p:nvCxnSpPr>
            <p:cNvPr id="10269" name="Straight Connector 28"/>
            <p:cNvCxnSpPr>
              <a:cxnSpLocks noChangeShapeType="1"/>
            </p:cNvCxnSpPr>
            <p:nvPr/>
          </p:nvCxnSpPr>
          <p:spPr bwMode="auto">
            <a:xfrm>
              <a:off x="4242486" y="5875637"/>
              <a:ext cx="0" cy="468000"/>
            </a:xfrm>
            <a:prstGeom prst="line">
              <a:avLst/>
            </a:prstGeom>
            <a:noFill/>
            <a:ln w="57150" algn="ctr">
              <a:solidFill>
                <a:srgbClr val="C0000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70" name="Straight Connector 29"/>
            <p:cNvCxnSpPr>
              <a:cxnSpLocks noChangeShapeType="1"/>
            </p:cNvCxnSpPr>
            <p:nvPr/>
          </p:nvCxnSpPr>
          <p:spPr bwMode="auto">
            <a:xfrm>
              <a:off x="4335162" y="5875637"/>
              <a:ext cx="0" cy="468000"/>
            </a:xfrm>
            <a:prstGeom prst="line">
              <a:avLst/>
            </a:prstGeom>
            <a:noFill/>
            <a:ln w="57150" algn="ctr">
              <a:solidFill>
                <a:srgbClr val="C0000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3" name="TextBox 12"/>
          <p:cNvSpPr txBox="1">
            <a:spLocks noChangeArrowheads="1"/>
          </p:cNvSpPr>
          <p:nvPr/>
        </p:nvSpPr>
        <p:spPr bwMode="auto">
          <a:xfrm>
            <a:off x="3810000" y="61833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b="0" i="1"/>
              <a:t>P</a:t>
            </a:r>
            <a:endParaRPr lang="en-US" b="0" i="1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447800"/>
            <a:ext cx="43434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a-DK" b="1" smtClean="0"/>
              <a:t>Knuth-Morris-Pratt: Eksempel</a:t>
            </a:r>
            <a:endParaRPr lang="en-US" b="1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343400" y="4267200"/>
            <a:ext cx="304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343400" y="2514600"/>
            <a:ext cx="304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267200" y="58674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1271" name="Rectangle 3"/>
          <p:cNvSpPr>
            <a:spLocks noChangeArrowheads="1"/>
          </p:cNvSpPr>
          <p:nvPr/>
        </p:nvSpPr>
        <p:spPr bwMode="auto">
          <a:xfrm>
            <a:off x="1219200" y="6019800"/>
            <a:ext cx="6400800" cy="64611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/>
              <a:t>π</a:t>
            </a:r>
            <a:r>
              <a:rPr lang="da-DK"/>
              <a:t>(0) = 0</a:t>
            </a:r>
          </a:p>
          <a:p>
            <a:pPr algn="ctr"/>
            <a:r>
              <a:rPr lang="el-GR"/>
              <a:t>π </a:t>
            </a:r>
            <a:r>
              <a:rPr lang="da-DK"/>
              <a:t>(q) = max { i |  i&lt;q og </a:t>
            </a:r>
            <a:r>
              <a:rPr lang="da-DK" i="1"/>
              <a:t>P</a:t>
            </a:r>
            <a:r>
              <a:rPr lang="da-DK"/>
              <a:t>[1..i] er et suffix af </a:t>
            </a:r>
            <a:r>
              <a:rPr lang="da-DK" i="1"/>
              <a:t>P</a:t>
            </a:r>
            <a:r>
              <a:rPr lang="da-DK"/>
              <a:t>[1..q] }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Tru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ASKPANEKEY" val="747ae121-6f71-42a2-8222-20a698dc105d"/>
  <p:tag name="TPFULLVERSION" val="4.5.1.2243"/>
  <p:tag name="INCLUDESESSION" val="True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9"/>
  <p:tag name="OLDNUMANSWERS" val="6"/>
  <p:tag name="TEXTLENGTH" val="55"/>
  <p:tag name="FONTSIZE" val="32"/>
  <p:tag name="BULLETTYPE" val="ppBulletAlphaLCParenRight"/>
  <p:tag name="ANSWERTEXT" val="O(n∙m)&#10;O(n∙log n)&#10;O(m∙log n)&#10;O(n∙log m)&#10;O(n+m)&#10;Ved ikk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5E3E153E94B443AAC5B7C4F3BF26DC5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SLIDEORDER" val="22"/>
  <p:tag name="SLIDEGUID" val="DBCB81B8728A49F68370B9F8918A6846"/>
  <p:tag name="ANSWERSALIAS" val="1|smicln|2|smicln|3|smicln|4|smicln|5|smicln|6|smicln|7|smicln|8|smicln|9|smicln|Ved ikke"/>
  <p:tag name="QUESTIONALIAS" val="π(7) ?"/>
  <p:tag name="RESPONSESGATHERED" val="True"/>
  <p:tag name="TOTALRESPONSES" val="58"/>
  <p:tag name="RESPONSECOUNT" val="580"/>
  <p:tag name="SLICED" val="False"/>
  <p:tag name="RESPONSES" val="1;-;7;0;7;2;3;0;0;3;3;3;5;6;3;5;0;0;0;3;-;0;3;3;3;3;7;0;3;3;0;3;3;3;8;3;3;0;3;-;3;3;-;0;-;3;-;-;6;0;0;6;7;5;2;0;3;0;0;3;-;3;-;5;4;1;1;-;-;-;"/>
  <p:tag name="CHARTSTRINGSTD" val="30 20 240 10 40 30 40 10 0 160"/>
  <p:tag name="CHARTSTRINGREV" val="160 0 10 40 30 40 10 240 20 30"/>
  <p:tag name="CHARTSTRINGSTDPER" val="0.0517241379310345 0.0344827586206897 0.413793103448276 0.0172413793103448 0.0689655172413793 0.0517241379310345 0.0689655172413793 0.0172413793103448 0 0.275862068965517"/>
  <p:tag name="CHARTSTRINGREVPER" val="0.275862068965517 0 0.0172413793103448 0.0689655172413793 0.0517241379310345 0.0689655172413793 0.0172413793103448 0.413793103448276 0.0344827586206897 0.0517241379310345"/>
  <p:tag name="ANONYMOUSTEMP" val="False"/>
  <p:tag name="VALUES" val="No Value|smicln|No Value|smicln|No Value|smicln|No Value|smicln|No Value|smicln|No Value|smicln|No Value|smicln|No Value|smicln|No Value|smicln|No Val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9"/>
  <p:tag name="OLDNUMANSWERS" val="10"/>
  <p:tag name="TEXTLENGTH" val="26"/>
  <p:tag name="FONTSIZE" val="24"/>
  <p:tag name="BULLETTYPE" val="ppBulletAlphaLCParenRight"/>
  <p:tag name="ANSWERTEXT" val="1&#10;2&#10;3&#10;4&#10;5&#10;6&#10;7&#10;8&#10;9&#10;Ved ikk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5E3E153E94B443AAC5B7C4F3BF26DC5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SLIDEORDER" val="20"/>
  <p:tag name="SLIDEGUID" val="383C72BCD87A402BAEBB357BE4608923"/>
  <p:tag name="ANSWERSALIAS" val="1|smicln|2|smicln|3|smicln|4|smicln|5|smicln|6|smicln|7|smicln|8|smicln|9|smicln|Ved ikke"/>
  <p:tag name="QUESTIONALIAS" val="Antal forekomster af P = ”aba” i  T = ”acababbababaaba” ?"/>
  <p:tag name="RESPONSESGATHERED" val="True"/>
  <p:tag name="TOTALRESPONSES" val="65"/>
  <p:tag name="RESPONSECOUNT" val="650"/>
  <p:tag name="SLICED" val="False"/>
  <p:tag name="RESPONSES" val="4;4;4;4;4;4;4;4;4;4;4;4;4;4;4;4;4;4;4;8;4;4;3;3;3;3;4;4;4;4;4;4;4;9;9;4;4;4;4;5;4;4;4;4;3;4;3;4;4;4;4;4;4;4;4;4;4;3;3;4;3;4;4;4;4;"/>
  <p:tag name="CHARTSTRINGSTD" val="0 0 90 520 10 0 0 10 20 0"/>
  <p:tag name="CHARTSTRINGREV" val="0 20 10 0 0 10 520 90 0 0"/>
  <p:tag name="CHARTSTRINGSTDPER" val="0 0 0.138461538461538 0.8 0.0153846153846154 0 0 0.0153846153846154 0.0307692307692308 0"/>
  <p:tag name="CHARTSTRINGREVPER" val="0 0.0307692307692308 0.0153846153846154 0 0 0.0153846153846154 0.8 0.138461538461538 0 0"/>
  <p:tag name="ANONYMOUSTEMP" val="False"/>
  <p:tag name="VALUES" val="No Value|smicln|No Value|smicln|No Value|smicln|No Value|smicln|No Value|smicln|No Value|smicln|No Value|smicln|No Value|smicln|No Value|smicln|No Val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9"/>
  <p:tag name="OLDNUMANSWERS" val="10"/>
  <p:tag name="TEXTLENGTH" val="26"/>
  <p:tag name="FONTSIZE" val="24"/>
  <p:tag name="BULLETTYPE" val="ppBulletAlphaLCParenRight"/>
  <p:tag name="ANSWERTEXT" val="1&#10;2&#10;3&#10;4&#10;5&#10;6&#10;7&#10;8&#10;9&#10;Ved ikk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5E3E153E94B443AAC5B7C4F3BF26DC5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SLIDEORDER" val="21"/>
  <p:tag name="SLIDEGUID" val="B795B51F99BE4A5E9A17CADA36E11D90"/>
  <p:tag name="ANSWERSALIAS" val="O(n∙m)|smicln|O(n∙log n)|smicln|O(m∙log n)|smicln|O(n∙log m)|smicln|O(n+m)|smicln|Ved ikke"/>
  <p:tag name="QUESTIONALIAS" val="Naive Algoritme - forventede tid ?"/>
  <p:tag name="RESPONSESGATHERED" val="True"/>
  <p:tag name="TOTALRESPONSES" val="60"/>
  <p:tag name="RESPONSECOUNT" val="600"/>
  <p:tag name="SLICED" val="False"/>
  <p:tag name="RESPONSES" val="1;4;4;4;4;4;4;6;4;4;4;5;4;4;6;1;1;4;4;4;4;1;4;4;4;4;-;1;4;1;4;4;4;1;4;5;4;4;4;-;-;-;-;4;1;4;4;4;4;-;3;1;4;4;4;4;4;-;-;-;4;6;1;4;4;4;4;4;2;"/>
  <p:tag name="CHARTSTRINGSTD" val="100 10 10 430 20 30"/>
  <p:tag name="CHARTSTRINGREV" val="30 20 430 10 10 100"/>
  <p:tag name="CHARTSTRINGSTDPER" val="0.166666666666667 0.0166666666666667 0.0166666666666667 0.716666666666667 0.0333333333333333 0.05"/>
  <p:tag name="CHARTSTRINGREVPER" val="0.05 0.0333333333333333 0.716666666666667 0.0166666666666667 0.0166666666666667 0.166666666666667"/>
  <p:tag name="ANONYMOUSTEMP" val="False"/>
  <p:tag name="VALUES" val="No Value|smicln|No Value|smicln|No Value|smicln|No Value|smicln|No Value|smicln|No Valu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6798</TotalTime>
  <Words>513</Words>
  <Application>Microsoft Office PowerPoint</Application>
  <PresentationFormat>On-screen Show (4:3)</PresentationFormat>
  <Paragraphs>135</Paragraphs>
  <Slides>13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Microsoft Graph Chart</vt:lpstr>
      <vt:lpstr>PowerPoint Presentation</vt:lpstr>
      <vt:lpstr>Mønster genkendelse</vt:lpstr>
      <vt:lpstr>Antal forekomster af P = ”aba” i  T = ”acababbababaaba” ?</vt:lpstr>
      <vt:lpstr>Naive Algoritme</vt:lpstr>
      <vt:lpstr>Naive Algoritme - forventede tid ?</vt:lpstr>
      <vt:lpstr>Rabin-Karp : Eksempel P = 31415</vt:lpstr>
      <vt:lpstr>Rabin-Karp</vt:lpstr>
      <vt:lpstr>Knuth-Morris-Pratt</vt:lpstr>
      <vt:lpstr>Knuth-Morris-Pratt: Eksempel</vt:lpstr>
      <vt:lpstr>π(7) ?</vt:lpstr>
      <vt:lpstr>Knuth-Morris-Pratt:  Beregning af prefix funktionen</vt:lpstr>
      <vt:lpstr>Knuth-Morris-Pratt:  Beregning af prefix funktionen</vt:lpstr>
      <vt:lpstr>Worst-case tider</vt:lpstr>
    </vt:vector>
  </TitlesOfParts>
  <Company>University of Aarhus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Gerth S. Brodal</dc:creator>
  <cp:lastModifiedBy>Gerth Stølting Brodal</cp:lastModifiedBy>
  <cp:revision>79</cp:revision>
  <dcterms:created xsi:type="dcterms:W3CDTF">2007-02-01T13:58:12Z</dcterms:created>
  <dcterms:modified xsi:type="dcterms:W3CDTF">2013-05-24T07:59:41Z</dcterms:modified>
</cp:coreProperties>
</file>