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60" r:id="rId3"/>
    <p:sldId id="281" r:id="rId4"/>
    <p:sldId id="262" r:id="rId5"/>
    <p:sldId id="270" r:id="rId6"/>
    <p:sldId id="271" r:id="rId7"/>
    <p:sldId id="261" r:id="rId8"/>
    <p:sldId id="265" r:id="rId9"/>
    <p:sldId id="266" r:id="rId10"/>
    <p:sldId id="267" r:id="rId11"/>
    <p:sldId id="268" r:id="rId12"/>
    <p:sldId id="277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38"/>
    <a:srgbClr val="FF0000"/>
    <a:srgbClr val="00CC00"/>
    <a:srgbClr val="BBD32D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86620" autoAdjust="0"/>
  </p:normalViewPr>
  <p:slideViewPr>
    <p:cSldViewPr>
      <p:cViewPr varScale="1">
        <p:scale>
          <a:sx n="35" d="100"/>
          <a:sy n="35" d="100"/>
        </p:scale>
        <p:origin x="-2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5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NP</a:t>
            </a:r>
            <a:r>
              <a:rPr lang="da-DK" baseline="0" dirty="0" smtClean="0"/>
              <a:t> hårdt, kan </a:t>
            </a:r>
            <a:r>
              <a:rPr lang="da-DK" baseline="0" dirty="0" err="1" smtClean="0"/>
              <a:t>approximeres</a:t>
            </a:r>
            <a:r>
              <a:rPr lang="da-DK" baseline="0" dirty="0" smtClean="0"/>
              <a:t> vilkårligt godt i planen; udnytter trekantsuligheden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1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</a:t>
            </a:r>
            <a:r>
              <a:rPr lang="da-DK" baseline="0" smtClean="0"/>
              <a:t>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Svar: Fjern alle kanter med vægt større</a:t>
            </a:r>
            <a:r>
              <a:rPr lang="da-DK" baseline="0" dirty="0" smtClean="0"/>
              <a:t> end eller lig med vægten af kanten e=(</a:t>
            </a:r>
            <a:r>
              <a:rPr lang="da-DK" baseline="0" dirty="0" err="1" smtClean="0"/>
              <a:t>u,v</a:t>
            </a:r>
            <a:r>
              <a:rPr lang="da-DK" baseline="0" dirty="0" smtClean="0"/>
              <a:t>). </a:t>
            </a:r>
          </a:p>
          <a:p>
            <a:r>
              <a:rPr lang="da-DK" baseline="0" dirty="0" smtClean="0"/>
              <a:t>Hvis u og v er sammenhængende i denne graf, så er e den tungest kant på cyklen og er ikke med. </a:t>
            </a:r>
          </a:p>
          <a:p>
            <a:r>
              <a:rPr lang="da-DK" baseline="0" dirty="0" smtClean="0"/>
              <a:t>Ellers vil </a:t>
            </a:r>
            <a:r>
              <a:rPr lang="da-DK" baseline="0" dirty="0" err="1" smtClean="0"/>
              <a:t>Kruskal’s</a:t>
            </a:r>
            <a:r>
              <a:rPr lang="da-DK" baseline="0" dirty="0" smtClean="0"/>
              <a:t> algoritme inkludere kanten e i </a:t>
            </a:r>
            <a:r>
              <a:rPr lang="da-DK" baseline="0" dirty="0" err="1" smtClean="0"/>
              <a:t>MST’et</a:t>
            </a:r>
            <a:r>
              <a:rPr lang="da-DK" baseline="0" dirty="0" smtClean="0"/>
              <a:t> der beregnes.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1242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4727575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err="1"/>
              <a:t>Gerth</a:t>
            </a:r>
            <a:r>
              <a:rPr lang="da-DK" dirty="0"/>
              <a:t> </a:t>
            </a:r>
            <a:r>
              <a:rPr lang="da-DK" dirty="0" err="1"/>
              <a:t>Stølting</a:t>
            </a:r>
            <a:r>
              <a:rPr lang="da-DK" dirty="0"/>
              <a:t> Brodal</a:t>
            </a:r>
          </a:p>
          <a:p>
            <a:pPr algn="ctr"/>
            <a:endParaRPr lang="da-DK" sz="2400" dirty="0"/>
          </a:p>
          <a:p>
            <a:pPr algn="ctr"/>
            <a:r>
              <a:rPr lang="da-DK" dirty="0"/>
              <a:t>Minimum Udspændende </a:t>
            </a:r>
            <a:r>
              <a:rPr lang="da-DK" dirty="0" smtClean="0"/>
              <a:t>Træer (MST) </a:t>
            </a:r>
            <a:endParaRPr lang="da-DK" dirty="0"/>
          </a:p>
          <a:p>
            <a:pPr algn="ctr"/>
            <a:r>
              <a:rPr lang="da-DK" dirty="0"/>
              <a:t>[CLRS, kapitel 23]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71599"/>
            <a:ext cx="5801469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4152900"/>
            <a:ext cx="4267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052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57404" t="19231" r="703" b="61538"/>
          <a:stretch>
            <a:fillRect/>
          </a:stretch>
        </p:blipFill>
        <p:spPr bwMode="auto">
          <a:xfrm>
            <a:off x="5334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684029" y="1377991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da-DK" sz="2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162950" y="2283358"/>
            <a:ext cx="354132" cy="332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723218" y="2267501"/>
            <a:ext cx="332990" cy="3488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246488" y="1723089"/>
            <a:ext cx="887972" cy="887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294940" y="1633235"/>
            <a:ext cx="813092" cy="26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638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Algoritme: Eksempel</a:t>
            </a:r>
            <a:endParaRPr lang="en-US" b="1" i="1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2109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34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79523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88194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64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88194" y="3318387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657600" y="4572000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63828" y="4724400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Eksamensopgave 3(c)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august 2005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805" t="13469" r="11066" b="66328"/>
          <a:stretch>
            <a:fillRect/>
          </a:stretch>
        </p:blipFill>
        <p:spPr bwMode="auto">
          <a:xfrm>
            <a:off x="152400" y="2928394"/>
            <a:ext cx="8813800" cy="13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Minimum </a:t>
            </a:r>
            <a:r>
              <a:rPr lang="da-DK" b="1" dirty="0" err="1" smtClean="0"/>
              <a:t>Udspænding</a:t>
            </a:r>
            <a:r>
              <a:rPr lang="da-DK" b="1" dirty="0" smtClean="0"/>
              <a:t> Træer</a:t>
            </a:r>
            <a:endParaRPr lang="en-US" b="1" dirty="0"/>
          </a:p>
        </p:txBody>
      </p:sp>
      <p:graphicFrame>
        <p:nvGraphicFramePr>
          <p:cNvPr id="4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410294"/>
              </p:ext>
            </p:extLst>
          </p:nvPr>
        </p:nvGraphicFramePr>
        <p:xfrm>
          <a:off x="473826" y="1950720"/>
          <a:ext cx="8153400" cy="4450080"/>
        </p:xfrm>
        <a:graphic>
          <a:graphicData uri="http://schemas.openxmlformats.org/drawingml/2006/table">
            <a:tbl>
              <a:tblPr/>
              <a:tblGrid>
                <a:gridCol w="5006474"/>
                <a:gridCol w="3146926"/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Kruskall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(1956)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(mange træer; sorterer kanterne)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06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 (1930)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 træ;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prioritetskø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over naboknuder)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9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Fibonnaci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heaps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[CLRS, kapitel 19] (1984))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</a:t>
                      </a:r>
                      <a:r>
                        <a:rPr lang="en-US" sz="2000" b="0" dirty="0" smtClean="0"/>
                        <a:t>ů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(mange træer samtidigt; kontraktion)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(1984)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(Bor</a:t>
                      </a:r>
                      <a:r>
                        <a:rPr lang="en-US" sz="1000" b="0" dirty="0" smtClean="0"/>
                        <a:t>ů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Fibonnaci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heaps)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log*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Chazelle (1997)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Pettie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Ramachandran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(men optimal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determinisk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sammenligningsbaseret)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5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Karger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Klein,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(1995)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Fredmand,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Willard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(1994)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(RAM)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Minimum Udspændende Træ (MST)</a:t>
            </a:r>
            <a:endParaRPr lang="en-US" sz="4000" b="1" i="1" dirty="0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2081213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1905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903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938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951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86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06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34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32321" y="1771910"/>
            <a:ext cx="6726898" cy="2984291"/>
            <a:chOff x="1063317" y="2171701"/>
            <a:chExt cx="6726898" cy="2984291"/>
          </a:xfrm>
        </p:grpSpPr>
        <p:grpSp>
          <p:nvGrpSpPr>
            <p:cNvPr id="68" name="Group 67"/>
            <p:cNvGrpSpPr/>
            <p:nvPr/>
          </p:nvGrpSpPr>
          <p:grpSpPr>
            <a:xfrm>
              <a:off x="1063317" y="2202627"/>
              <a:ext cx="6726898" cy="2953365"/>
              <a:chOff x="1028702" y="2190136"/>
              <a:chExt cx="6726898" cy="2953365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>
                <a:off x="2628900" y="3714135"/>
                <a:ext cx="5077337" cy="952096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1367912" y="5047637"/>
                <a:ext cx="2599405" cy="95864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625212" y="3742404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028702" y="2737056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flipH="1" flipV="1">
                <a:off x="3212692" y="2190136"/>
                <a:ext cx="1968908" cy="36870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5159479" y="2564379"/>
                <a:ext cx="1485898" cy="91440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H="1">
                <a:off x="6789378" y="2520747"/>
                <a:ext cx="918088" cy="2224752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H="1">
                <a:off x="6645378" y="2518490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6819077" y="4704736"/>
                <a:ext cx="887160" cy="40763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2" name="Straight Connector 81"/>
            <p:cNvCxnSpPr/>
            <p:nvPr/>
          </p:nvCxnSpPr>
          <p:spPr bwMode="auto">
            <a:xfrm flipH="1">
              <a:off x="1066800" y="2171701"/>
              <a:ext cx="2129709" cy="571499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En anvendelse af MST : </a:t>
            </a:r>
            <a:br>
              <a:rPr lang="da-DK" sz="3200" b="1" dirty="0" smtClean="0"/>
            </a:br>
            <a:r>
              <a:rPr lang="da-DK" sz="3200" b="1" dirty="0" smtClean="0"/>
              <a:t>(Euklidisk) Korteste Hamiltonske Cykel</a:t>
            </a:r>
            <a:endParaRPr lang="da-DK" sz="3200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1028701" y="1781264"/>
            <a:ext cx="6726899" cy="2977944"/>
            <a:chOff x="1028701" y="2165557"/>
            <a:chExt cx="6726899" cy="297794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1367912" y="3714135"/>
              <a:ext cx="1260988" cy="133350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2625212" y="3742404"/>
              <a:ext cx="1355621" cy="14010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628900" y="2165557"/>
              <a:ext cx="559209" cy="15485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1028701" y="2737056"/>
              <a:ext cx="1596511" cy="100534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3212692" y="2190136"/>
              <a:ext cx="1968908" cy="36870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5159479" y="2564379"/>
              <a:ext cx="1485898" cy="914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645378" y="3478779"/>
              <a:ext cx="144000" cy="12667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6645378" y="2518490"/>
              <a:ext cx="1110222" cy="96028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781800" y="4663224"/>
              <a:ext cx="973800" cy="6979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Freeform 59"/>
          <p:cNvSpPr/>
          <p:nvPr/>
        </p:nvSpPr>
        <p:spPr bwMode="auto">
          <a:xfrm>
            <a:off x="774547" y="1524000"/>
            <a:ext cx="7316685" cy="3558772"/>
          </a:xfrm>
          <a:custGeom>
            <a:avLst/>
            <a:gdLst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470098 w 7139919"/>
              <a:gd name="connsiteY28" fmla="*/ 250722 h 3874237"/>
              <a:gd name="connsiteX29" fmla="*/ 2809311 w 7139919"/>
              <a:gd name="connsiteY29" fmla="*/ 0 h 3874237"/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809311 w 7139919"/>
              <a:gd name="connsiteY28" fmla="*/ 0 h 3874237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992072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753254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1278 h 3789322"/>
              <a:gd name="connsiteX1" fmla="*/ 4579118 w 7139919"/>
              <a:gd name="connsiteY1" fmla="*/ 726246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779814 w 7139919"/>
              <a:gd name="connsiteY0" fmla="*/ 431278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343143 w 7139919"/>
              <a:gd name="connsiteY12" fmla="*/ 1198194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219963"/>
              <a:gd name="connsiteY0" fmla="*/ 194759 h 3685539"/>
              <a:gd name="connsiteX1" fmla="*/ 4579118 w 7219963"/>
              <a:gd name="connsiteY1" fmla="*/ 548721 h 3685539"/>
              <a:gd name="connsiteX2" fmla="*/ 5788486 w 7219963"/>
              <a:gd name="connsiteY2" fmla="*/ 1315638 h 3685539"/>
              <a:gd name="connsiteX3" fmla="*/ 6407918 w 7219963"/>
              <a:gd name="connsiteY3" fmla="*/ 3031 h 3685539"/>
              <a:gd name="connsiteX4" fmla="*/ 7219079 w 7219963"/>
              <a:gd name="connsiteY4" fmla="*/ 976424 h 3685539"/>
              <a:gd name="connsiteX5" fmla="*/ 6245685 w 7219963"/>
              <a:gd name="connsiteY5" fmla="*/ 1684347 h 3685539"/>
              <a:gd name="connsiteX6" fmla="*/ 5537763 w 7219963"/>
              <a:gd name="connsiteY6" fmla="*/ 2642992 h 3685539"/>
              <a:gd name="connsiteX7" fmla="*/ 6924111 w 7219963"/>
              <a:gd name="connsiteY7" fmla="*/ 3055947 h 3685539"/>
              <a:gd name="connsiteX8" fmla="*/ 7115840 w 7219963"/>
              <a:gd name="connsiteY8" fmla="*/ 3498399 h 3685539"/>
              <a:gd name="connsiteX9" fmla="*/ 6717634 w 7219963"/>
              <a:gd name="connsiteY9" fmla="*/ 3557392 h 3685539"/>
              <a:gd name="connsiteX10" fmla="*/ 4800343 w 7219963"/>
              <a:gd name="connsiteY10" fmla="*/ 2967457 h 3685539"/>
              <a:gd name="connsiteX11" fmla="*/ 5493518 w 7219963"/>
              <a:gd name="connsiteY11" fmla="*/ 1846579 h 3685539"/>
              <a:gd name="connsiteX12" fmla="*/ 4343143 w 7219963"/>
              <a:gd name="connsiteY12" fmla="*/ 1094411 h 3685539"/>
              <a:gd name="connsiteX13" fmla="*/ 2617582 w 7219963"/>
              <a:gd name="connsiteY13" fmla="*/ 814192 h 3685539"/>
              <a:gd name="connsiteX14" fmla="*/ 2248872 w 7219963"/>
              <a:gd name="connsiteY14" fmla="*/ 2082553 h 3685539"/>
              <a:gd name="connsiteX15" fmla="*/ 3443492 w 7219963"/>
              <a:gd name="connsiteY15" fmla="*/ 3144437 h 3685539"/>
              <a:gd name="connsiteX16" fmla="*/ 3384498 w 7219963"/>
              <a:gd name="connsiteY16" fmla="*/ 3601637 h 3685539"/>
              <a:gd name="connsiteX17" fmla="*/ 2956795 w 7219963"/>
              <a:gd name="connsiteY17" fmla="*/ 3557392 h 3685539"/>
              <a:gd name="connsiteX18" fmla="*/ 1880163 w 7219963"/>
              <a:gd name="connsiteY18" fmla="*/ 2333276 h 3685539"/>
              <a:gd name="connsiteX19" fmla="*/ 803530 w 7219963"/>
              <a:gd name="connsiteY19" fmla="*/ 3498399 h 3685539"/>
              <a:gd name="connsiteX20" fmla="*/ 390576 w 7219963"/>
              <a:gd name="connsiteY20" fmla="*/ 3424657 h 3685539"/>
              <a:gd name="connsiteX21" fmla="*/ 361079 w 7219963"/>
              <a:gd name="connsiteY21" fmla="*/ 3070695 h 3685539"/>
              <a:gd name="connsiteX22" fmla="*/ 1363969 w 7219963"/>
              <a:gd name="connsiteY22" fmla="*/ 2112050 h 3685539"/>
              <a:gd name="connsiteX23" fmla="*/ 198847 w 7219963"/>
              <a:gd name="connsiteY23" fmla="*/ 1241895 h 3685539"/>
              <a:gd name="connsiteX24" fmla="*/ 36614 w 7219963"/>
              <a:gd name="connsiteY24" fmla="*/ 696205 h 3685539"/>
              <a:gd name="connsiteX25" fmla="*/ 597053 w 7219963"/>
              <a:gd name="connsiteY25" fmla="*/ 696205 h 3685539"/>
              <a:gd name="connsiteX26" fmla="*/ 1688434 w 7219963"/>
              <a:gd name="connsiteY26" fmla="*/ 1566360 h 3685539"/>
              <a:gd name="connsiteX27" fmla="*/ 2160382 w 7219963"/>
              <a:gd name="connsiteY27" fmla="*/ 312747 h 3685539"/>
              <a:gd name="connsiteX0" fmla="*/ 2617582 w 7260933"/>
              <a:gd name="connsiteY0" fmla="*/ 0 h 3490780"/>
              <a:gd name="connsiteX1" fmla="*/ 4579118 w 7260933"/>
              <a:gd name="connsiteY1" fmla="*/ 353962 h 3490780"/>
              <a:gd name="connsiteX2" fmla="*/ 5788486 w 7260933"/>
              <a:gd name="connsiteY2" fmla="*/ 1120879 h 3490780"/>
              <a:gd name="connsiteX3" fmla="*/ 6953609 w 7260933"/>
              <a:gd name="connsiteY3" fmla="*/ 221227 h 3490780"/>
              <a:gd name="connsiteX4" fmla="*/ 7219079 w 7260933"/>
              <a:gd name="connsiteY4" fmla="*/ 781665 h 3490780"/>
              <a:gd name="connsiteX5" fmla="*/ 6245685 w 7260933"/>
              <a:gd name="connsiteY5" fmla="*/ 1489588 h 3490780"/>
              <a:gd name="connsiteX6" fmla="*/ 5537763 w 7260933"/>
              <a:gd name="connsiteY6" fmla="*/ 2448233 h 3490780"/>
              <a:gd name="connsiteX7" fmla="*/ 6924111 w 7260933"/>
              <a:gd name="connsiteY7" fmla="*/ 2861188 h 3490780"/>
              <a:gd name="connsiteX8" fmla="*/ 7115840 w 7260933"/>
              <a:gd name="connsiteY8" fmla="*/ 3303640 h 3490780"/>
              <a:gd name="connsiteX9" fmla="*/ 6717634 w 7260933"/>
              <a:gd name="connsiteY9" fmla="*/ 3362633 h 3490780"/>
              <a:gd name="connsiteX10" fmla="*/ 4800343 w 7260933"/>
              <a:gd name="connsiteY10" fmla="*/ 2772698 h 3490780"/>
              <a:gd name="connsiteX11" fmla="*/ 5493518 w 7260933"/>
              <a:gd name="connsiteY11" fmla="*/ 1651820 h 3490780"/>
              <a:gd name="connsiteX12" fmla="*/ 4343143 w 7260933"/>
              <a:gd name="connsiteY12" fmla="*/ 899652 h 3490780"/>
              <a:gd name="connsiteX13" fmla="*/ 2617582 w 7260933"/>
              <a:gd name="connsiteY13" fmla="*/ 619433 h 3490780"/>
              <a:gd name="connsiteX14" fmla="*/ 2248872 w 7260933"/>
              <a:gd name="connsiteY14" fmla="*/ 1887794 h 3490780"/>
              <a:gd name="connsiteX15" fmla="*/ 3443492 w 7260933"/>
              <a:gd name="connsiteY15" fmla="*/ 2949678 h 3490780"/>
              <a:gd name="connsiteX16" fmla="*/ 3384498 w 7260933"/>
              <a:gd name="connsiteY16" fmla="*/ 3406878 h 3490780"/>
              <a:gd name="connsiteX17" fmla="*/ 2956795 w 7260933"/>
              <a:gd name="connsiteY17" fmla="*/ 3362633 h 3490780"/>
              <a:gd name="connsiteX18" fmla="*/ 1880163 w 7260933"/>
              <a:gd name="connsiteY18" fmla="*/ 2138517 h 3490780"/>
              <a:gd name="connsiteX19" fmla="*/ 803530 w 7260933"/>
              <a:gd name="connsiteY19" fmla="*/ 3303640 h 3490780"/>
              <a:gd name="connsiteX20" fmla="*/ 390576 w 7260933"/>
              <a:gd name="connsiteY20" fmla="*/ 3229898 h 3490780"/>
              <a:gd name="connsiteX21" fmla="*/ 361079 w 7260933"/>
              <a:gd name="connsiteY21" fmla="*/ 2875936 h 3490780"/>
              <a:gd name="connsiteX22" fmla="*/ 1363969 w 7260933"/>
              <a:gd name="connsiteY22" fmla="*/ 1917291 h 3490780"/>
              <a:gd name="connsiteX23" fmla="*/ 198847 w 7260933"/>
              <a:gd name="connsiteY23" fmla="*/ 1047136 h 3490780"/>
              <a:gd name="connsiteX24" fmla="*/ 36614 w 7260933"/>
              <a:gd name="connsiteY24" fmla="*/ 501446 h 3490780"/>
              <a:gd name="connsiteX25" fmla="*/ 597053 w 7260933"/>
              <a:gd name="connsiteY25" fmla="*/ 501446 h 3490780"/>
              <a:gd name="connsiteX26" fmla="*/ 1688434 w 7260933"/>
              <a:gd name="connsiteY26" fmla="*/ 1371601 h 3490780"/>
              <a:gd name="connsiteX27" fmla="*/ 2160382 w 7260933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5537763 w 7292301"/>
              <a:gd name="connsiteY6" fmla="*/ 2448233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219079 w 7292301"/>
              <a:gd name="connsiteY8" fmla="*/ 2831692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412392"/>
              <a:gd name="connsiteY0" fmla="*/ 0 h 3490780"/>
              <a:gd name="connsiteX1" fmla="*/ 4579118 w 7412392"/>
              <a:gd name="connsiteY1" fmla="*/ 353962 h 3490780"/>
              <a:gd name="connsiteX2" fmla="*/ 5788486 w 7412392"/>
              <a:gd name="connsiteY2" fmla="*/ 1120879 h 3490780"/>
              <a:gd name="connsiteX3" fmla="*/ 6953609 w 7412392"/>
              <a:gd name="connsiteY3" fmla="*/ 221227 h 3490780"/>
              <a:gd name="connsiteX4" fmla="*/ 7219079 w 7412392"/>
              <a:gd name="connsiteY4" fmla="*/ 781665 h 3490780"/>
              <a:gd name="connsiteX5" fmla="*/ 6245685 w 7412392"/>
              <a:gd name="connsiteY5" fmla="*/ 1489588 h 3490780"/>
              <a:gd name="connsiteX6" fmla="*/ 6201441 w 7412392"/>
              <a:gd name="connsiteY6" fmla="*/ 2551471 h 3490780"/>
              <a:gd name="connsiteX7" fmla="*/ 7145336 w 7412392"/>
              <a:gd name="connsiteY7" fmla="*/ 2403988 h 3490780"/>
              <a:gd name="connsiteX8" fmla="*/ 7219079 w 7412392"/>
              <a:gd name="connsiteY8" fmla="*/ 2831692 h 3490780"/>
              <a:gd name="connsiteX9" fmla="*/ 4800343 w 7412392"/>
              <a:gd name="connsiteY9" fmla="*/ 2772698 h 3490780"/>
              <a:gd name="connsiteX10" fmla="*/ 5493518 w 7412392"/>
              <a:gd name="connsiteY10" fmla="*/ 1651820 h 3490780"/>
              <a:gd name="connsiteX11" fmla="*/ 4343143 w 7412392"/>
              <a:gd name="connsiteY11" fmla="*/ 899652 h 3490780"/>
              <a:gd name="connsiteX12" fmla="*/ 2617582 w 7412392"/>
              <a:gd name="connsiteY12" fmla="*/ 619433 h 3490780"/>
              <a:gd name="connsiteX13" fmla="*/ 2248872 w 7412392"/>
              <a:gd name="connsiteY13" fmla="*/ 1887794 h 3490780"/>
              <a:gd name="connsiteX14" fmla="*/ 3443492 w 7412392"/>
              <a:gd name="connsiteY14" fmla="*/ 2949678 h 3490780"/>
              <a:gd name="connsiteX15" fmla="*/ 3384498 w 7412392"/>
              <a:gd name="connsiteY15" fmla="*/ 3406878 h 3490780"/>
              <a:gd name="connsiteX16" fmla="*/ 2956795 w 7412392"/>
              <a:gd name="connsiteY16" fmla="*/ 3362633 h 3490780"/>
              <a:gd name="connsiteX17" fmla="*/ 1880163 w 7412392"/>
              <a:gd name="connsiteY17" fmla="*/ 2138517 h 3490780"/>
              <a:gd name="connsiteX18" fmla="*/ 803530 w 7412392"/>
              <a:gd name="connsiteY18" fmla="*/ 3303640 h 3490780"/>
              <a:gd name="connsiteX19" fmla="*/ 390576 w 7412392"/>
              <a:gd name="connsiteY19" fmla="*/ 3229898 h 3490780"/>
              <a:gd name="connsiteX20" fmla="*/ 361079 w 7412392"/>
              <a:gd name="connsiteY20" fmla="*/ 2875936 h 3490780"/>
              <a:gd name="connsiteX21" fmla="*/ 1363969 w 7412392"/>
              <a:gd name="connsiteY21" fmla="*/ 1917291 h 3490780"/>
              <a:gd name="connsiteX22" fmla="*/ 198847 w 7412392"/>
              <a:gd name="connsiteY22" fmla="*/ 1047136 h 3490780"/>
              <a:gd name="connsiteX23" fmla="*/ 36614 w 7412392"/>
              <a:gd name="connsiteY23" fmla="*/ 501446 h 3490780"/>
              <a:gd name="connsiteX24" fmla="*/ 597053 w 7412392"/>
              <a:gd name="connsiteY24" fmla="*/ 501446 h 3490780"/>
              <a:gd name="connsiteX25" fmla="*/ 1688434 w 7412392"/>
              <a:gd name="connsiteY25" fmla="*/ 1371601 h 3490780"/>
              <a:gd name="connsiteX26" fmla="*/ 2160382 w 7412392"/>
              <a:gd name="connsiteY26" fmla="*/ 117988 h 3490780"/>
              <a:gd name="connsiteX0" fmla="*/ 2617582 w 7338806"/>
              <a:gd name="connsiteY0" fmla="*/ 0 h 3490780"/>
              <a:gd name="connsiteX1" fmla="*/ 4579118 w 7338806"/>
              <a:gd name="connsiteY1" fmla="*/ 353962 h 3490780"/>
              <a:gd name="connsiteX2" fmla="*/ 5788486 w 7338806"/>
              <a:gd name="connsiteY2" fmla="*/ 1120879 h 3490780"/>
              <a:gd name="connsiteX3" fmla="*/ 6953609 w 7338806"/>
              <a:gd name="connsiteY3" fmla="*/ 221227 h 3490780"/>
              <a:gd name="connsiteX4" fmla="*/ 7219079 w 7338806"/>
              <a:gd name="connsiteY4" fmla="*/ 781665 h 3490780"/>
              <a:gd name="connsiteX5" fmla="*/ 6245685 w 7338806"/>
              <a:gd name="connsiteY5" fmla="*/ 1489588 h 3490780"/>
              <a:gd name="connsiteX6" fmla="*/ 6201441 w 7338806"/>
              <a:gd name="connsiteY6" fmla="*/ 2551471 h 3490780"/>
              <a:gd name="connsiteX7" fmla="*/ 7145336 w 7338806"/>
              <a:gd name="connsiteY7" fmla="*/ 2403988 h 3490780"/>
              <a:gd name="connsiteX8" fmla="*/ 7219079 w 7338806"/>
              <a:gd name="connsiteY8" fmla="*/ 2831692 h 3490780"/>
              <a:gd name="connsiteX9" fmla="*/ 5803234 w 7338806"/>
              <a:gd name="connsiteY9" fmla="*/ 2979175 h 3490780"/>
              <a:gd name="connsiteX10" fmla="*/ 5493518 w 7338806"/>
              <a:gd name="connsiteY10" fmla="*/ 1651820 h 3490780"/>
              <a:gd name="connsiteX11" fmla="*/ 4343143 w 7338806"/>
              <a:gd name="connsiteY11" fmla="*/ 899652 h 3490780"/>
              <a:gd name="connsiteX12" fmla="*/ 2617582 w 7338806"/>
              <a:gd name="connsiteY12" fmla="*/ 619433 h 3490780"/>
              <a:gd name="connsiteX13" fmla="*/ 2248872 w 7338806"/>
              <a:gd name="connsiteY13" fmla="*/ 1887794 h 3490780"/>
              <a:gd name="connsiteX14" fmla="*/ 3443492 w 7338806"/>
              <a:gd name="connsiteY14" fmla="*/ 2949678 h 3490780"/>
              <a:gd name="connsiteX15" fmla="*/ 3384498 w 7338806"/>
              <a:gd name="connsiteY15" fmla="*/ 3406878 h 3490780"/>
              <a:gd name="connsiteX16" fmla="*/ 2956795 w 7338806"/>
              <a:gd name="connsiteY16" fmla="*/ 3362633 h 3490780"/>
              <a:gd name="connsiteX17" fmla="*/ 1880163 w 7338806"/>
              <a:gd name="connsiteY17" fmla="*/ 2138517 h 3490780"/>
              <a:gd name="connsiteX18" fmla="*/ 803530 w 7338806"/>
              <a:gd name="connsiteY18" fmla="*/ 3303640 h 3490780"/>
              <a:gd name="connsiteX19" fmla="*/ 390576 w 7338806"/>
              <a:gd name="connsiteY19" fmla="*/ 3229898 h 3490780"/>
              <a:gd name="connsiteX20" fmla="*/ 361079 w 7338806"/>
              <a:gd name="connsiteY20" fmla="*/ 2875936 h 3490780"/>
              <a:gd name="connsiteX21" fmla="*/ 1363969 w 7338806"/>
              <a:gd name="connsiteY21" fmla="*/ 1917291 h 3490780"/>
              <a:gd name="connsiteX22" fmla="*/ 198847 w 7338806"/>
              <a:gd name="connsiteY22" fmla="*/ 1047136 h 3490780"/>
              <a:gd name="connsiteX23" fmla="*/ 36614 w 7338806"/>
              <a:gd name="connsiteY23" fmla="*/ 501446 h 3490780"/>
              <a:gd name="connsiteX24" fmla="*/ 597053 w 7338806"/>
              <a:gd name="connsiteY24" fmla="*/ 501446 h 3490780"/>
              <a:gd name="connsiteX25" fmla="*/ 1688434 w 7338806"/>
              <a:gd name="connsiteY25" fmla="*/ 1371601 h 3490780"/>
              <a:gd name="connsiteX26" fmla="*/ 2160382 w 7338806"/>
              <a:gd name="connsiteY26" fmla="*/ 117988 h 3490780"/>
              <a:gd name="connsiteX0" fmla="*/ 2617582 w 7318142"/>
              <a:gd name="connsiteY0" fmla="*/ 0 h 3490780"/>
              <a:gd name="connsiteX1" fmla="*/ 4579118 w 7318142"/>
              <a:gd name="connsiteY1" fmla="*/ 353962 h 3490780"/>
              <a:gd name="connsiteX2" fmla="*/ 5788486 w 7318142"/>
              <a:gd name="connsiteY2" fmla="*/ 1120879 h 3490780"/>
              <a:gd name="connsiteX3" fmla="*/ 6953609 w 7318142"/>
              <a:gd name="connsiteY3" fmla="*/ 221227 h 3490780"/>
              <a:gd name="connsiteX4" fmla="*/ 7219079 w 7318142"/>
              <a:gd name="connsiteY4" fmla="*/ 781665 h 3490780"/>
              <a:gd name="connsiteX5" fmla="*/ 6245685 w 7318142"/>
              <a:gd name="connsiteY5" fmla="*/ 1489588 h 3490780"/>
              <a:gd name="connsiteX6" fmla="*/ 6201441 w 7318142"/>
              <a:gd name="connsiteY6" fmla="*/ 2551471 h 3490780"/>
              <a:gd name="connsiteX7" fmla="*/ 7145336 w 7318142"/>
              <a:gd name="connsiteY7" fmla="*/ 2403988 h 3490780"/>
              <a:gd name="connsiteX8" fmla="*/ 7189582 w 7318142"/>
              <a:gd name="connsiteY8" fmla="*/ 2934930 h 3490780"/>
              <a:gd name="connsiteX9" fmla="*/ 5803234 w 7318142"/>
              <a:gd name="connsiteY9" fmla="*/ 2979175 h 3490780"/>
              <a:gd name="connsiteX10" fmla="*/ 5493518 w 7318142"/>
              <a:gd name="connsiteY10" fmla="*/ 1651820 h 3490780"/>
              <a:gd name="connsiteX11" fmla="*/ 4343143 w 7318142"/>
              <a:gd name="connsiteY11" fmla="*/ 899652 h 3490780"/>
              <a:gd name="connsiteX12" fmla="*/ 2617582 w 7318142"/>
              <a:gd name="connsiteY12" fmla="*/ 619433 h 3490780"/>
              <a:gd name="connsiteX13" fmla="*/ 2248872 w 7318142"/>
              <a:gd name="connsiteY13" fmla="*/ 1887794 h 3490780"/>
              <a:gd name="connsiteX14" fmla="*/ 3443492 w 7318142"/>
              <a:gd name="connsiteY14" fmla="*/ 2949678 h 3490780"/>
              <a:gd name="connsiteX15" fmla="*/ 3384498 w 7318142"/>
              <a:gd name="connsiteY15" fmla="*/ 3406878 h 3490780"/>
              <a:gd name="connsiteX16" fmla="*/ 2956795 w 7318142"/>
              <a:gd name="connsiteY16" fmla="*/ 3362633 h 3490780"/>
              <a:gd name="connsiteX17" fmla="*/ 1880163 w 7318142"/>
              <a:gd name="connsiteY17" fmla="*/ 2138517 h 3490780"/>
              <a:gd name="connsiteX18" fmla="*/ 803530 w 7318142"/>
              <a:gd name="connsiteY18" fmla="*/ 3303640 h 3490780"/>
              <a:gd name="connsiteX19" fmla="*/ 390576 w 7318142"/>
              <a:gd name="connsiteY19" fmla="*/ 3229898 h 3490780"/>
              <a:gd name="connsiteX20" fmla="*/ 361079 w 7318142"/>
              <a:gd name="connsiteY20" fmla="*/ 2875936 h 3490780"/>
              <a:gd name="connsiteX21" fmla="*/ 1363969 w 7318142"/>
              <a:gd name="connsiteY21" fmla="*/ 1917291 h 3490780"/>
              <a:gd name="connsiteX22" fmla="*/ 198847 w 7318142"/>
              <a:gd name="connsiteY22" fmla="*/ 1047136 h 3490780"/>
              <a:gd name="connsiteX23" fmla="*/ 36614 w 7318142"/>
              <a:gd name="connsiteY23" fmla="*/ 501446 h 3490780"/>
              <a:gd name="connsiteX24" fmla="*/ 597053 w 7318142"/>
              <a:gd name="connsiteY24" fmla="*/ 501446 h 3490780"/>
              <a:gd name="connsiteX25" fmla="*/ 1688434 w 7318142"/>
              <a:gd name="connsiteY25" fmla="*/ 1371601 h 3490780"/>
              <a:gd name="connsiteX26" fmla="*/ 2160382 w 7318142"/>
              <a:gd name="connsiteY26" fmla="*/ 117988 h 3490780"/>
              <a:gd name="connsiteX0" fmla="*/ 2617582 w 7316685"/>
              <a:gd name="connsiteY0" fmla="*/ 0 h 3490780"/>
              <a:gd name="connsiteX1" fmla="*/ 4579118 w 7316685"/>
              <a:gd name="connsiteY1" fmla="*/ 353962 h 3490780"/>
              <a:gd name="connsiteX2" fmla="*/ 5788486 w 7316685"/>
              <a:gd name="connsiteY2" fmla="*/ 1120879 h 3490780"/>
              <a:gd name="connsiteX3" fmla="*/ 6953609 w 7316685"/>
              <a:gd name="connsiteY3" fmla="*/ 221227 h 3490780"/>
              <a:gd name="connsiteX4" fmla="*/ 7219079 w 7316685"/>
              <a:gd name="connsiteY4" fmla="*/ 781665 h 3490780"/>
              <a:gd name="connsiteX5" fmla="*/ 6245685 w 7316685"/>
              <a:gd name="connsiteY5" fmla="*/ 1489588 h 3490780"/>
              <a:gd name="connsiteX6" fmla="*/ 6230938 w 7316685"/>
              <a:gd name="connsiteY6" fmla="*/ 2492477 h 3490780"/>
              <a:gd name="connsiteX7" fmla="*/ 7145336 w 7316685"/>
              <a:gd name="connsiteY7" fmla="*/ 2403988 h 3490780"/>
              <a:gd name="connsiteX8" fmla="*/ 7189582 w 7316685"/>
              <a:gd name="connsiteY8" fmla="*/ 2934930 h 3490780"/>
              <a:gd name="connsiteX9" fmla="*/ 5803234 w 7316685"/>
              <a:gd name="connsiteY9" fmla="*/ 2979175 h 3490780"/>
              <a:gd name="connsiteX10" fmla="*/ 5493518 w 7316685"/>
              <a:gd name="connsiteY10" fmla="*/ 1651820 h 3490780"/>
              <a:gd name="connsiteX11" fmla="*/ 4343143 w 7316685"/>
              <a:gd name="connsiteY11" fmla="*/ 899652 h 3490780"/>
              <a:gd name="connsiteX12" fmla="*/ 2617582 w 7316685"/>
              <a:gd name="connsiteY12" fmla="*/ 619433 h 3490780"/>
              <a:gd name="connsiteX13" fmla="*/ 2248872 w 7316685"/>
              <a:gd name="connsiteY13" fmla="*/ 1887794 h 3490780"/>
              <a:gd name="connsiteX14" fmla="*/ 3443492 w 7316685"/>
              <a:gd name="connsiteY14" fmla="*/ 2949678 h 3490780"/>
              <a:gd name="connsiteX15" fmla="*/ 3384498 w 7316685"/>
              <a:gd name="connsiteY15" fmla="*/ 3406878 h 3490780"/>
              <a:gd name="connsiteX16" fmla="*/ 2956795 w 7316685"/>
              <a:gd name="connsiteY16" fmla="*/ 3362633 h 3490780"/>
              <a:gd name="connsiteX17" fmla="*/ 1880163 w 7316685"/>
              <a:gd name="connsiteY17" fmla="*/ 2138517 h 3490780"/>
              <a:gd name="connsiteX18" fmla="*/ 803530 w 7316685"/>
              <a:gd name="connsiteY18" fmla="*/ 3303640 h 3490780"/>
              <a:gd name="connsiteX19" fmla="*/ 390576 w 7316685"/>
              <a:gd name="connsiteY19" fmla="*/ 3229898 h 3490780"/>
              <a:gd name="connsiteX20" fmla="*/ 361079 w 7316685"/>
              <a:gd name="connsiteY20" fmla="*/ 2875936 h 3490780"/>
              <a:gd name="connsiteX21" fmla="*/ 1363969 w 7316685"/>
              <a:gd name="connsiteY21" fmla="*/ 1917291 h 3490780"/>
              <a:gd name="connsiteX22" fmla="*/ 198847 w 7316685"/>
              <a:gd name="connsiteY22" fmla="*/ 1047136 h 3490780"/>
              <a:gd name="connsiteX23" fmla="*/ 36614 w 7316685"/>
              <a:gd name="connsiteY23" fmla="*/ 501446 h 3490780"/>
              <a:gd name="connsiteX24" fmla="*/ 597053 w 7316685"/>
              <a:gd name="connsiteY24" fmla="*/ 501446 h 3490780"/>
              <a:gd name="connsiteX25" fmla="*/ 1688434 w 7316685"/>
              <a:gd name="connsiteY25" fmla="*/ 1371601 h 3490780"/>
              <a:gd name="connsiteX26" fmla="*/ 2160382 w 7316685"/>
              <a:gd name="connsiteY26" fmla="*/ 117988 h 3490780"/>
              <a:gd name="connsiteX0" fmla="*/ 2617582 w 7316685"/>
              <a:gd name="connsiteY0" fmla="*/ 67992 h 3558772"/>
              <a:gd name="connsiteX1" fmla="*/ 4579118 w 7316685"/>
              <a:gd name="connsiteY1" fmla="*/ 421954 h 3558772"/>
              <a:gd name="connsiteX2" fmla="*/ 5788486 w 7316685"/>
              <a:gd name="connsiteY2" fmla="*/ 1188871 h 3558772"/>
              <a:gd name="connsiteX3" fmla="*/ 6953609 w 7316685"/>
              <a:gd name="connsiteY3" fmla="*/ 289219 h 3558772"/>
              <a:gd name="connsiteX4" fmla="*/ 7219079 w 7316685"/>
              <a:gd name="connsiteY4" fmla="*/ 849657 h 3558772"/>
              <a:gd name="connsiteX5" fmla="*/ 6245685 w 7316685"/>
              <a:gd name="connsiteY5" fmla="*/ 1557580 h 3558772"/>
              <a:gd name="connsiteX6" fmla="*/ 6230938 w 7316685"/>
              <a:gd name="connsiteY6" fmla="*/ 2560469 h 3558772"/>
              <a:gd name="connsiteX7" fmla="*/ 7145336 w 7316685"/>
              <a:gd name="connsiteY7" fmla="*/ 2471980 h 3558772"/>
              <a:gd name="connsiteX8" fmla="*/ 7189582 w 7316685"/>
              <a:gd name="connsiteY8" fmla="*/ 3002922 h 3558772"/>
              <a:gd name="connsiteX9" fmla="*/ 5803234 w 7316685"/>
              <a:gd name="connsiteY9" fmla="*/ 3047167 h 3558772"/>
              <a:gd name="connsiteX10" fmla="*/ 5493518 w 7316685"/>
              <a:gd name="connsiteY10" fmla="*/ 1719812 h 3558772"/>
              <a:gd name="connsiteX11" fmla="*/ 4343143 w 7316685"/>
              <a:gd name="connsiteY11" fmla="*/ 967644 h 3558772"/>
              <a:gd name="connsiteX12" fmla="*/ 2617582 w 7316685"/>
              <a:gd name="connsiteY12" fmla="*/ 687425 h 3558772"/>
              <a:gd name="connsiteX13" fmla="*/ 2248872 w 7316685"/>
              <a:gd name="connsiteY13" fmla="*/ 1955786 h 3558772"/>
              <a:gd name="connsiteX14" fmla="*/ 3443492 w 7316685"/>
              <a:gd name="connsiteY14" fmla="*/ 3017670 h 3558772"/>
              <a:gd name="connsiteX15" fmla="*/ 3384498 w 7316685"/>
              <a:gd name="connsiteY15" fmla="*/ 3474870 h 3558772"/>
              <a:gd name="connsiteX16" fmla="*/ 2956795 w 7316685"/>
              <a:gd name="connsiteY16" fmla="*/ 3430625 h 3558772"/>
              <a:gd name="connsiteX17" fmla="*/ 1880163 w 7316685"/>
              <a:gd name="connsiteY17" fmla="*/ 2206509 h 3558772"/>
              <a:gd name="connsiteX18" fmla="*/ 803530 w 7316685"/>
              <a:gd name="connsiteY18" fmla="*/ 3371632 h 3558772"/>
              <a:gd name="connsiteX19" fmla="*/ 390576 w 7316685"/>
              <a:gd name="connsiteY19" fmla="*/ 3297890 h 3558772"/>
              <a:gd name="connsiteX20" fmla="*/ 361079 w 7316685"/>
              <a:gd name="connsiteY20" fmla="*/ 2943928 h 3558772"/>
              <a:gd name="connsiteX21" fmla="*/ 1363969 w 7316685"/>
              <a:gd name="connsiteY21" fmla="*/ 1985283 h 3558772"/>
              <a:gd name="connsiteX22" fmla="*/ 198847 w 7316685"/>
              <a:gd name="connsiteY22" fmla="*/ 1115128 h 3558772"/>
              <a:gd name="connsiteX23" fmla="*/ 36614 w 7316685"/>
              <a:gd name="connsiteY23" fmla="*/ 569438 h 3558772"/>
              <a:gd name="connsiteX24" fmla="*/ 597053 w 7316685"/>
              <a:gd name="connsiteY24" fmla="*/ 569438 h 3558772"/>
              <a:gd name="connsiteX25" fmla="*/ 1688434 w 7316685"/>
              <a:gd name="connsiteY25" fmla="*/ 1439593 h 3558772"/>
              <a:gd name="connsiteX26" fmla="*/ 2237874 w 7316685"/>
              <a:gd name="connsiteY26" fmla="*/ 0 h 355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16685" h="3558772">
                <a:moveTo>
                  <a:pt x="2617582" y="67992"/>
                </a:moveTo>
                <a:cubicBezTo>
                  <a:pt x="3270198" y="125756"/>
                  <a:pt x="4050634" y="235141"/>
                  <a:pt x="4579118" y="421954"/>
                </a:cubicBezTo>
                <a:cubicBezTo>
                  <a:pt x="5107602" y="608767"/>
                  <a:pt x="5392738" y="1210994"/>
                  <a:pt x="5788486" y="1188871"/>
                </a:cubicBezTo>
                <a:cubicBezTo>
                  <a:pt x="6184235" y="1166749"/>
                  <a:pt x="6715177" y="345755"/>
                  <a:pt x="6953609" y="289219"/>
                </a:cubicBezTo>
                <a:cubicBezTo>
                  <a:pt x="7192041" y="232683"/>
                  <a:pt x="7410808" y="638263"/>
                  <a:pt x="7219079" y="849657"/>
                </a:cubicBezTo>
                <a:cubicBezTo>
                  <a:pt x="7027350" y="1061051"/>
                  <a:pt x="6410375" y="1272445"/>
                  <a:pt x="6245685" y="1557580"/>
                </a:cubicBezTo>
                <a:cubicBezTo>
                  <a:pt x="6080995" y="1842715"/>
                  <a:pt x="6080996" y="2408069"/>
                  <a:pt x="6230938" y="2560469"/>
                </a:cubicBezTo>
                <a:cubicBezTo>
                  <a:pt x="6380880" y="2712869"/>
                  <a:pt x="6985562" y="2398238"/>
                  <a:pt x="7145336" y="2471980"/>
                </a:cubicBezTo>
                <a:cubicBezTo>
                  <a:pt x="7305110" y="2545722"/>
                  <a:pt x="7413266" y="2907058"/>
                  <a:pt x="7189582" y="3002922"/>
                </a:cubicBezTo>
                <a:cubicBezTo>
                  <a:pt x="6965898" y="3098787"/>
                  <a:pt x="6085911" y="3261019"/>
                  <a:pt x="5803234" y="3047167"/>
                </a:cubicBezTo>
                <a:cubicBezTo>
                  <a:pt x="5520557" y="2833315"/>
                  <a:pt x="5736866" y="2066399"/>
                  <a:pt x="5493518" y="1719812"/>
                </a:cubicBezTo>
                <a:cubicBezTo>
                  <a:pt x="5250170" y="1373225"/>
                  <a:pt x="4822466" y="1139709"/>
                  <a:pt x="4343143" y="967644"/>
                </a:cubicBezTo>
                <a:cubicBezTo>
                  <a:pt x="3863820" y="795579"/>
                  <a:pt x="2966627" y="522735"/>
                  <a:pt x="2617582" y="687425"/>
                </a:cubicBezTo>
                <a:cubicBezTo>
                  <a:pt x="2268537" y="852115"/>
                  <a:pt x="2111220" y="1567412"/>
                  <a:pt x="2248872" y="1955786"/>
                </a:cubicBezTo>
                <a:cubicBezTo>
                  <a:pt x="2386524" y="2344160"/>
                  <a:pt x="3254221" y="2764489"/>
                  <a:pt x="3443492" y="3017670"/>
                </a:cubicBezTo>
                <a:cubicBezTo>
                  <a:pt x="3632763" y="3270851"/>
                  <a:pt x="3465614" y="3406044"/>
                  <a:pt x="3384498" y="3474870"/>
                </a:cubicBezTo>
                <a:cubicBezTo>
                  <a:pt x="3303382" y="3543696"/>
                  <a:pt x="3207517" y="3642018"/>
                  <a:pt x="2956795" y="3430625"/>
                </a:cubicBezTo>
                <a:cubicBezTo>
                  <a:pt x="2706073" y="3219232"/>
                  <a:pt x="2239040" y="2216341"/>
                  <a:pt x="1880163" y="2206509"/>
                </a:cubicBezTo>
                <a:cubicBezTo>
                  <a:pt x="1521286" y="2196677"/>
                  <a:pt x="1051794" y="3189735"/>
                  <a:pt x="803530" y="3371632"/>
                </a:cubicBezTo>
                <a:cubicBezTo>
                  <a:pt x="555266" y="3553529"/>
                  <a:pt x="464318" y="3369174"/>
                  <a:pt x="390576" y="3297890"/>
                </a:cubicBezTo>
                <a:cubicBezTo>
                  <a:pt x="316834" y="3226606"/>
                  <a:pt x="198847" y="3162696"/>
                  <a:pt x="361079" y="2943928"/>
                </a:cubicBezTo>
                <a:cubicBezTo>
                  <a:pt x="523311" y="2725160"/>
                  <a:pt x="1391008" y="2290083"/>
                  <a:pt x="1363969" y="1985283"/>
                </a:cubicBezTo>
                <a:cubicBezTo>
                  <a:pt x="1336930" y="1680483"/>
                  <a:pt x="420073" y="1351102"/>
                  <a:pt x="198847" y="1115128"/>
                </a:cubicBezTo>
                <a:cubicBezTo>
                  <a:pt x="-22379" y="879154"/>
                  <a:pt x="-29754" y="660386"/>
                  <a:pt x="36614" y="569438"/>
                </a:cubicBezTo>
                <a:cubicBezTo>
                  <a:pt x="102982" y="478490"/>
                  <a:pt x="321750" y="424412"/>
                  <a:pt x="597053" y="569438"/>
                </a:cubicBezTo>
                <a:cubicBezTo>
                  <a:pt x="872356" y="714464"/>
                  <a:pt x="1414964" y="1534499"/>
                  <a:pt x="1688434" y="1439593"/>
                </a:cubicBezTo>
                <a:cubicBezTo>
                  <a:pt x="1961904" y="1344687"/>
                  <a:pt x="2051061" y="292510"/>
                  <a:pt x="2237874" y="0"/>
                </a:cubicBezTo>
              </a:path>
            </a:pathLst>
          </a:custGeom>
          <a:noFill/>
          <a:ln w="12700" cap="flat" cmpd="sng" algn="ctr">
            <a:solidFill>
              <a:srgbClr val="00B438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14400" y="1635007"/>
            <a:ext cx="6986429" cy="3265945"/>
            <a:chOff x="929148" y="2034048"/>
            <a:chExt cx="6986429" cy="3265945"/>
          </a:xfrm>
          <a:solidFill>
            <a:srgbClr val="C00000"/>
          </a:solidFill>
        </p:grpSpPr>
        <p:sp>
          <p:nvSpPr>
            <p:cNvPr id="4" name="Oval 3"/>
            <p:cNvSpPr/>
            <p:nvPr/>
          </p:nvSpPr>
          <p:spPr bwMode="auto">
            <a:xfrm>
              <a:off x="929148" y="26055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660126" y="4616247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469948" y="3612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45825" y="334727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887428" y="5011993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68360" y="4916129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88557" y="20340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627577" y="453472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082048" y="2469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626348" y="238923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45502" y="1772657"/>
            <a:ext cx="6726898" cy="3024650"/>
            <a:chOff x="1045502" y="2156950"/>
            <a:chExt cx="6726898" cy="302465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045502" y="2187129"/>
              <a:ext cx="6726898" cy="2994471"/>
              <a:chOff x="1045502" y="2187129"/>
              <a:chExt cx="6726898" cy="2994471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3997633" y="4770791"/>
                <a:ext cx="2787655" cy="41080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V="1">
                <a:off x="1384712" y="3759809"/>
                <a:ext cx="1210398" cy="132592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H="1" flipV="1">
                <a:off x="2642012" y="3780503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1045502" y="2775155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3217809" y="2187129"/>
                <a:ext cx="1980591" cy="4098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 flipV="1">
                <a:off x="5211301" y="2602478"/>
                <a:ext cx="1437695" cy="87630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7724266" y="2558846"/>
                <a:ext cx="0" cy="215305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6662178" y="2556589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H="1">
                <a:off x="6789378" y="4663974"/>
                <a:ext cx="967451" cy="9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0" name="Straight Connector 99"/>
            <p:cNvCxnSpPr/>
            <p:nvPr/>
          </p:nvCxnSpPr>
          <p:spPr bwMode="auto">
            <a:xfrm flipV="1">
              <a:off x="1045502" y="2156950"/>
              <a:ext cx="2167190" cy="586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TextBox 5"/>
          <p:cNvSpPr txBox="1">
            <a:spLocks noChangeArrowheads="1"/>
          </p:cNvSpPr>
          <p:nvPr/>
        </p:nvSpPr>
        <p:spPr bwMode="auto">
          <a:xfrm>
            <a:off x="1396800" y="5483107"/>
            <a:ext cx="6375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/>
            <a:r>
              <a:rPr lang="da-DK" sz="2400" dirty="0" smtClean="0">
                <a:solidFill>
                  <a:schemeClr val="accent2"/>
                </a:solidFill>
              </a:rPr>
              <a:t>Sætning</a:t>
            </a:r>
            <a:r>
              <a:rPr lang="da-DK" sz="2400" dirty="0" smtClean="0"/>
              <a:t> : </a:t>
            </a:r>
            <a:r>
              <a:rPr lang="da-DK" sz="2400" dirty="0" smtClean="0">
                <a:solidFill>
                  <a:srgbClr val="0070C0"/>
                </a:solidFill>
              </a:rPr>
              <a:t>Touren</a:t>
            </a:r>
            <a:r>
              <a:rPr lang="da-DK" sz="2400" b="0" dirty="0" smtClean="0"/>
              <a:t> fundet vha. et </a:t>
            </a:r>
            <a:r>
              <a:rPr lang="da-DK" sz="2400" dirty="0">
                <a:solidFill>
                  <a:srgbClr val="00B438"/>
                </a:solidFill>
              </a:rPr>
              <a:t>MST </a:t>
            </a:r>
            <a:endParaRPr lang="da-DK" sz="2400" dirty="0" smtClean="0">
              <a:solidFill>
                <a:srgbClr val="00B438"/>
              </a:solidFill>
            </a:endParaRPr>
          </a:p>
          <a:p>
            <a:pPr marL="177800"/>
            <a:r>
              <a:rPr lang="da-DK" sz="2400" b="0" dirty="0" smtClean="0"/>
              <a:t>er en 2-approximation til en </a:t>
            </a:r>
            <a:r>
              <a:rPr lang="da-DK" sz="2400" dirty="0" smtClean="0">
                <a:solidFill>
                  <a:srgbClr val="C00000"/>
                </a:solidFill>
              </a:rPr>
              <a:t>korteste cykel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84712" y="6400800"/>
            <a:ext cx="6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da-DK" b="0" dirty="0" smtClean="0"/>
              <a:t>(  |</a:t>
            </a:r>
            <a:r>
              <a:rPr lang="da-DK" dirty="0" smtClean="0">
                <a:solidFill>
                  <a:srgbClr val="0070C0"/>
                </a:solidFill>
              </a:rPr>
              <a:t>Touren</a:t>
            </a:r>
            <a:r>
              <a:rPr lang="da-DK" b="0" dirty="0" smtClean="0"/>
              <a:t>| ≤ 2</a:t>
            </a:r>
            <a:r>
              <a:rPr lang="da-DK" b="0" dirty="0" smtClean="0">
                <a:sym typeface="Symbol"/>
              </a:rPr>
              <a:t>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MST|</a:t>
            </a:r>
            <a:r>
              <a:rPr lang="da-DK" b="0" dirty="0"/>
              <a:t> </a:t>
            </a:r>
            <a:r>
              <a:rPr lang="da-DK" b="0" dirty="0" smtClean="0"/>
              <a:t>   og    |</a:t>
            </a:r>
            <a:r>
              <a:rPr lang="da-DK" dirty="0" smtClean="0">
                <a:solidFill>
                  <a:srgbClr val="00B438"/>
                </a:solidFill>
              </a:rPr>
              <a:t>MST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 </a:t>
            </a:r>
            <a:r>
              <a:rPr lang="da-DK" b="0" dirty="0" smtClean="0"/>
              <a:t>≤ |</a:t>
            </a:r>
            <a:r>
              <a:rPr lang="da-DK" dirty="0" smtClean="0">
                <a:solidFill>
                  <a:srgbClr val="C00000"/>
                </a:solidFill>
              </a:rPr>
              <a:t>korteste cykel</a:t>
            </a:r>
            <a:r>
              <a:rPr lang="da-DK" b="0" dirty="0" smtClean="0"/>
              <a:t>|  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92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06" grpId="0" animBg="1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Snit</a:t>
            </a:r>
            <a:endParaRPr lang="en-US" sz="4000" b="1" i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 t="52405" r="34471"/>
          <a:stretch>
            <a:fillRect/>
          </a:stretch>
        </p:blipFill>
        <p:spPr bwMode="auto">
          <a:xfrm>
            <a:off x="457200" y="1676400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800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057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715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6538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003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762000" y="914400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5715000" y="1022163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6477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7384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4953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5219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7994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6172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410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077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543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315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5594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5715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7200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5791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6203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334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610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239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5746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8108763" y="19812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6203763" y="27747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7010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67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1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10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2431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266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3041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1219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57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33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24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590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362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641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762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1524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2247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838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1250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381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793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3155763" y="19050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1250763" y="26985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800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8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8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057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1621631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74631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0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72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4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dirty="0" smtClean="0">
                <a:solidFill>
                  <a:srgbClr val="0070C0"/>
                </a:solidFill>
              </a:rPr>
              <a:t>MST </a:t>
            </a:r>
            <a:r>
              <a:rPr lang="da-DK" sz="1400" b="0" dirty="0" smtClean="0"/>
              <a:t>med et </a:t>
            </a:r>
            <a:r>
              <a:rPr lang="da-DK" sz="1400" b="0" dirty="0" smtClean="0">
                <a:solidFill>
                  <a:srgbClr val="FF0000"/>
                </a:solidFill>
              </a:rPr>
              <a:t>snit</a:t>
            </a:r>
            <a:r>
              <a:rPr lang="da-DK" sz="1400" b="0" dirty="0" smtClean="0"/>
              <a:t> hvor </a:t>
            </a:r>
            <a:r>
              <a:rPr lang="da-DK" sz="1400" b="0" dirty="0" smtClean="0">
                <a:solidFill>
                  <a:srgbClr val="00B438"/>
                </a:solidFill>
              </a:rPr>
              <a:t>mindste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ikke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154" name="Lightning Bolt 153"/>
          <p:cNvSpPr/>
          <p:nvPr/>
        </p:nvSpPr>
        <p:spPr bwMode="auto">
          <a:xfrm>
            <a:off x="7924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48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39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1600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17079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17079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3231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762000" y="3124200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1766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25574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2286001" y="2971800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717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1829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 smtClean="0"/>
              <a:t>enhver</a:t>
            </a:r>
            <a:r>
              <a:rPr lang="da-DK" sz="2400" b="0" dirty="0" smtClean="0"/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cykel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 smtClean="0">
                <a:solidFill>
                  <a:srgbClr val="00CC00"/>
                </a:solidFill>
              </a:rPr>
              <a:t>tungeste </a:t>
            </a:r>
            <a:r>
              <a:rPr lang="da-DK" sz="2400" dirty="0">
                <a:solidFill>
                  <a:srgbClr val="00CC00"/>
                </a:solidFill>
              </a:rPr>
              <a:t>kant </a:t>
            </a:r>
            <a:r>
              <a:rPr lang="da-DK" sz="2400" dirty="0" smtClean="0">
                <a:solidFill>
                  <a:srgbClr val="00CC00"/>
                </a:solidFill>
              </a:rPr>
              <a:t>i cyklen</a:t>
            </a:r>
            <a:r>
              <a:rPr lang="da-DK" sz="2400" b="0" dirty="0"/>
              <a:t> </a:t>
            </a:r>
            <a:r>
              <a:rPr lang="da-DK" sz="2400" b="0" dirty="0" smtClean="0"/>
              <a:t>ikke er </a:t>
            </a:r>
            <a:r>
              <a:rPr lang="da-DK" sz="2400" b="0" dirty="0"/>
              <a:t>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2774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1295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2317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1746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-76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3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895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895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0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9888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642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26985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2819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1136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4572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9840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828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09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9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447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4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33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6400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65085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65085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8032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5562600" y="3124200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6567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73580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7072313" y="3043240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5517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7575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7118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6546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4724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34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7696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57894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5386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74991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7620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5937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52578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57846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7162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10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315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6172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267" name="TextBox 266"/>
          <p:cNvSpPr txBox="1"/>
          <p:nvPr/>
        </p:nvSpPr>
        <p:spPr>
          <a:xfrm>
            <a:off x="533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smtClean="0">
                <a:solidFill>
                  <a:srgbClr val="0070C0"/>
                </a:solidFill>
              </a:rPr>
              <a:t>MST </a:t>
            </a:r>
            <a:r>
              <a:rPr lang="da-DK" sz="1400" b="0" smtClean="0"/>
              <a:t>og </a:t>
            </a:r>
            <a:r>
              <a:rPr lang="da-DK" sz="1400" b="0" smtClean="0">
                <a:solidFill>
                  <a:srgbClr val="FF0000"/>
                </a:solidFill>
              </a:rPr>
              <a:t>cykel</a:t>
            </a:r>
            <a:r>
              <a:rPr lang="da-DK" sz="1400" b="0" smtClean="0"/>
              <a:t> </a:t>
            </a:r>
            <a:r>
              <a:rPr lang="da-DK" sz="1400" b="0" dirty="0" smtClean="0"/>
              <a:t>hvor </a:t>
            </a:r>
            <a:r>
              <a:rPr lang="da-DK" sz="1400" b="0" dirty="0" smtClean="0">
                <a:solidFill>
                  <a:srgbClr val="00B438"/>
                </a:solidFill>
              </a:rPr>
              <a:t>tungeste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268" name="Lightning Bolt 267"/>
          <p:cNvSpPr/>
          <p:nvPr/>
        </p:nvSpPr>
        <p:spPr bwMode="auto">
          <a:xfrm>
            <a:off x="7924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880187" y="2024308"/>
            <a:ext cx="8185097" cy="3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Grådig generel algoritme</a:t>
            </a:r>
            <a:endParaRPr lang="en-US" sz="4000" b="1" i="1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86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484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</a:t>
            </a:r>
            <a:r>
              <a:rPr lang="da-DK" i="1" dirty="0" smtClean="0">
                <a:solidFill>
                  <a:srgbClr val="FF0000"/>
                </a:solidFill>
              </a:rPr>
              <a:t>A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15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6" y="1905000"/>
            <a:ext cx="881850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038" y="3344333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54864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876800"/>
            <a:ext cx="2743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029199" y="4572000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FF0000"/>
                </a:solidFill>
              </a:rPr>
              <a:t>Union-Find </a:t>
            </a:r>
            <a:r>
              <a:rPr lang="da-DK" dirty="0" smtClean="0">
                <a:solidFill>
                  <a:srgbClr val="FF0000"/>
                </a:solidFill>
              </a:rPr>
              <a:t>datastruktur</a:t>
            </a:r>
          </a:p>
          <a:p>
            <a:pPr algn="r"/>
            <a:r>
              <a:rPr lang="da-DK" i="1" dirty="0" smtClean="0">
                <a:solidFill>
                  <a:srgbClr val="FF0000"/>
                </a:solidFill>
              </a:rPr>
              <a:t>O</a:t>
            </a:r>
            <a:r>
              <a:rPr lang="da-DK" dirty="0" smtClean="0">
                <a:solidFill>
                  <a:srgbClr val="FF0000"/>
                </a:solidFill>
              </a:rPr>
              <a:t>(</a:t>
            </a:r>
            <a:r>
              <a:rPr lang="da-DK" i="1" dirty="0" smtClean="0">
                <a:solidFill>
                  <a:srgbClr val="FF0000"/>
                </a:solidFill>
              </a:rPr>
              <a:t>m</a:t>
            </a:r>
            <a:r>
              <a:rPr lang="da-DK" dirty="0" smtClean="0">
                <a:solidFill>
                  <a:srgbClr val="FF0000"/>
                </a:solidFill>
                <a:sym typeface="Symbol"/>
              </a:rPr>
              <a:t>(</a:t>
            </a:r>
            <a:r>
              <a:rPr lang="da-DK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da-DK" dirty="0" smtClean="0">
                <a:solidFill>
                  <a:srgbClr val="FF0000"/>
                </a:solidFill>
                <a:sym typeface="Symbol"/>
              </a:rPr>
              <a:t>))	 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  <a:sym typeface="Symbol"/>
              </a:rPr>
              <a:t>[CLRS, Sætning 21.14]</a:t>
            </a:r>
            <a:endParaRPr lang="da-DK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265471" y="1396181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2296" y="914400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35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10465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3677" y="2964426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226" y="3888659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3226" y="3908323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4600" y="5139813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348041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057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67625" y="4152900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8779669" y="5503070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8505826" y="6438900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938713" y="6405562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81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3657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352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67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3643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338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048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120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8196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600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7391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7391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4953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4953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8243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8215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153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8181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8791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181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20341" r="81544" b="76115"/>
          <a:stretch>
            <a:fillRect/>
          </a:stretch>
        </p:blipFill>
        <p:spPr bwMode="auto">
          <a:xfrm>
            <a:off x="7467600" y="1767189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8394adb6-2d1b-488d-ad7c-2b01a6c53a5c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4089</TotalTime>
  <Words>670</Words>
  <Application>Microsoft Office PowerPoint</Application>
  <PresentationFormat>On-screen Show (4:3)</PresentationFormat>
  <Paragraphs>105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Minimum Udspændende Træ (MST)</vt:lpstr>
      <vt:lpstr>En anvendelse af MST :  (Euklidisk) Korteste Hamiltonske Cykel</vt:lpstr>
      <vt:lpstr>Minimum Udspændende Træer:  Snit</vt:lpstr>
      <vt:lpstr>PowerPoint Presentation</vt:lpstr>
      <vt:lpstr>PowerPoint Presentation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  <vt:lpstr>Eksamensopgave 3(c) august 2005</vt:lpstr>
      <vt:lpstr>Minimum Udspænding Træer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75</cp:revision>
  <dcterms:created xsi:type="dcterms:W3CDTF">2007-02-01T13:58:12Z</dcterms:created>
  <dcterms:modified xsi:type="dcterms:W3CDTF">2013-05-13T13:45:08Z</dcterms:modified>
</cp:coreProperties>
</file>