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2" r:id="rId2"/>
    <p:sldId id="260" r:id="rId3"/>
    <p:sldId id="269" r:id="rId4"/>
    <p:sldId id="265" r:id="rId5"/>
    <p:sldId id="271" r:id="rId6"/>
    <p:sldId id="274" r:id="rId7"/>
    <p:sldId id="276" r:id="rId8"/>
    <p:sldId id="287" r:id="rId9"/>
    <p:sldId id="277" r:id="rId10"/>
    <p:sldId id="272" r:id="rId11"/>
    <p:sldId id="273" r:id="rId12"/>
    <p:sldId id="278" r:id="rId13"/>
    <p:sldId id="281" r:id="rId14"/>
    <p:sldId id="283" r:id="rId15"/>
    <p:sldId id="279" r:id="rId16"/>
    <p:sldId id="280" r:id="rId17"/>
    <p:sldId id="284" r:id="rId18"/>
    <p:sldId id="285" r:id="rId19"/>
    <p:sldId id="28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66"/>
    <a:srgbClr val="BBE0E3"/>
    <a:srgbClr val="00CC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5" autoAdjust="0"/>
    <p:restoredTop sz="80127" autoAdjust="0"/>
  </p:normalViewPr>
  <p:slideViewPr>
    <p:cSldViewPr>
      <p:cViewPr varScale="1">
        <p:scale>
          <a:sx n="59" d="100"/>
          <a:sy n="59" d="100"/>
        </p:scale>
        <p:origin x="-138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50036684-07AE-4B3C-B0E7-718B829BB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165F9-6C2A-42EF-ADB7-FF6D2B8D770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0405D-C0A5-467C-8E94-5B72C0C2A89A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4EE140-D8B2-4BD4-85E7-5CAAC41EEE78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a-DK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4EE140-D8B2-4BD4-85E7-5CAAC41EEE78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a-DK" smtClean="0"/>
              <a:t>…hvilket er langt fra det optimale 2X+1.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A36F4C-AC10-4774-BE81-411213CDDF0B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a-DK" dirty="0" smtClean="0"/>
              <a:t>Problem 1: Variation : Hver knude v i L (person) kan have højst </a:t>
            </a:r>
            <a:r>
              <a:rPr lang="da-DK" dirty="0" err="1" smtClean="0"/>
              <a:t>n_v</a:t>
            </a:r>
            <a:r>
              <a:rPr lang="da-DK" dirty="0" smtClean="0"/>
              <a:t> kanter tilknyttet som forbinder til knuder u i R (opgaver).</a:t>
            </a:r>
          </a:p>
          <a:p>
            <a:r>
              <a:rPr lang="da-DK" dirty="0" smtClean="0"/>
              <a:t>Kanter (</a:t>
            </a:r>
            <a:r>
              <a:rPr lang="da-DK" dirty="0" err="1" smtClean="0"/>
              <a:t>v,u</a:t>
            </a:r>
            <a:r>
              <a:rPr lang="da-DK" dirty="0" smtClean="0"/>
              <a:t>) = person v kan løse opgave u. En person kan løse flere opgaver, men en opgave skal kun løses af</a:t>
            </a:r>
          </a:p>
          <a:p>
            <a:r>
              <a:rPr lang="da-DK" dirty="0" smtClean="0"/>
              <a:t>en person.</a:t>
            </a:r>
          </a:p>
          <a:p>
            <a:endParaRPr lang="da-DK" dirty="0" smtClean="0"/>
          </a:p>
          <a:p>
            <a:r>
              <a:rPr lang="da-DK" dirty="0" smtClean="0"/>
              <a:t>Problem 2:  Givet en graf, og to knuder s og t. Finder der k stier fra s til t?</a:t>
            </a:r>
          </a:p>
          <a:p>
            <a:r>
              <a:rPr lang="da-DK" dirty="0" smtClean="0"/>
              <a:t> </a:t>
            </a:r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DD85C-2AE0-4685-A01F-1E0E02F4E368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http://2007.nwerc.eu/problems/nwerc07-problemset.pdf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036684-07AE-4B3C-B0E7-718B829BBFF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503FA-4898-481A-9A91-029820ECF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58E8F-D065-4BF3-BC41-5C9ED4CD0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85EEE-9B72-4F82-8872-C1CC61C28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21EF4-8504-454D-ACA6-E8C81BDAE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32319-A832-4B63-A7BC-669150BEA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F4171-1F5E-46AA-B2CE-B53CFD065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C7F11-3690-4425-B752-706941807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9804A-8452-417D-B531-3EFDC9191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6A9D5-7809-49FE-8CF0-56A9DA320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67A89-2302-42AF-B53B-55423A97A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003CC-532C-4AB8-9756-5D06EEDB2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2C086252-3E42-45AB-B2C1-DF1672E6F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38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kern="0" dirty="0">
                <a:latin typeface="+mj-lt"/>
                <a:ea typeface="+mj-ea"/>
                <a:cs typeface="+mj-cs"/>
              </a:rPr>
              <a:t>Algoritmer og Datastrukturer 2</a:t>
            </a: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0" y="3565525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/>
              <a:t>Gerth Stølting Brodal</a:t>
            </a:r>
          </a:p>
          <a:p>
            <a:pPr algn="ctr"/>
            <a:endParaRPr lang="da-DK" sz="2400"/>
          </a:p>
          <a:p>
            <a:pPr algn="ctr"/>
            <a:r>
              <a:rPr lang="da-DK"/>
              <a:t>Maksimale Strømninger [CLRS, kapitel 26.1-26.3]</a:t>
            </a:r>
          </a:p>
        </p:txBody>
      </p:sp>
      <p:pic>
        <p:nvPicPr>
          <p:cNvPr id="2052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91200"/>
            <a:ext cx="2362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5791200"/>
            <a:ext cx="35814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da-DK" b="1" smtClean="0"/>
              <a:t>Ford-Fulkerson</a:t>
            </a:r>
            <a:r>
              <a:rPr lang="da-DK" smtClean="0"/>
              <a:t> : </a:t>
            </a:r>
            <a:r>
              <a:rPr lang="da-DK" b="1" smtClean="0"/>
              <a:t>Eksempel</a:t>
            </a:r>
            <a:r>
              <a:rPr lang="da-DK" smtClean="0"/>
              <a:t/>
            </a:r>
            <a:br>
              <a:rPr lang="da-DK" smtClean="0"/>
            </a:br>
            <a:r>
              <a:rPr lang="da-DK" smtClean="0"/>
              <a:t>∞ mange forbedrende stier</a:t>
            </a:r>
            <a:endParaRPr lang="en-US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8988" y="1752600"/>
            <a:ext cx="50260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828800"/>
            <a:ext cx="38100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6400800" y="2514600"/>
            <a:ext cx="243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sz="2000" b="0"/>
              <a:t>X = stort tal</a:t>
            </a:r>
            <a:endParaRPr lang="en-US" sz="2000" b="0"/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533400" y="5380038"/>
            <a:ext cx="80772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b="0"/>
              <a:t>Der findes en række (hvilken?) af forbedrende stier som konvergerer mod en strømning af størrelse</a:t>
            </a:r>
          </a:p>
          <a:p>
            <a:endParaRPr lang="da-DK" b="0"/>
          </a:p>
          <a:p>
            <a:endParaRPr lang="da-DK" b="0"/>
          </a:p>
          <a:p>
            <a:r>
              <a:rPr lang="da-DK" b="0"/>
              <a:t>hvilket er langt fra det optimale på 2X+1.</a:t>
            </a:r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Edmonds-Karp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382000" cy="1219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da-DK" sz="2400" b="1" dirty="0" err="1" smtClean="0">
                <a:solidFill>
                  <a:schemeClr val="accent2"/>
                </a:solidFill>
              </a:rPr>
              <a:t>Edmonds-Karp</a:t>
            </a:r>
            <a:r>
              <a:rPr lang="da-DK" sz="2400" b="1" dirty="0" smtClean="0">
                <a:solidFill>
                  <a:schemeClr val="accent2"/>
                </a:solidFill>
              </a:rPr>
              <a:t> algoritmen </a:t>
            </a:r>
            <a:r>
              <a:rPr lang="da-DK" sz="2400" dirty="0" smtClean="0"/>
              <a:t>= </a:t>
            </a:r>
          </a:p>
          <a:p>
            <a:pPr indent="19050">
              <a:buFontTx/>
              <a:buNone/>
              <a:defRPr/>
            </a:pPr>
            <a:r>
              <a:rPr lang="da-DK" sz="2400" dirty="0" err="1" smtClean="0"/>
              <a:t>Ford-Fulkerson</a:t>
            </a:r>
            <a:r>
              <a:rPr lang="da-DK" sz="2400" dirty="0" smtClean="0"/>
              <a:t> algoritmen der altid vælger en forbedrende sti med </a:t>
            </a:r>
            <a:r>
              <a:rPr lang="da-DK" sz="2400" dirty="0" smtClean="0">
                <a:solidFill>
                  <a:schemeClr val="accent2"/>
                </a:solidFill>
              </a:rPr>
              <a:t>færrest mulige kanter </a:t>
            </a:r>
            <a:r>
              <a:rPr lang="da-DK" sz="2400" dirty="0" smtClean="0"/>
              <a:t>(</a:t>
            </a:r>
            <a:r>
              <a:rPr lang="da-DK" sz="2400" dirty="0" err="1" smtClean="0"/>
              <a:t>vha</a:t>
            </a:r>
            <a:r>
              <a:rPr lang="da-DK" sz="2400" dirty="0" smtClean="0"/>
              <a:t> BFS)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3400" y="3276600"/>
            <a:ext cx="8458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da-DK" sz="2400" kern="0" dirty="0">
                <a:solidFill>
                  <a:schemeClr val="accent2"/>
                </a:solidFill>
                <a:latin typeface="+mn-lt"/>
              </a:rPr>
              <a:t>Sætning</a:t>
            </a:r>
            <a:r>
              <a:rPr lang="da-DK" sz="2400" kern="0" dirty="0">
                <a:latin typeface="+mn-lt"/>
              </a:rPr>
              <a:t>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da-DK" sz="2400" b="0" kern="0" dirty="0" err="1">
                <a:latin typeface="+mn-lt"/>
              </a:rPr>
              <a:t>Edmonds-Karp</a:t>
            </a:r>
            <a:r>
              <a:rPr lang="da-DK" sz="2400" b="0" kern="0" dirty="0">
                <a:latin typeface="+mn-lt"/>
              </a:rPr>
              <a:t> algoritmen finder højst </a:t>
            </a:r>
            <a:r>
              <a:rPr lang="da-DK" sz="2400" b="0" i="1" kern="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 kern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kern="0" dirty="0">
                <a:latin typeface="Times New Roman" pitchFamily="18" charset="0"/>
                <a:cs typeface="Times New Roman" pitchFamily="18" charset="0"/>
              </a:rPr>
              <a:t>V·E</a:t>
            </a:r>
            <a:r>
              <a:rPr lang="da-DK" sz="2400" b="0" kern="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z="2400" b="0" kern="0" dirty="0">
                <a:latin typeface="+mn-lt"/>
              </a:rPr>
              <a:t> forbedrende stier, </a:t>
            </a:r>
            <a:r>
              <a:rPr lang="da-DK" sz="2400" b="0" kern="0" dirty="0" err="1">
                <a:latin typeface="+mn-lt"/>
              </a:rPr>
              <a:t>d.v.s</a:t>
            </a:r>
            <a:r>
              <a:rPr lang="da-DK" sz="2400" b="0" kern="0" dirty="0">
                <a:latin typeface="+mn-lt"/>
              </a:rPr>
              <a:t>. kører i tid </a:t>
            </a:r>
            <a:r>
              <a:rPr lang="da-DK" sz="2400" b="0" i="1" kern="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400" b="0" kern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kern="0" dirty="0">
                <a:latin typeface="Times New Roman" pitchFamily="18" charset="0"/>
                <a:cs typeface="Times New Roman" pitchFamily="18" charset="0"/>
              </a:rPr>
              <a:t>V·E</a:t>
            </a:r>
            <a:r>
              <a:rPr lang="da-DK" sz="2400" b="0" kern="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b="0" kern="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z="2400" b="0" kern="0" dirty="0">
                <a:latin typeface="+mn-lt"/>
              </a:rPr>
              <a:t>.</a:t>
            </a:r>
            <a:endParaRPr lang="da-DK" sz="2400" b="0" kern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8438" y="460375"/>
            <a:ext cx="6303962" cy="591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0" y="6446838"/>
            <a:ext cx="914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/>
              <a:t> = # knuder, 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da-DK"/>
              <a:t>= # kanter, kapciteter i intervallet 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[1..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]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4876800" y="6294438"/>
            <a:ext cx="3048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 sz="1000">
                <a:solidFill>
                  <a:schemeClr val="accent2"/>
                </a:solidFill>
              </a:rPr>
              <a:t>Andrew Goldberg, 1998</a:t>
            </a:r>
            <a:endParaRPr lang="en-US" sz="1000">
              <a:solidFill>
                <a:schemeClr val="accent2"/>
              </a:solidFill>
            </a:endParaRP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2400"/>
              <a:t>Maksimale strømninger – Historisk overblik</a:t>
            </a:r>
            <a:endParaRPr lang="en-US" sz="240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506538" y="1009650"/>
            <a:ext cx="6213475" cy="714375"/>
          </a:xfrm>
          <a:prstGeom prst="rect">
            <a:avLst/>
          </a:prstGeom>
          <a:solidFill>
            <a:srgbClr val="FF0000">
              <a:alpha val="10196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Maximale strømninger</a:t>
            </a:r>
            <a:endParaRPr lang="en-US" b="1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smtClean="0"/>
          </a:p>
          <a:p>
            <a:endParaRPr lang="en-US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42900" y="1752600"/>
            <a:ext cx="8458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da-DK" sz="2400" kern="0" dirty="0">
                <a:solidFill>
                  <a:schemeClr val="accent2"/>
                </a:solidFill>
                <a:latin typeface="+mn-lt"/>
              </a:rPr>
              <a:t>Sætning</a:t>
            </a:r>
            <a:r>
              <a:rPr lang="da-DK" sz="2400" kern="0" dirty="0">
                <a:latin typeface="+mn-lt"/>
              </a:rPr>
              <a:t>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da-DK" sz="2400" b="0" kern="0" dirty="0" err="1">
                <a:latin typeface="+mn-lt"/>
              </a:rPr>
              <a:t>Maximal</a:t>
            </a:r>
            <a:r>
              <a:rPr lang="da-DK" sz="2400" b="0" kern="0" dirty="0">
                <a:latin typeface="+mn-lt"/>
              </a:rPr>
              <a:t> strømning = minimal snit.</a:t>
            </a:r>
          </a:p>
          <a:p>
            <a:pPr eaLnBrk="0" hangingPunct="0">
              <a:spcBef>
                <a:spcPct val="20000"/>
              </a:spcBef>
              <a:defRPr/>
            </a:pPr>
            <a:endParaRPr lang="da-DK" sz="2400" b="0" kern="0" dirty="0">
              <a:latin typeface="+mn-lt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da-DK" sz="2400" b="0" kern="0" dirty="0">
              <a:latin typeface="+mn-lt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da-DK" sz="2400" b="0" kern="0" dirty="0">
              <a:latin typeface="+mn-lt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da-DK" sz="2400" b="0" kern="0" dirty="0">
              <a:latin typeface="+mn-lt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da-DK" sz="2400" b="0" kern="0" dirty="0">
              <a:latin typeface="+mn-lt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da-DK" sz="2400" kern="0" dirty="0">
                <a:solidFill>
                  <a:schemeClr val="accent2"/>
                </a:solidFill>
              </a:rPr>
              <a:t>Sætning</a:t>
            </a:r>
            <a:r>
              <a:rPr lang="da-DK" sz="2400" kern="0" dirty="0"/>
              <a:t>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da-DK" sz="2400" b="0" kern="0" dirty="0"/>
              <a:t>Hvis alle kapaciteter er </a:t>
            </a:r>
            <a:r>
              <a:rPr lang="da-DK" sz="2400" b="0" kern="0" dirty="0" err="1"/>
              <a:t>heltallige</a:t>
            </a:r>
            <a:r>
              <a:rPr lang="da-DK" sz="2400" b="0" kern="0" dirty="0"/>
              <a:t> så finder </a:t>
            </a:r>
            <a:r>
              <a:rPr lang="da-DK" sz="2400" b="0" kern="0" dirty="0" err="1"/>
              <a:t>Ford-Fulkerson</a:t>
            </a:r>
            <a:r>
              <a:rPr lang="da-DK" sz="2400" b="0" kern="0" dirty="0"/>
              <a:t> og </a:t>
            </a:r>
            <a:r>
              <a:rPr lang="da-DK" sz="2400" b="0" kern="0" dirty="0" err="1"/>
              <a:t>Edmonds-Karp</a:t>
            </a:r>
            <a:r>
              <a:rPr lang="da-DK" sz="2400" b="0" kern="0" dirty="0"/>
              <a:t> algoritmerne en strømning hvor </a:t>
            </a:r>
            <a:r>
              <a:rPr lang="da-DK" sz="2400" b="0" i="1" kern="0" dirty="0"/>
              <a:t>strømmen  langs alle kanter er </a:t>
            </a:r>
            <a:r>
              <a:rPr lang="da-DK" sz="2400" b="0" i="1" kern="0" dirty="0" err="1"/>
              <a:t>heltalligt</a:t>
            </a:r>
            <a:endParaRPr lang="da-DK" sz="2400" b="0" i="1" kern="0" dirty="0"/>
          </a:p>
          <a:p>
            <a:pPr eaLnBrk="0" hangingPunct="0">
              <a:spcBef>
                <a:spcPct val="20000"/>
              </a:spcBef>
              <a:defRPr/>
            </a:pPr>
            <a:endParaRPr lang="da-DK" sz="2400" b="0" kern="0" dirty="0">
              <a:latin typeface="+mn-lt"/>
              <a:cs typeface="Times New Roman" pitchFamily="18" charset="0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da-DK" sz="2400" b="0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663" y="2895600"/>
            <a:ext cx="384333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Freeform 6"/>
          <p:cNvSpPr>
            <a:spLocks noChangeArrowheads="1"/>
          </p:cNvSpPr>
          <p:nvPr/>
        </p:nvSpPr>
        <p:spPr bwMode="auto">
          <a:xfrm>
            <a:off x="4233863" y="2667000"/>
            <a:ext cx="1489075" cy="1828800"/>
          </a:xfrm>
          <a:custGeom>
            <a:avLst/>
            <a:gdLst>
              <a:gd name="T0" fmla="*/ 25411 w 1488440"/>
              <a:gd name="T1" fmla="*/ 0 h 1828800"/>
              <a:gd name="T2" fmla="*/ 86397 w 1488440"/>
              <a:gd name="T3" fmla="*/ 579120 h 1828800"/>
              <a:gd name="T4" fmla="*/ 467559 w 1488440"/>
              <a:gd name="T5" fmla="*/ 731520 h 1828800"/>
              <a:gd name="T6" fmla="*/ 935119 w 1488440"/>
              <a:gd name="T7" fmla="*/ 1234440 h 1828800"/>
              <a:gd name="T8" fmla="*/ 1489075 w 1488440"/>
              <a:gd name="T9" fmla="*/ 1828800 h 1828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88440"/>
              <a:gd name="T16" fmla="*/ 0 h 1828800"/>
              <a:gd name="T17" fmla="*/ 1488440 w 1488440"/>
              <a:gd name="T18" fmla="*/ 1828800 h 1828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88440" h="1828800">
                <a:moveTo>
                  <a:pt x="25400" y="0"/>
                </a:moveTo>
                <a:cubicBezTo>
                  <a:pt x="0" y="355600"/>
                  <a:pt x="12700" y="457200"/>
                  <a:pt x="86360" y="579120"/>
                </a:cubicBezTo>
                <a:cubicBezTo>
                  <a:pt x="160020" y="701040"/>
                  <a:pt x="325967" y="622300"/>
                  <a:pt x="467360" y="731520"/>
                </a:cubicBezTo>
                <a:cubicBezTo>
                  <a:pt x="608753" y="840740"/>
                  <a:pt x="505460" y="1005840"/>
                  <a:pt x="934720" y="1234440"/>
                </a:cubicBezTo>
                <a:cubicBezTo>
                  <a:pt x="1272540" y="1219200"/>
                  <a:pt x="1319953" y="1653540"/>
                  <a:pt x="1488440" y="1828800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/>
          <p:cNvGrpSpPr/>
          <p:nvPr/>
        </p:nvGrpSpPr>
        <p:grpSpPr>
          <a:xfrm>
            <a:off x="6652260" y="1950721"/>
            <a:ext cx="2133600" cy="2438400"/>
            <a:chOff x="876300" y="2362201"/>
            <a:chExt cx="2133600" cy="2438400"/>
          </a:xfrm>
        </p:grpSpPr>
        <p:cxnSp>
          <p:nvCxnSpPr>
            <p:cNvPr id="106" name="Straight Connector 105"/>
            <p:cNvCxnSpPr/>
            <p:nvPr/>
          </p:nvCxnSpPr>
          <p:spPr bwMode="auto">
            <a:xfrm rot="16200000" flipH="1">
              <a:off x="2209800" y="1790701"/>
              <a:ext cx="228600" cy="1371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 rot="5400000">
              <a:off x="2286000" y="3162301"/>
              <a:ext cx="129540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 rot="5400000" flipH="1">
              <a:off x="2171700" y="3200401"/>
              <a:ext cx="7620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 rot="5400000" flipH="1" flipV="1">
              <a:off x="1638300" y="3124201"/>
              <a:ext cx="6096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 rot="5400000">
              <a:off x="2247900" y="4191001"/>
              <a:ext cx="914400" cy="304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 rot="16200000" flipH="1">
              <a:off x="1981200" y="4229101"/>
              <a:ext cx="76200" cy="1066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 rot="16200000" flipH="1">
              <a:off x="952500" y="4191001"/>
              <a:ext cx="4572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/>
            <p:nvPr/>
          </p:nvCxnSpPr>
          <p:spPr bwMode="auto">
            <a:xfrm rot="5400000" flipH="1" flipV="1">
              <a:off x="990600" y="3619501"/>
              <a:ext cx="5334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 rot="5400000" flipH="1">
              <a:off x="228600" y="3619501"/>
              <a:ext cx="1295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 rot="16200000" flipH="1">
              <a:off x="1485900" y="2362201"/>
              <a:ext cx="152400" cy="1371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 rot="16200000" flipH="1">
              <a:off x="876300" y="2971801"/>
              <a:ext cx="7620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 bwMode="auto">
            <a:xfrm rot="5400000" flipH="1" flipV="1">
              <a:off x="952500" y="2286001"/>
              <a:ext cx="6096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 rot="5400000">
              <a:off x="1066800" y="4152901"/>
              <a:ext cx="99060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/>
            <p:cNvCxnSpPr/>
            <p:nvPr/>
          </p:nvCxnSpPr>
          <p:spPr bwMode="auto">
            <a:xfrm rot="16200000" flipH="1">
              <a:off x="1562100" y="3810001"/>
              <a:ext cx="1066800" cy="914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/>
            <p:cNvCxnSpPr/>
            <p:nvPr/>
          </p:nvCxnSpPr>
          <p:spPr bwMode="auto">
            <a:xfrm rot="5400000" flipH="1" flipV="1">
              <a:off x="2362200" y="2476501"/>
              <a:ext cx="5334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/>
            <p:cNvCxnSpPr/>
            <p:nvPr/>
          </p:nvCxnSpPr>
          <p:spPr bwMode="auto">
            <a:xfrm rot="16200000" flipH="1">
              <a:off x="2171700" y="3200401"/>
              <a:ext cx="152400" cy="12192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2" name="Group 71"/>
          <p:cNvGrpSpPr/>
          <p:nvPr/>
        </p:nvGrpSpPr>
        <p:grpSpPr>
          <a:xfrm>
            <a:off x="403860" y="1935481"/>
            <a:ext cx="2133600" cy="2438400"/>
            <a:chOff x="876300" y="2362201"/>
            <a:chExt cx="2133600" cy="2438400"/>
          </a:xfrm>
        </p:grpSpPr>
        <p:cxnSp>
          <p:nvCxnSpPr>
            <p:cNvPr id="38" name="Straight Connector 37"/>
            <p:cNvCxnSpPr/>
            <p:nvPr/>
          </p:nvCxnSpPr>
          <p:spPr bwMode="auto">
            <a:xfrm rot="16200000" flipH="1">
              <a:off x="2209800" y="1790701"/>
              <a:ext cx="228600" cy="1371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rot="5400000">
              <a:off x="2286000" y="3162301"/>
              <a:ext cx="129540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rot="5400000" flipH="1">
              <a:off x="2171700" y="3200401"/>
              <a:ext cx="7620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rot="5400000" flipH="1" flipV="1">
              <a:off x="1638300" y="3124201"/>
              <a:ext cx="6096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2247900" y="4191001"/>
              <a:ext cx="914400" cy="304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rot="16200000" flipH="1">
              <a:off x="1981200" y="4229101"/>
              <a:ext cx="76200" cy="1066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rot="16200000" flipH="1">
              <a:off x="952500" y="4191001"/>
              <a:ext cx="4572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rot="5400000" flipH="1" flipV="1">
              <a:off x="990600" y="3619501"/>
              <a:ext cx="5334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rot="5400000" flipH="1">
              <a:off x="228600" y="3619501"/>
              <a:ext cx="1295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rot="16200000" flipH="1">
              <a:off x="1485900" y="2362201"/>
              <a:ext cx="152400" cy="1371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 rot="16200000" flipH="1">
              <a:off x="876300" y="2971801"/>
              <a:ext cx="7620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rot="5400000" flipH="1" flipV="1">
              <a:off x="952500" y="2286001"/>
              <a:ext cx="6096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 rot="5400000">
              <a:off x="1066800" y="4152901"/>
              <a:ext cx="99060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rot="16200000" flipH="1">
              <a:off x="1562100" y="3810001"/>
              <a:ext cx="1066800" cy="914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5400000" flipH="1" flipV="1">
              <a:off x="2362200" y="2476501"/>
              <a:ext cx="5334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rot="16200000" flipH="1">
              <a:off x="2171700" y="3200401"/>
              <a:ext cx="152400" cy="12192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Parringer</a:t>
            </a:r>
            <a:endParaRPr lang="da-DK" b="1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411480" y="2164080"/>
            <a:ext cx="2133600" cy="1295400"/>
            <a:chOff x="1219200" y="2865121"/>
            <a:chExt cx="2133600" cy="1295400"/>
          </a:xfrm>
        </p:grpSpPr>
        <p:cxnSp>
          <p:nvCxnSpPr>
            <p:cNvPr id="101" name="Straight Connector 100"/>
            <p:cNvCxnSpPr/>
            <p:nvPr/>
          </p:nvCxnSpPr>
          <p:spPr bwMode="auto">
            <a:xfrm rot="5400000">
              <a:off x="2628900" y="3436621"/>
              <a:ext cx="1295400" cy="152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 bwMode="auto">
            <a:xfrm rot="16200000" flipH="1">
              <a:off x="1219200" y="3246121"/>
              <a:ext cx="762000" cy="7620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4" name="Group 33"/>
          <p:cNvGrpSpPr/>
          <p:nvPr/>
        </p:nvGrpSpPr>
        <p:grpSpPr>
          <a:xfrm>
            <a:off x="304800" y="1813560"/>
            <a:ext cx="2362200" cy="2667000"/>
            <a:chOff x="762000" y="2209800"/>
            <a:chExt cx="2362200" cy="2667000"/>
          </a:xfrm>
          <a:solidFill>
            <a:schemeClr val="bg1"/>
          </a:solidFill>
        </p:grpSpPr>
        <p:sp>
          <p:nvSpPr>
            <p:cNvPr id="15" name="Oval 14"/>
            <p:cNvSpPr/>
            <p:nvPr/>
          </p:nvSpPr>
          <p:spPr bwMode="auto">
            <a:xfrm>
              <a:off x="762000" y="2819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762000" y="4114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1524000" y="2209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1371600" y="45720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1524000" y="3581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2133600" y="2971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2895600" y="2438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2438400" y="46482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2743200" y="3733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659880" y="1950720"/>
            <a:ext cx="2133600" cy="2438400"/>
            <a:chOff x="5516880" y="2346960"/>
            <a:chExt cx="2133600" cy="2438400"/>
          </a:xfrm>
        </p:grpSpPr>
        <p:cxnSp>
          <p:nvCxnSpPr>
            <p:cNvPr id="137" name="Straight Connector 136"/>
            <p:cNvCxnSpPr/>
            <p:nvPr/>
          </p:nvCxnSpPr>
          <p:spPr bwMode="auto">
            <a:xfrm>
              <a:off x="6309360" y="2346960"/>
              <a:ext cx="1341120" cy="19812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/>
            <p:cNvCxnSpPr/>
            <p:nvPr/>
          </p:nvCxnSpPr>
          <p:spPr bwMode="auto">
            <a:xfrm rot="5400000" flipH="1" flipV="1">
              <a:off x="6294120" y="3093720"/>
              <a:ext cx="609600" cy="6096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/>
            <p:nvPr/>
          </p:nvCxnSpPr>
          <p:spPr bwMode="auto">
            <a:xfrm rot="16200000" flipH="1">
              <a:off x="6591300" y="4213860"/>
              <a:ext cx="76200" cy="10668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Straight Connector 124"/>
            <p:cNvCxnSpPr/>
            <p:nvPr/>
          </p:nvCxnSpPr>
          <p:spPr bwMode="auto">
            <a:xfrm rot="16200000" flipH="1">
              <a:off x="4933950" y="3600450"/>
              <a:ext cx="1173480" cy="762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6" name="Group 125"/>
          <p:cNvGrpSpPr/>
          <p:nvPr/>
        </p:nvGrpSpPr>
        <p:grpSpPr>
          <a:xfrm>
            <a:off x="6553200" y="1828800"/>
            <a:ext cx="2362200" cy="2667000"/>
            <a:chOff x="762000" y="2209800"/>
            <a:chExt cx="2362200" cy="2667000"/>
          </a:xfrm>
          <a:solidFill>
            <a:schemeClr val="bg1"/>
          </a:solidFill>
        </p:grpSpPr>
        <p:sp>
          <p:nvSpPr>
            <p:cNvPr id="127" name="Oval 126"/>
            <p:cNvSpPr/>
            <p:nvPr/>
          </p:nvSpPr>
          <p:spPr bwMode="auto">
            <a:xfrm>
              <a:off x="762000" y="2819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762000" y="4114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1524000" y="2209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1371600" y="45720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1524000" y="3581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2133600" y="2971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2895600" y="2438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2438400" y="46482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2743200" y="3733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3528060" y="1935481"/>
            <a:ext cx="2133600" cy="2438400"/>
            <a:chOff x="876300" y="2362201"/>
            <a:chExt cx="2133600" cy="2438400"/>
          </a:xfrm>
        </p:grpSpPr>
        <p:cxnSp>
          <p:nvCxnSpPr>
            <p:cNvPr id="149" name="Straight Connector 148"/>
            <p:cNvCxnSpPr/>
            <p:nvPr/>
          </p:nvCxnSpPr>
          <p:spPr bwMode="auto">
            <a:xfrm rot="16200000" flipH="1">
              <a:off x="2209800" y="1790701"/>
              <a:ext cx="228600" cy="1371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/>
            <p:nvPr/>
          </p:nvCxnSpPr>
          <p:spPr bwMode="auto">
            <a:xfrm rot="5400000">
              <a:off x="2286000" y="3162301"/>
              <a:ext cx="129540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/>
            <p:cNvCxnSpPr/>
            <p:nvPr/>
          </p:nvCxnSpPr>
          <p:spPr bwMode="auto">
            <a:xfrm rot="5400000" flipH="1">
              <a:off x="2171700" y="3200401"/>
              <a:ext cx="7620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Straight Connector 151"/>
            <p:cNvCxnSpPr/>
            <p:nvPr/>
          </p:nvCxnSpPr>
          <p:spPr bwMode="auto">
            <a:xfrm rot="5400000" flipH="1" flipV="1">
              <a:off x="1638300" y="3124201"/>
              <a:ext cx="6096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Straight Connector 152"/>
            <p:cNvCxnSpPr/>
            <p:nvPr/>
          </p:nvCxnSpPr>
          <p:spPr bwMode="auto">
            <a:xfrm rot="5400000">
              <a:off x="2247900" y="4191001"/>
              <a:ext cx="914400" cy="304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/>
            <p:nvPr/>
          </p:nvCxnSpPr>
          <p:spPr bwMode="auto">
            <a:xfrm rot="16200000" flipH="1">
              <a:off x="1981200" y="4229101"/>
              <a:ext cx="76200" cy="1066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/>
            <p:cNvCxnSpPr/>
            <p:nvPr/>
          </p:nvCxnSpPr>
          <p:spPr bwMode="auto">
            <a:xfrm rot="16200000" flipH="1">
              <a:off x="952500" y="4191001"/>
              <a:ext cx="457200" cy="609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/>
            <p:cNvCxnSpPr/>
            <p:nvPr/>
          </p:nvCxnSpPr>
          <p:spPr bwMode="auto">
            <a:xfrm rot="5400000" flipH="1" flipV="1">
              <a:off x="990600" y="3619501"/>
              <a:ext cx="5334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" name="Straight Connector 156"/>
            <p:cNvCxnSpPr/>
            <p:nvPr/>
          </p:nvCxnSpPr>
          <p:spPr bwMode="auto">
            <a:xfrm rot="5400000" flipH="1">
              <a:off x="228600" y="3619501"/>
              <a:ext cx="1295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157"/>
            <p:cNvCxnSpPr/>
            <p:nvPr/>
          </p:nvCxnSpPr>
          <p:spPr bwMode="auto">
            <a:xfrm rot="16200000" flipH="1">
              <a:off x="1485900" y="2362201"/>
              <a:ext cx="152400" cy="13716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Straight Connector 158"/>
            <p:cNvCxnSpPr/>
            <p:nvPr/>
          </p:nvCxnSpPr>
          <p:spPr bwMode="auto">
            <a:xfrm rot="16200000" flipH="1">
              <a:off x="876300" y="2971801"/>
              <a:ext cx="7620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Straight Connector 159"/>
            <p:cNvCxnSpPr/>
            <p:nvPr/>
          </p:nvCxnSpPr>
          <p:spPr bwMode="auto">
            <a:xfrm rot="5400000" flipH="1" flipV="1">
              <a:off x="952500" y="2286001"/>
              <a:ext cx="6096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/>
            <p:cNvCxnSpPr/>
            <p:nvPr/>
          </p:nvCxnSpPr>
          <p:spPr bwMode="auto">
            <a:xfrm rot="5400000">
              <a:off x="1066800" y="4152901"/>
              <a:ext cx="990600" cy="152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Straight Connector 161"/>
            <p:cNvCxnSpPr/>
            <p:nvPr/>
          </p:nvCxnSpPr>
          <p:spPr bwMode="auto">
            <a:xfrm rot="16200000" flipH="1">
              <a:off x="1562100" y="3810001"/>
              <a:ext cx="1066800" cy="9144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Straight Connector 162"/>
            <p:cNvCxnSpPr/>
            <p:nvPr/>
          </p:nvCxnSpPr>
          <p:spPr bwMode="auto">
            <a:xfrm rot="5400000" flipH="1" flipV="1">
              <a:off x="2362200" y="2476501"/>
              <a:ext cx="533400" cy="762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Straight Connector 163"/>
            <p:cNvCxnSpPr/>
            <p:nvPr/>
          </p:nvCxnSpPr>
          <p:spPr bwMode="auto">
            <a:xfrm rot="16200000" flipH="1">
              <a:off x="2171700" y="3200401"/>
              <a:ext cx="152400" cy="12192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5" name="Group 164"/>
          <p:cNvGrpSpPr/>
          <p:nvPr/>
        </p:nvGrpSpPr>
        <p:grpSpPr>
          <a:xfrm>
            <a:off x="3535680" y="2164080"/>
            <a:ext cx="2133600" cy="2209800"/>
            <a:chOff x="1219200" y="2865121"/>
            <a:chExt cx="2133600" cy="2209800"/>
          </a:xfrm>
        </p:grpSpPr>
        <p:cxnSp>
          <p:nvCxnSpPr>
            <p:cNvPr id="166" name="Straight Connector 165"/>
            <p:cNvCxnSpPr/>
            <p:nvPr/>
          </p:nvCxnSpPr>
          <p:spPr bwMode="auto">
            <a:xfrm rot="5400000">
              <a:off x="2628900" y="3436621"/>
              <a:ext cx="1295400" cy="152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Straight Connector 166"/>
            <p:cNvCxnSpPr/>
            <p:nvPr/>
          </p:nvCxnSpPr>
          <p:spPr bwMode="auto">
            <a:xfrm rot="16200000" flipH="1">
              <a:off x="2324100" y="4503421"/>
              <a:ext cx="76200" cy="10668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" name="Straight Connector 167"/>
            <p:cNvCxnSpPr/>
            <p:nvPr/>
          </p:nvCxnSpPr>
          <p:spPr bwMode="auto">
            <a:xfrm rot="16200000" flipH="1">
              <a:off x="1219200" y="3246121"/>
              <a:ext cx="762000" cy="7620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9" name="Group 168"/>
          <p:cNvGrpSpPr/>
          <p:nvPr/>
        </p:nvGrpSpPr>
        <p:grpSpPr>
          <a:xfrm>
            <a:off x="3429000" y="1813560"/>
            <a:ext cx="2362200" cy="2667000"/>
            <a:chOff x="762000" y="2209800"/>
            <a:chExt cx="2362200" cy="2667000"/>
          </a:xfrm>
          <a:solidFill>
            <a:schemeClr val="bg1"/>
          </a:solidFill>
        </p:grpSpPr>
        <p:sp>
          <p:nvSpPr>
            <p:cNvPr id="170" name="Oval 169"/>
            <p:cNvSpPr/>
            <p:nvPr/>
          </p:nvSpPr>
          <p:spPr bwMode="auto">
            <a:xfrm>
              <a:off x="762000" y="2819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1" name="Oval 170"/>
            <p:cNvSpPr/>
            <p:nvPr/>
          </p:nvSpPr>
          <p:spPr bwMode="auto">
            <a:xfrm>
              <a:off x="762000" y="4114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2" name="Oval 171"/>
            <p:cNvSpPr/>
            <p:nvPr/>
          </p:nvSpPr>
          <p:spPr bwMode="auto">
            <a:xfrm>
              <a:off x="1524000" y="2209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3" name="Oval 172"/>
            <p:cNvSpPr/>
            <p:nvPr/>
          </p:nvSpPr>
          <p:spPr bwMode="auto">
            <a:xfrm>
              <a:off x="1371600" y="45720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4" name="Oval 173"/>
            <p:cNvSpPr/>
            <p:nvPr/>
          </p:nvSpPr>
          <p:spPr bwMode="auto">
            <a:xfrm>
              <a:off x="1524000" y="3581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5" name="Oval 174"/>
            <p:cNvSpPr/>
            <p:nvPr/>
          </p:nvSpPr>
          <p:spPr bwMode="auto">
            <a:xfrm>
              <a:off x="2133600" y="2971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6" name="Oval 175"/>
            <p:cNvSpPr/>
            <p:nvPr/>
          </p:nvSpPr>
          <p:spPr bwMode="auto">
            <a:xfrm>
              <a:off x="2895600" y="24384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7" name="Oval 176"/>
            <p:cNvSpPr/>
            <p:nvPr/>
          </p:nvSpPr>
          <p:spPr bwMode="auto">
            <a:xfrm>
              <a:off x="2438400" y="46482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8" name="Oval 177"/>
            <p:cNvSpPr/>
            <p:nvPr/>
          </p:nvSpPr>
          <p:spPr bwMode="auto">
            <a:xfrm>
              <a:off x="2743200" y="3733800"/>
              <a:ext cx="228600" cy="22860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79" name="TextBox 178"/>
          <p:cNvSpPr txBox="1"/>
          <p:nvPr/>
        </p:nvSpPr>
        <p:spPr>
          <a:xfrm>
            <a:off x="0" y="510540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Parring</a:t>
            </a:r>
          </a:p>
          <a:p>
            <a:pPr algn="ctr"/>
            <a:endParaRPr lang="da-DK" dirty="0"/>
          </a:p>
          <a:p>
            <a:pPr algn="ctr"/>
            <a:r>
              <a:rPr lang="da-DK" b="0" dirty="0" smtClean="0"/>
              <a:t>(en delmængde af kanterne hvor hver knude indgår max én gang)</a:t>
            </a:r>
            <a:endParaRPr lang="da-DK" b="0" dirty="0"/>
          </a:p>
        </p:txBody>
      </p:sp>
      <p:sp>
        <p:nvSpPr>
          <p:cNvPr id="211" name="TextBox 210"/>
          <p:cNvSpPr txBox="1"/>
          <p:nvPr/>
        </p:nvSpPr>
        <p:spPr>
          <a:xfrm>
            <a:off x="3200400" y="510540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/>
              <a:t>Maximal</a:t>
            </a:r>
            <a:r>
              <a:rPr lang="da-DK" dirty="0" smtClean="0"/>
              <a:t> Parring</a:t>
            </a:r>
          </a:p>
          <a:p>
            <a:pPr algn="ctr"/>
            <a:endParaRPr lang="da-DK" dirty="0"/>
          </a:p>
          <a:p>
            <a:pPr algn="ctr"/>
            <a:r>
              <a:rPr lang="da-DK" b="0" dirty="0" smtClean="0"/>
              <a:t>(parring hvor ingen kanter kan tilføjes – kan findes </a:t>
            </a:r>
            <a:r>
              <a:rPr lang="da-DK" b="0" dirty="0" err="1" smtClean="0"/>
              <a:t>v.h.a</a:t>
            </a:r>
            <a:r>
              <a:rPr lang="da-DK" b="0" dirty="0" smtClean="0"/>
              <a:t> grådig algoritme)</a:t>
            </a:r>
            <a:endParaRPr lang="da-DK" b="0" dirty="0"/>
          </a:p>
        </p:txBody>
      </p:sp>
      <p:sp>
        <p:nvSpPr>
          <p:cNvPr id="212" name="TextBox 211"/>
          <p:cNvSpPr txBox="1"/>
          <p:nvPr/>
        </p:nvSpPr>
        <p:spPr>
          <a:xfrm>
            <a:off x="6400800" y="5117068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/>
              <a:t>Maximum</a:t>
            </a:r>
            <a:r>
              <a:rPr lang="da-DK" dirty="0" smtClean="0"/>
              <a:t> Parring</a:t>
            </a:r>
          </a:p>
          <a:p>
            <a:pPr algn="ctr"/>
            <a:endParaRPr lang="da-DK" dirty="0"/>
          </a:p>
          <a:p>
            <a:pPr algn="ctr"/>
            <a:r>
              <a:rPr lang="da-DK" b="0" dirty="0" smtClean="0"/>
              <a:t>(findes ingen parringer med flere kanter)</a:t>
            </a:r>
            <a:endParaRPr lang="da-DK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Parringer i todelte grafer</a:t>
            </a:r>
            <a:endParaRPr lang="en-US" b="1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4863" y="2133600"/>
            <a:ext cx="49942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1676400" y="5257800"/>
            <a:ext cx="259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/>
              <a:t>Parring af størrelse 2</a:t>
            </a:r>
            <a:endParaRPr lang="en-US"/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5105400" y="5257800"/>
            <a:ext cx="259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/>
              <a:t>Parring af størrelse 3</a:t>
            </a:r>
            <a:endParaRPr lang="en-US"/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2011363" y="17526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3322638" y="20574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i="1">
                <a:latin typeface="Times New Roman" pitchFamily="18" charset="0"/>
                <a:cs typeface="Times New Roman" pitchFamily="18" charset="0"/>
              </a:rPr>
              <a:t>R</a:t>
            </a:r>
            <a:endParaRPr lang="en-US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524000"/>
            <a:ext cx="55276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Parring vs. Strømning</a:t>
            </a:r>
            <a:endParaRPr lang="en-US" b="1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489075"/>
            <a:ext cx="2209800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304800" y="5440363"/>
            <a:ext cx="2438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>
                <a:solidFill>
                  <a:schemeClr val="accent2"/>
                </a:solidFill>
              </a:rPr>
              <a:t>Todelt graf</a:t>
            </a:r>
          </a:p>
          <a:p>
            <a:pPr algn="ctr"/>
            <a:r>
              <a:rPr lang="da-DK">
                <a:solidFill>
                  <a:srgbClr val="00CC00"/>
                </a:solidFill>
              </a:rPr>
              <a:t>Maximum matching</a:t>
            </a:r>
            <a:endParaRPr lang="en-US">
              <a:solidFill>
                <a:srgbClr val="00CC00"/>
              </a:solidFill>
            </a:endParaRP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4800600" y="5470525"/>
            <a:ext cx="29718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>
                <a:solidFill>
                  <a:schemeClr val="accent2"/>
                </a:solidFill>
              </a:rPr>
              <a:t>Strømnings netværk</a:t>
            </a:r>
          </a:p>
          <a:p>
            <a:pPr algn="ctr"/>
            <a:r>
              <a:rPr lang="da-DK">
                <a:solidFill>
                  <a:srgbClr val="00CC00"/>
                </a:solidFill>
              </a:rPr>
              <a:t>Maximum strømning</a:t>
            </a:r>
          </a:p>
          <a:p>
            <a:pPr algn="ctr"/>
            <a:r>
              <a:rPr lang="da-DK">
                <a:solidFill>
                  <a:srgbClr val="FF0000"/>
                </a:solidFill>
              </a:rPr>
              <a:t>(i en heltallig løsning, </a:t>
            </a:r>
          </a:p>
          <a:p>
            <a:pPr algn="ctr"/>
            <a:r>
              <a:rPr lang="da-DK">
                <a:solidFill>
                  <a:srgbClr val="FF0000"/>
                </a:solidFill>
              </a:rPr>
              <a:t>f.x.  Ford-Fulkerson)</a:t>
            </a: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6391" name="Straight Arrow Connector 9"/>
          <p:cNvCxnSpPr>
            <a:cxnSpLocks noChangeShapeType="1"/>
          </p:cNvCxnSpPr>
          <p:nvPr/>
        </p:nvCxnSpPr>
        <p:spPr bwMode="auto">
          <a:xfrm rot="5400000">
            <a:off x="7505700" y="1790700"/>
            <a:ext cx="457200" cy="3810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6392" name="TextBox 10"/>
          <p:cNvSpPr txBox="1">
            <a:spLocks noChangeArrowheads="1"/>
          </p:cNvSpPr>
          <p:nvPr/>
        </p:nvSpPr>
        <p:spPr bwMode="auto">
          <a:xfrm>
            <a:off x="7543800" y="1143000"/>
            <a:ext cx="1447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>
                <a:solidFill>
                  <a:srgbClr val="FF0000"/>
                </a:solidFill>
              </a:rPr>
              <a:t>alle kanter kapacitet 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6393" name="TextBox 11"/>
          <p:cNvSpPr txBox="1">
            <a:spLocks noChangeArrowheads="1"/>
          </p:cNvSpPr>
          <p:nvPr/>
        </p:nvSpPr>
        <p:spPr bwMode="auto">
          <a:xfrm>
            <a:off x="3048000" y="5638800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CC00"/>
                </a:solidFill>
              </a:rPr>
              <a:t>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67710"/>
            <a:ext cx="7471833" cy="463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295400" y="5801380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/>
              <a:t>Problem B:  </a:t>
            </a:r>
            <a:r>
              <a:rPr lang="en-US" sz="2800" b="0" dirty="0"/>
              <a:t>March </a:t>
            </a:r>
            <a:r>
              <a:rPr lang="en-US" sz="2800" b="0" dirty="0" smtClean="0"/>
              <a:t>of </a:t>
            </a:r>
            <a:r>
              <a:rPr lang="en-US" sz="2800" b="0" dirty="0"/>
              <a:t>the </a:t>
            </a:r>
            <a:r>
              <a:rPr lang="en-US" sz="2800" b="0" dirty="0" smtClean="0"/>
              <a:t>Penguins</a:t>
            </a:r>
          </a:p>
          <a:p>
            <a:pPr algn="ctr"/>
            <a:endParaRPr lang="da-DK" sz="1400" b="0" dirty="0" smtClean="0"/>
          </a:p>
          <a:p>
            <a:pPr algn="ctr"/>
            <a:r>
              <a:rPr lang="da-DK" sz="1400" b="0" dirty="0" smtClean="0"/>
              <a:t>2007.nwerc.eu/problems/nwerc07-problemset.pdf</a:t>
            </a:r>
            <a:endParaRPr lang="da-DK" sz="2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4000"/>
            <a:ext cx="8077200" cy="660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30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598068"/>
            <a:ext cx="5257800" cy="225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4275" y="1447800"/>
            <a:ext cx="67405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da-DK" sz="4000" b="1" smtClean="0"/>
              <a:t>Maximale Strømninger i Netværk</a:t>
            </a:r>
            <a:endParaRPr lang="en-US" sz="4000" b="1" smtClean="0"/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168275" y="5029200"/>
            <a:ext cx="8915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39875" indent="-1539875"/>
            <a:r>
              <a:rPr lang="da-DK" sz="2400">
                <a:solidFill>
                  <a:schemeClr val="accent2"/>
                </a:solidFill>
              </a:rPr>
              <a:t>Input:</a:t>
            </a:r>
            <a:r>
              <a:rPr lang="da-DK" sz="2400"/>
              <a:t> 	</a:t>
            </a:r>
            <a:r>
              <a:rPr lang="da-DK" sz="2400" b="0"/>
              <a:t>En orienteret graf 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=(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z="2400" b="0"/>
              <a:t>, hvor alle kanter 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a-DK" sz="2400" b="0"/>
              <a:t>har en </a:t>
            </a:r>
            <a:r>
              <a:rPr lang="da-DK" sz="2400" b="0">
                <a:solidFill>
                  <a:schemeClr val="accent2"/>
                </a:solidFill>
              </a:rPr>
              <a:t>kapacitet 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z="2400" b="0"/>
              <a:t>, og to knuder </a:t>
            </a:r>
            <a:r>
              <a:rPr lang="da-DK" sz="2400" b="0">
                <a:solidFill>
                  <a:schemeClr val="accent2"/>
                </a:solidFill>
              </a:rPr>
              <a:t>kilde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az-Cyrl-AZ" sz="2400" b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/>
              <a:t> (source), og </a:t>
            </a:r>
            <a:r>
              <a:rPr lang="da-DK" sz="2400" b="0">
                <a:solidFill>
                  <a:schemeClr val="accent2"/>
                </a:solidFill>
              </a:rPr>
              <a:t>afløbet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Cyrl-AZ" sz="2400" b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/>
              <a:t> (sink)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539875" indent="-1539875"/>
            <a:r>
              <a:rPr lang="da-DK" sz="2400">
                <a:solidFill>
                  <a:schemeClr val="accent2"/>
                </a:solidFill>
              </a:rPr>
              <a:t>Output:	</a:t>
            </a:r>
            <a:r>
              <a:rPr lang="da-DK" sz="2400" b="0"/>
              <a:t>En maximal </a:t>
            </a:r>
            <a:r>
              <a:rPr lang="da-DK" sz="2400" b="0">
                <a:solidFill>
                  <a:schemeClr val="accent2"/>
                </a:solidFill>
              </a:rPr>
              <a:t>strømning 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da-DK" sz="2400" b="0"/>
              <a:t> i netværket fra 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da-DK" sz="2400" b="0"/>
              <a:t>til 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b="0"/>
              <a:t>.</a:t>
            </a: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533400" y="388620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FF0000"/>
                </a:solidFill>
              </a:rPr>
              <a:t>kilde</a:t>
            </a:r>
          </a:p>
        </p:txBody>
      </p:sp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7037388" y="1295400"/>
            <a:ext cx="1954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FF0000"/>
                </a:solidFill>
              </a:rPr>
              <a:t>Kapacitet </a:t>
            </a:r>
            <a:r>
              <a:rPr lang="da-DK" b="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b="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b="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b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da-DK">
              <a:solidFill>
                <a:srgbClr val="FF0000"/>
              </a:solidFill>
            </a:endParaRPr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7924800" y="3886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FF0000"/>
                </a:solidFill>
              </a:rPr>
              <a:t>afløb</a:t>
            </a:r>
          </a:p>
        </p:txBody>
      </p:sp>
      <p:cxnSp>
        <p:nvCxnSpPr>
          <p:cNvPr id="3080" name="Straight Arrow Connector 10"/>
          <p:cNvCxnSpPr>
            <a:cxnSpLocks noChangeShapeType="1"/>
          </p:cNvCxnSpPr>
          <p:nvPr/>
        </p:nvCxnSpPr>
        <p:spPr bwMode="auto">
          <a:xfrm flipV="1">
            <a:off x="990600" y="3200400"/>
            <a:ext cx="914400" cy="685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81" name="Straight Arrow Connector 14"/>
          <p:cNvCxnSpPr>
            <a:cxnSpLocks noChangeShapeType="1"/>
          </p:cNvCxnSpPr>
          <p:nvPr/>
        </p:nvCxnSpPr>
        <p:spPr bwMode="auto">
          <a:xfrm rot="10800000" flipV="1">
            <a:off x="6324600" y="1524000"/>
            <a:ext cx="762000" cy="685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82" name="Straight Arrow Connector 15"/>
          <p:cNvCxnSpPr>
            <a:cxnSpLocks noChangeShapeType="1"/>
          </p:cNvCxnSpPr>
          <p:nvPr/>
        </p:nvCxnSpPr>
        <p:spPr bwMode="auto">
          <a:xfrm rot="10800000">
            <a:off x="7315200" y="3276600"/>
            <a:ext cx="838200" cy="6096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925" y="1447800"/>
            <a:ext cx="72961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da-DK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Maximale Strømninger i Netværk</a:t>
            </a:r>
            <a:endParaRPr lang="en-US" sz="4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33400" y="5135563"/>
            <a:ext cx="84963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39875" indent="-1539875">
              <a:defRPr/>
            </a:pPr>
            <a:r>
              <a:rPr lang="da-DK" sz="2400" dirty="0">
                <a:solidFill>
                  <a:schemeClr val="accent2"/>
                </a:solidFill>
              </a:rPr>
              <a:t>Krav til </a:t>
            </a:r>
            <a:r>
              <a:rPr lang="da-DK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da-DK" sz="2400" dirty="0">
                <a:solidFill>
                  <a:schemeClr val="accent2"/>
                </a:solidFill>
              </a:rPr>
              <a:t>:</a:t>
            </a:r>
            <a:r>
              <a:rPr lang="da-DK" sz="2400" dirty="0"/>
              <a:t> 	</a:t>
            </a:r>
          </a:p>
          <a:p>
            <a:pPr marL="396875" indent="-396875">
              <a:defRPr/>
            </a:pPr>
            <a:r>
              <a:rPr lang="da-DK" sz="2400" b="0" i="1" dirty="0">
                <a:latin typeface="Times New Roman" pitchFamily="18" charset="0"/>
                <a:cs typeface="Times New Roman" pitchFamily="18" charset="0"/>
              </a:rPr>
              <a:t>	f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sz="2400" b="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a-DK" sz="2400" b="0" i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da-DK" sz="2400" b="0" i="1" dirty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v,u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)	</a:t>
            </a:r>
            <a:r>
              <a:rPr lang="da-DK" sz="2400" b="0" dirty="0"/>
              <a:t>for alle kanter (strømbevaring)</a:t>
            </a:r>
          </a:p>
          <a:p>
            <a:pPr marL="396875" indent="-396875">
              <a:defRPr/>
            </a:pP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l-GR" sz="2400" b="0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da-DK" sz="2400" b="0" i="1" baseline="-25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az-Cyrl-AZ" sz="2400" b="0" baseline="-25000" dirty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da-DK" sz="2400" b="0" i="1" baseline="-25000" dirty="0">
                <a:latin typeface="Times New Roman" pitchFamily="18" charset="0"/>
                <a:cs typeface="Times New Roman" pitchFamily="18" charset="0"/>
              </a:rPr>
              <a:t>V  </a:t>
            </a:r>
            <a:r>
              <a:rPr lang="da-DK" sz="2400" b="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sz="2400" b="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) = 0	</a:t>
            </a:r>
            <a:r>
              <a:rPr lang="da-DK" sz="2400" b="0" dirty="0"/>
              <a:t>for alle knuder ≠ 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da-DK" sz="2400" b="0" dirty="0" err="1"/>
              <a:t>,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2400" b="0" dirty="0"/>
              <a:t> (strøm </a:t>
            </a:r>
            <a:r>
              <a:rPr lang="da-DK" sz="2400" b="0" dirty="0" err="1"/>
              <a:t>in=strøm</a:t>
            </a:r>
            <a:r>
              <a:rPr lang="da-DK" sz="2400" b="0" dirty="0"/>
              <a:t> ud)</a:t>
            </a:r>
          </a:p>
          <a:p>
            <a:pPr marL="396875" indent="-396875">
              <a:defRPr/>
            </a:pPr>
            <a:r>
              <a:rPr lang="da-DK" sz="2400" b="0" i="1" dirty="0">
                <a:latin typeface="Times New Roman" pitchFamily="18" charset="0"/>
                <a:cs typeface="Times New Roman" pitchFamily="18" charset="0"/>
              </a:rPr>
              <a:t>	f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 sz="2400" b="0" dirty="0" err="1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a-DK" sz="2400" b="0" i="1" dirty="0">
                <a:latin typeface="Times New Roman" pitchFamily="18" charset="0"/>
                <a:cs typeface="Times New Roman" pitchFamily="18" charset="0"/>
              </a:rPr>
              <a:t>≤ c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400" b="0" i="1" dirty="0" err="1">
                <a:latin typeface="Times New Roman" pitchFamily="18" charset="0"/>
                <a:cs typeface="Times New Roman" pitchFamily="18" charset="0"/>
              </a:rPr>
              <a:t>u,v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)	</a:t>
            </a:r>
            <a:r>
              <a:rPr lang="da-DK" sz="2400" b="0" dirty="0"/>
              <a:t>for alle kanter (strømbevaring)</a:t>
            </a:r>
          </a:p>
        </p:txBody>
      </p:sp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0" y="427355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FF0000"/>
                </a:solidFill>
              </a:rPr>
              <a:t>kapacitet (ingen strømning)</a:t>
            </a:r>
          </a:p>
        </p:txBody>
      </p:sp>
      <p:sp>
        <p:nvSpPr>
          <p:cNvPr id="4102" name="TextBox 9"/>
          <p:cNvSpPr txBox="1">
            <a:spLocks noChangeArrowheads="1"/>
          </p:cNvSpPr>
          <p:nvPr/>
        </p:nvSpPr>
        <p:spPr bwMode="auto">
          <a:xfrm>
            <a:off x="5360988" y="4502150"/>
            <a:ext cx="259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FF0000"/>
                </a:solidFill>
              </a:rPr>
              <a:t>Strømning / kapacitet</a:t>
            </a:r>
          </a:p>
        </p:txBody>
      </p:sp>
      <p:cxnSp>
        <p:nvCxnSpPr>
          <p:cNvPr id="4103" name="Straight Arrow Connector 10"/>
          <p:cNvCxnSpPr>
            <a:cxnSpLocks noChangeShapeType="1"/>
          </p:cNvCxnSpPr>
          <p:nvPr/>
        </p:nvCxnSpPr>
        <p:spPr bwMode="auto">
          <a:xfrm rot="5400000" flipH="1" flipV="1">
            <a:off x="2209800" y="3500438"/>
            <a:ext cx="1143000" cy="5334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4104" name="Straight Arrow Connector 10"/>
          <p:cNvCxnSpPr>
            <a:cxnSpLocks noChangeShapeType="1"/>
          </p:cNvCxnSpPr>
          <p:nvPr/>
        </p:nvCxnSpPr>
        <p:spPr bwMode="auto">
          <a:xfrm rot="10800000">
            <a:off x="4572000" y="4451350"/>
            <a:ext cx="838200" cy="2286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5488" y="1238250"/>
            <a:ext cx="2595562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1182688"/>
            <a:ext cx="4752975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da-DK" b="1" smtClean="0"/>
              <a:t>Flere kilder og afløb</a:t>
            </a:r>
            <a:endParaRPr lang="en-US" b="1" i="1" smtClean="0"/>
          </a:p>
        </p:txBody>
      </p:sp>
      <p:cxnSp>
        <p:nvCxnSpPr>
          <p:cNvPr id="5123" name="Straight Arrow Connector 7"/>
          <p:cNvCxnSpPr>
            <a:cxnSpLocks noChangeShapeType="1"/>
          </p:cNvCxnSpPr>
          <p:nvPr/>
        </p:nvCxnSpPr>
        <p:spPr bwMode="auto">
          <a:xfrm flipV="1">
            <a:off x="1304925" y="3724275"/>
            <a:ext cx="914400" cy="685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" name="Straight Arrow Connector 8"/>
          <p:cNvCxnSpPr>
            <a:cxnSpLocks noChangeShapeType="1"/>
          </p:cNvCxnSpPr>
          <p:nvPr/>
        </p:nvCxnSpPr>
        <p:spPr bwMode="auto">
          <a:xfrm rot="10800000">
            <a:off x="6858000" y="3810000"/>
            <a:ext cx="838200" cy="685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5800" y="43434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FF0000"/>
                </a:solidFill>
              </a:rPr>
              <a:t>(super)kilde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029450" y="44196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FF0000"/>
                </a:solidFill>
              </a:rPr>
              <a:t>(super)afløb</a:t>
            </a:r>
          </a:p>
        </p:txBody>
      </p:sp>
      <p:sp>
        <p:nvSpPr>
          <p:cNvPr id="5128" name="Oval 14"/>
          <p:cNvSpPr>
            <a:spLocks noChangeArrowheads="1"/>
          </p:cNvSpPr>
          <p:nvPr/>
        </p:nvSpPr>
        <p:spPr bwMode="auto">
          <a:xfrm>
            <a:off x="3200400" y="914400"/>
            <a:ext cx="609600" cy="5410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129" name="Oval 15"/>
          <p:cNvSpPr>
            <a:spLocks noChangeArrowheads="1"/>
          </p:cNvSpPr>
          <p:nvPr/>
        </p:nvSpPr>
        <p:spPr bwMode="auto">
          <a:xfrm>
            <a:off x="5391150" y="1828800"/>
            <a:ext cx="533400" cy="3505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998788" y="6334125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>
                <a:solidFill>
                  <a:srgbClr val="FF0000"/>
                </a:solidFill>
              </a:rPr>
              <a:t>kilder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257800" y="53340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>
                <a:solidFill>
                  <a:srgbClr val="FF0000"/>
                </a:solidFill>
              </a:rPr>
              <a:t>afløb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5128" grpId="0" animBg="1"/>
      <p:bldP spid="5129" grpId="0" animBg="1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453" y="1231797"/>
            <a:ext cx="8361947" cy="181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" y="15875"/>
            <a:ext cx="9144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da-DK" sz="44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Ford-Fulkerson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7696200" y="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>
                <a:solidFill>
                  <a:schemeClr val="accent2"/>
                </a:solidFill>
              </a:rPr>
              <a:t>1962</a:t>
            </a:r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238" y="3763962"/>
            <a:ext cx="87471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28600" y="3459162"/>
            <a:ext cx="381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dirty="0">
                <a:solidFill>
                  <a:schemeClr val="accent2"/>
                </a:solidFill>
              </a:rPr>
              <a:t>Strømning / Kapacitet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105400" y="3459162"/>
            <a:ext cx="381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dirty="0">
                <a:solidFill>
                  <a:schemeClr val="accent2"/>
                </a:solidFill>
              </a:rPr>
              <a:t>Rest-netværk &amp; forbedrende sti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a-DK" dirty="0">
                <a:solidFill>
                  <a:schemeClr val="accent2"/>
                </a:solidFill>
              </a:rPr>
              <a:t>Observation</a:t>
            </a:r>
            <a:r>
              <a:rPr lang="da-DK" dirty="0"/>
              <a:t>: </a:t>
            </a:r>
            <a:r>
              <a:rPr lang="da-DK" i="1" dirty="0" err="1">
                <a:latin typeface="Times New Roman" pitchFamily="18" charset="0"/>
                <a:cs typeface="Times New Roman" pitchFamily="18" charset="0"/>
              </a:rPr>
              <a:t>s-t</a:t>
            </a:r>
            <a:r>
              <a:rPr lang="da-DK" dirty="0"/>
              <a:t> sti i rest-netværket ≡ forbedrende sti i netværket</a:t>
            </a:r>
            <a:endParaRPr lang="en-US" dirty="0"/>
          </a:p>
        </p:txBody>
      </p:sp>
      <p:cxnSp>
        <p:nvCxnSpPr>
          <p:cNvPr id="11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1905001" y="5762624"/>
            <a:ext cx="457200" cy="31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6726238" y="60198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i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13" name="Straight Arrow Connector 11"/>
          <p:cNvCxnSpPr>
            <a:cxnSpLocks noChangeShapeType="1"/>
          </p:cNvCxnSpPr>
          <p:nvPr/>
        </p:nvCxnSpPr>
        <p:spPr bwMode="auto">
          <a:xfrm rot="16200000" flipV="1">
            <a:off x="6753225" y="5341937"/>
            <a:ext cx="838200" cy="6096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1179513" y="5934075"/>
            <a:ext cx="1905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 /  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a-DK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8791074" cy="349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197" name="Straight Arrow Connector 6"/>
          <p:cNvCxnSpPr>
            <a:cxnSpLocks noChangeShapeType="1"/>
          </p:cNvCxnSpPr>
          <p:nvPr/>
        </p:nvCxnSpPr>
        <p:spPr bwMode="auto">
          <a:xfrm rot="5400000" flipH="1" flipV="1">
            <a:off x="-93788" y="4517399"/>
            <a:ext cx="2140702" cy="581526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" y="5802313"/>
            <a:ext cx="3886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a-DK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maximale forøgelse langs stien </a:t>
            </a:r>
            <a:r>
              <a:rPr lang="da-D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" y="15875"/>
            <a:ext cx="91440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da-DK" sz="44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Ford-Fulkerson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7696200" y="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>
                <a:solidFill>
                  <a:schemeClr val="accent2"/>
                </a:solidFill>
              </a:rPr>
              <a:t>1962</a:t>
            </a:r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19125"/>
            <a:ext cx="571500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92075" y="168275"/>
            <a:ext cx="90519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da-DK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Ford-Fulkerson</a:t>
            </a:r>
            <a:r>
              <a:rPr lang="da-DK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: eksempel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43000" y="6477000"/>
            <a:ext cx="388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a-DK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rest-netværk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038600" y="6489700"/>
            <a:ext cx="3886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a-DK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aktuelle strømning</a:t>
            </a:r>
          </a:p>
        </p:txBody>
      </p:sp>
      <p:sp>
        <p:nvSpPr>
          <p:cNvPr id="9222" name="Oval 9"/>
          <p:cNvSpPr>
            <a:spLocks noChangeArrowheads="1"/>
          </p:cNvSpPr>
          <p:nvPr/>
        </p:nvSpPr>
        <p:spPr bwMode="auto">
          <a:xfrm>
            <a:off x="3733800" y="1468438"/>
            <a:ext cx="228600" cy="2286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9223" name="Oval 10"/>
          <p:cNvSpPr>
            <a:spLocks noChangeArrowheads="1"/>
          </p:cNvSpPr>
          <p:nvPr/>
        </p:nvSpPr>
        <p:spPr bwMode="auto">
          <a:xfrm>
            <a:off x="3419475" y="2378075"/>
            <a:ext cx="228600" cy="2286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9224" name="Oval 11"/>
          <p:cNvSpPr>
            <a:spLocks noChangeArrowheads="1"/>
          </p:cNvSpPr>
          <p:nvPr/>
        </p:nvSpPr>
        <p:spPr bwMode="auto">
          <a:xfrm>
            <a:off x="2971800" y="3048000"/>
            <a:ext cx="228600" cy="2286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9225" name="Oval 12"/>
          <p:cNvSpPr>
            <a:spLocks noChangeArrowheads="1"/>
          </p:cNvSpPr>
          <p:nvPr/>
        </p:nvSpPr>
        <p:spPr bwMode="auto">
          <a:xfrm>
            <a:off x="2895600" y="4581525"/>
            <a:ext cx="228600" cy="2286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5056" y="838200"/>
            <a:ext cx="4628144" cy="279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745839"/>
            <a:ext cx="4612112" cy="280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92075" y="168275"/>
            <a:ext cx="90519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da-DK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Ford-Fulkerson</a:t>
            </a:r>
            <a:r>
              <a:rPr lang="da-DK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: eksempel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43000" y="6477000"/>
            <a:ext cx="388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a-DK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rest-netværk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038600" y="6489700"/>
            <a:ext cx="3886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a-DK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aktuelle strømning</a:t>
            </a:r>
          </a:p>
        </p:txBody>
      </p:sp>
      <p:sp>
        <p:nvSpPr>
          <p:cNvPr id="9222" name="Oval 9"/>
          <p:cNvSpPr>
            <a:spLocks noChangeArrowheads="1"/>
          </p:cNvSpPr>
          <p:nvPr/>
        </p:nvSpPr>
        <p:spPr bwMode="auto">
          <a:xfrm>
            <a:off x="3733800" y="1420312"/>
            <a:ext cx="180000" cy="1800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2867526" y="2149642"/>
            <a:ext cx="180000" cy="1800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2851958" y="3108158"/>
            <a:ext cx="180000" cy="1800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3433484" y="4114800"/>
            <a:ext cx="180000" cy="1800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3096600" y="4668726"/>
            <a:ext cx="180000" cy="1800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Ford-Fulkerson : Analyse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2819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a-DK" b="1" smtClean="0">
                <a:solidFill>
                  <a:schemeClr val="accent2"/>
                </a:solidFill>
              </a:rPr>
              <a:t>Sætning</a:t>
            </a:r>
            <a:r>
              <a:rPr lang="da-DK" b="1" smtClean="0"/>
              <a:t> </a:t>
            </a:r>
          </a:p>
          <a:p>
            <a:pPr marL="0" indent="0">
              <a:buFontTx/>
              <a:buNone/>
            </a:pPr>
            <a:r>
              <a:rPr lang="da-DK" smtClean="0"/>
              <a:t>Hvis alle kapaciteterne i et netværk er </a:t>
            </a:r>
            <a:r>
              <a:rPr lang="da-DK" smtClean="0">
                <a:solidFill>
                  <a:schemeClr val="accent2"/>
                </a:solidFill>
              </a:rPr>
              <a:t>heltallige</a:t>
            </a:r>
            <a:r>
              <a:rPr lang="da-DK" smtClean="0"/>
              <a:t> og </a:t>
            </a: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f* </a:t>
            </a:r>
            <a:r>
              <a:rPr lang="da-DK" smtClean="0"/>
              <a:t>er en maximal strømning, så tager Ford-Fulkerson algoritmen tid 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·|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f*|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mtClean="0"/>
              <a:t>.</a:t>
            </a:r>
            <a:endParaRPr lang="da-DK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5325</TotalTime>
  <Words>449</Words>
  <Application>Microsoft Office PowerPoint</Application>
  <PresentationFormat>On-screen Show (4:3)</PresentationFormat>
  <Paragraphs>109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Slide 1</vt:lpstr>
      <vt:lpstr>Maximale Strømninger i Netværk</vt:lpstr>
      <vt:lpstr>Slide 3</vt:lpstr>
      <vt:lpstr>Flere kilder og afløb</vt:lpstr>
      <vt:lpstr>Slide 5</vt:lpstr>
      <vt:lpstr>Slide 6</vt:lpstr>
      <vt:lpstr>Slide 7</vt:lpstr>
      <vt:lpstr>Slide 8</vt:lpstr>
      <vt:lpstr>Ford-Fulkerson : Analyse</vt:lpstr>
      <vt:lpstr>Ford-Fulkerson : Eksempel ∞ mange forbedrende stier</vt:lpstr>
      <vt:lpstr>Edmonds-Karp </vt:lpstr>
      <vt:lpstr>Slide 12</vt:lpstr>
      <vt:lpstr>Maximale strømninger</vt:lpstr>
      <vt:lpstr>Parringer</vt:lpstr>
      <vt:lpstr>Parringer i todelte grafer</vt:lpstr>
      <vt:lpstr>Parring vs. Strømning</vt:lpstr>
      <vt:lpstr>Slide 17</vt:lpstr>
      <vt:lpstr>Slide 18</vt:lpstr>
      <vt:lpstr>Slide 19</vt:lpstr>
    </vt:vector>
  </TitlesOfParts>
  <Company>University of Aarhus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 Stølting Brodal</cp:lastModifiedBy>
  <cp:revision>62</cp:revision>
  <dcterms:created xsi:type="dcterms:W3CDTF">2007-02-01T13:58:12Z</dcterms:created>
  <dcterms:modified xsi:type="dcterms:W3CDTF">2010-04-11T21:55:34Z</dcterms:modified>
</cp:coreProperties>
</file>