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0" r:id="rId3"/>
    <p:sldId id="262" r:id="rId4"/>
    <p:sldId id="270" r:id="rId5"/>
    <p:sldId id="271" r:id="rId6"/>
    <p:sldId id="261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438"/>
    <a:srgbClr val="00CC00"/>
    <a:srgbClr val="BBD32D"/>
    <a:srgbClr val="FFFF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5" autoAdjust="0"/>
    <p:restoredTop sz="86620" autoAdjust="0"/>
  </p:normalViewPr>
  <p:slideViewPr>
    <p:cSldViewPr>
      <p:cViewPr varScale="1">
        <p:scale>
          <a:sx n="67" d="100"/>
          <a:sy n="67" d="100"/>
        </p:scale>
        <p:origin x="-11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A16819E-F1B4-4F46-9DDA-100F64698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Motivation: </a:t>
            </a:r>
            <a:r>
              <a:rPr lang="da-DK" dirty="0" err="1" smtClean="0"/>
              <a:t>Otakar</a:t>
            </a:r>
            <a:r>
              <a:rPr lang="da-DK" dirty="0" smtClean="0"/>
              <a:t> </a:t>
            </a:r>
            <a:r>
              <a:rPr lang="da-DK" dirty="0" err="1" smtClean="0"/>
              <a:t>Boruvka</a:t>
            </a:r>
            <a:r>
              <a:rPr lang="da-DK" dirty="0" smtClean="0"/>
              <a:t>, 1926: Elektrificering af </a:t>
            </a:r>
            <a:r>
              <a:rPr lang="da-DK" dirty="0" err="1" smtClean="0"/>
              <a:t>Czekiet</a:t>
            </a:r>
            <a:endParaRPr lang="en-US" dirty="0" smtClean="0"/>
          </a:p>
          <a:p>
            <a:endParaRPr lang="da-DK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643D8-6687-4DE9-B1BB-9BF59F971CB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Hvis et tal forekommer</a:t>
            </a:r>
            <a:r>
              <a:rPr lang="da-DK" baseline="0" dirty="0" smtClean="0"/>
              <a:t> flere gange, så betragt disse tal som værende næsten ens tal:</a:t>
            </a:r>
          </a:p>
          <a:p>
            <a:r>
              <a:rPr lang="da-DK" baseline="0" dirty="0" smtClean="0"/>
              <a:t>7 +</a:t>
            </a:r>
            <a:r>
              <a:rPr lang="da-DK" baseline="0" dirty="0" err="1" smtClean="0"/>
              <a:t>7</a:t>
            </a:r>
            <a:r>
              <a:rPr lang="da-DK" baseline="0" dirty="0" smtClean="0"/>
              <a:t> -&gt; 7.00001 + 7.00002, eller (7,c,d) og (7,h,i) med leksikografisk ordning.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stien</a:t>
            </a:r>
            <a:r>
              <a:rPr lang="da-DK" baseline="0" dirty="0" smtClean="0"/>
              <a:t> i det blå MST mellem de to endepunkter til e, og betragt en kant e’ på denne sti som krydser snittet – findes nødvendigvis da træet er sammenhængende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træet hvor e fjernes,</a:t>
            </a:r>
            <a:r>
              <a:rPr lang="da-DK" baseline="0" dirty="0" smtClean="0"/>
              <a:t> så træet deles i to træer (</a:t>
            </a:r>
            <a:r>
              <a:rPr lang="da-DK" baseline="0" dirty="0" err="1" smtClean="0"/>
              <a:t>hhv</a:t>
            </a:r>
            <a:r>
              <a:rPr lang="da-DK" baseline="0" dirty="0" smtClean="0"/>
              <a:t> ufyldte og </a:t>
            </a:r>
            <a:r>
              <a:rPr lang="da-DK" baseline="0" smtClean="0"/>
              <a:t>fyldte knuder)</a:t>
            </a:r>
            <a:endParaRPr lang="da-DK" dirty="0" smtClean="0"/>
          </a:p>
          <a:p>
            <a:r>
              <a:rPr lang="da-DK" dirty="0" smtClean="0"/>
              <a:t>Betragt stien</a:t>
            </a:r>
            <a:r>
              <a:rPr lang="da-DK" baseline="0" dirty="0" smtClean="0"/>
              <a:t> i cyklen mellem de to endepunkter til e, og betragt en kant e’ på denne sti forbinder de to træer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CA039-5963-4F02-80F7-B83BFA352B9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C975-E1A5-4BC8-B239-E557CFAD8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CE29-C8BB-4EF5-B350-83E4AE743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2E92-2FBE-4072-B226-E53CDE574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A657-6D02-4DC7-96D1-D22798DDC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211C5-AEF5-449A-AE36-88ABEF537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B1EBB-7724-4714-A3B5-A6F9F8454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B5EC-5087-436D-BD27-A7020D0DA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41DC-2A9E-4120-AFCA-6B8F8513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ADAD1-2691-430C-A28C-34534292E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64A22-12C1-4E0D-8863-1F7B7A4E8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4CBE-071F-4B08-AD68-AE673B45A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816222A-47C2-4824-B04D-69DF6936D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 err="1"/>
              <a:t>Gerth</a:t>
            </a:r>
            <a:r>
              <a:rPr lang="da-DK" dirty="0"/>
              <a:t> </a:t>
            </a:r>
            <a:r>
              <a:rPr lang="da-DK" dirty="0" err="1"/>
              <a:t>Stølting</a:t>
            </a:r>
            <a:r>
              <a:rPr lang="da-DK" dirty="0"/>
              <a:t> Brodal</a:t>
            </a:r>
          </a:p>
          <a:p>
            <a:pPr algn="ctr"/>
            <a:endParaRPr lang="da-DK" sz="2400" dirty="0"/>
          </a:p>
          <a:p>
            <a:pPr algn="ctr"/>
            <a:r>
              <a:rPr lang="da-DK" dirty="0"/>
              <a:t>Minimum Udspændende </a:t>
            </a:r>
            <a:r>
              <a:rPr lang="da-DK" dirty="0" smtClean="0"/>
              <a:t>Træer (MST) </a:t>
            </a:r>
            <a:endParaRPr lang="da-DK" dirty="0"/>
          </a:p>
          <a:p>
            <a:pPr algn="ctr"/>
            <a:r>
              <a:rPr lang="da-DK" dirty="0"/>
              <a:t>[CLRS, kapitel 23]</a:t>
            </a:r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Prim’s Algoritme: Eksempel</a:t>
            </a:r>
            <a:endParaRPr lang="en-US" b="1" i="1" smtClean="0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print"/>
          <a:srcRect r="698"/>
          <a:stretch>
            <a:fillRect/>
          </a:stretch>
        </p:blipFill>
        <p:spPr bwMode="auto">
          <a:xfrm>
            <a:off x="1752600" y="914400"/>
            <a:ext cx="553633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 bwMode="auto">
          <a:xfrm>
            <a:off x="2109019" y="1120877"/>
            <a:ext cx="282678" cy="678426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334000" y="838200"/>
            <a:ext cx="152400" cy="1143000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079523" y="2182761"/>
            <a:ext cx="1578077" cy="811162"/>
          </a:xfrm>
          <a:custGeom>
            <a:avLst/>
            <a:gdLst>
              <a:gd name="connsiteX0" fmla="*/ 0 w 1578077"/>
              <a:gd name="connsiteY0" fmla="*/ 811162 h 811162"/>
              <a:gd name="connsiteX1" fmla="*/ 530942 w 1578077"/>
              <a:gd name="connsiteY1" fmla="*/ 353962 h 811162"/>
              <a:gd name="connsiteX2" fmla="*/ 1135625 w 1578077"/>
              <a:gd name="connsiteY2" fmla="*/ 353962 h 811162"/>
              <a:gd name="connsiteX3" fmla="*/ 1578077 w 1578077"/>
              <a:gd name="connsiteY3" fmla="*/ 0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077" h="811162">
                <a:moveTo>
                  <a:pt x="0" y="811162"/>
                </a:moveTo>
                <a:cubicBezTo>
                  <a:pt x="170835" y="620662"/>
                  <a:pt x="341671" y="430162"/>
                  <a:pt x="530942" y="353962"/>
                </a:cubicBezTo>
                <a:cubicBezTo>
                  <a:pt x="720213" y="277762"/>
                  <a:pt x="961103" y="412956"/>
                  <a:pt x="1135625" y="353962"/>
                </a:cubicBezTo>
                <a:cubicBezTo>
                  <a:pt x="1310147" y="294968"/>
                  <a:pt x="1578077" y="0"/>
                  <a:pt x="1578077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088194" y="2131142"/>
            <a:ext cx="1430593" cy="840658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064774" y="3347884"/>
            <a:ext cx="2128684" cy="1115962"/>
          </a:xfrm>
          <a:custGeom>
            <a:avLst/>
            <a:gdLst>
              <a:gd name="connsiteX0" fmla="*/ 0 w 2128684"/>
              <a:gd name="connsiteY0" fmla="*/ 811161 h 1115962"/>
              <a:gd name="connsiteX1" fmla="*/ 427703 w 2128684"/>
              <a:gd name="connsiteY1" fmla="*/ 648929 h 1115962"/>
              <a:gd name="connsiteX2" fmla="*/ 678426 w 2128684"/>
              <a:gd name="connsiteY2" fmla="*/ 781664 h 1115962"/>
              <a:gd name="connsiteX3" fmla="*/ 1120878 w 2128684"/>
              <a:gd name="connsiteY3" fmla="*/ 663677 h 1115962"/>
              <a:gd name="connsiteX4" fmla="*/ 1681316 w 2128684"/>
              <a:gd name="connsiteY4" fmla="*/ 1061884 h 1115962"/>
              <a:gd name="connsiteX5" fmla="*/ 2079523 w 2128684"/>
              <a:gd name="connsiteY5" fmla="*/ 988142 h 1115962"/>
              <a:gd name="connsiteX6" fmla="*/ 1976284 w 2128684"/>
              <a:gd name="connsiteY6" fmla="*/ 693174 h 1115962"/>
              <a:gd name="connsiteX7" fmla="*/ 1578078 w 2128684"/>
              <a:gd name="connsiteY7" fmla="*/ 294968 h 1115962"/>
              <a:gd name="connsiteX8" fmla="*/ 1519084 w 2128684"/>
              <a:gd name="connsiteY8" fmla="*/ 0 h 111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684" h="1115962">
                <a:moveTo>
                  <a:pt x="0" y="811161"/>
                </a:moveTo>
                <a:cubicBezTo>
                  <a:pt x="157316" y="732503"/>
                  <a:pt x="314632" y="653845"/>
                  <a:pt x="427703" y="648929"/>
                </a:cubicBezTo>
                <a:cubicBezTo>
                  <a:pt x="540774" y="644013"/>
                  <a:pt x="562897" y="779206"/>
                  <a:pt x="678426" y="781664"/>
                </a:cubicBezTo>
                <a:cubicBezTo>
                  <a:pt x="793955" y="784122"/>
                  <a:pt x="953730" y="616974"/>
                  <a:pt x="1120878" y="663677"/>
                </a:cubicBezTo>
                <a:cubicBezTo>
                  <a:pt x="1288026" y="710380"/>
                  <a:pt x="1521542" y="1007806"/>
                  <a:pt x="1681316" y="1061884"/>
                </a:cubicBezTo>
                <a:cubicBezTo>
                  <a:pt x="1841090" y="1115962"/>
                  <a:pt x="2030362" y="1049594"/>
                  <a:pt x="2079523" y="988142"/>
                </a:cubicBezTo>
                <a:cubicBezTo>
                  <a:pt x="2128684" y="926690"/>
                  <a:pt x="2059858" y="808703"/>
                  <a:pt x="1976284" y="693174"/>
                </a:cubicBezTo>
                <a:cubicBezTo>
                  <a:pt x="1892710" y="577645"/>
                  <a:pt x="1654278" y="410497"/>
                  <a:pt x="1578078" y="294968"/>
                </a:cubicBezTo>
                <a:cubicBezTo>
                  <a:pt x="1501878" y="179439"/>
                  <a:pt x="1519084" y="0"/>
                  <a:pt x="1519084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088194" y="3318387"/>
            <a:ext cx="2089355" cy="1167581"/>
          </a:xfrm>
          <a:custGeom>
            <a:avLst/>
            <a:gdLst>
              <a:gd name="connsiteX0" fmla="*/ 0 w 2089355"/>
              <a:gd name="connsiteY0" fmla="*/ 958645 h 1167581"/>
              <a:gd name="connsiteX1" fmla="*/ 368709 w 2089355"/>
              <a:gd name="connsiteY1" fmla="*/ 604684 h 1167581"/>
              <a:gd name="connsiteX2" fmla="*/ 737419 w 2089355"/>
              <a:gd name="connsiteY2" fmla="*/ 1061884 h 1167581"/>
              <a:gd name="connsiteX3" fmla="*/ 1474838 w 2089355"/>
              <a:gd name="connsiteY3" fmla="*/ 1165123 h 1167581"/>
              <a:gd name="connsiteX4" fmla="*/ 1976283 w 2089355"/>
              <a:gd name="connsiteY4" fmla="*/ 1076632 h 1167581"/>
              <a:gd name="connsiteX5" fmla="*/ 2020529 w 2089355"/>
              <a:gd name="connsiteY5" fmla="*/ 840658 h 1167581"/>
              <a:gd name="connsiteX6" fmla="*/ 1563329 w 2089355"/>
              <a:gd name="connsiteY6" fmla="*/ 412955 h 1167581"/>
              <a:gd name="connsiteX7" fmla="*/ 1445341 w 2089355"/>
              <a:gd name="connsiteY7" fmla="*/ 0 h 116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9355" h="1167581">
                <a:moveTo>
                  <a:pt x="0" y="958645"/>
                </a:moveTo>
                <a:cubicBezTo>
                  <a:pt x="122903" y="773061"/>
                  <a:pt x="245806" y="587478"/>
                  <a:pt x="368709" y="604684"/>
                </a:cubicBezTo>
                <a:cubicBezTo>
                  <a:pt x="491612" y="621890"/>
                  <a:pt x="553064" y="968478"/>
                  <a:pt x="737419" y="1061884"/>
                </a:cubicBezTo>
                <a:cubicBezTo>
                  <a:pt x="921774" y="1155291"/>
                  <a:pt x="1268361" y="1162665"/>
                  <a:pt x="1474838" y="1165123"/>
                </a:cubicBezTo>
                <a:cubicBezTo>
                  <a:pt x="1681315" y="1167581"/>
                  <a:pt x="1885335" y="1130710"/>
                  <a:pt x="1976283" y="1076632"/>
                </a:cubicBezTo>
                <a:cubicBezTo>
                  <a:pt x="2067232" y="1022555"/>
                  <a:pt x="2089355" y="951271"/>
                  <a:pt x="2020529" y="840658"/>
                </a:cubicBezTo>
                <a:cubicBezTo>
                  <a:pt x="1951703" y="730045"/>
                  <a:pt x="1659194" y="553065"/>
                  <a:pt x="1563329" y="412955"/>
                </a:cubicBezTo>
                <a:cubicBezTo>
                  <a:pt x="1467464" y="272845"/>
                  <a:pt x="1445341" y="0"/>
                  <a:pt x="1445341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522407" y="4572000"/>
            <a:ext cx="725128" cy="811161"/>
          </a:xfrm>
          <a:custGeom>
            <a:avLst/>
            <a:gdLst>
              <a:gd name="connsiteX0" fmla="*/ 2458 w 725128"/>
              <a:gd name="connsiteY0" fmla="*/ 0 h 811161"/>
              <a:gd name="connsiteX1" fmla="*/ 120445 w 725128"/>
              <a:gd name="connsiteY1" fmla="*/ 457200 h 811161"/>
              <a:gd name="connsiteX2" fmla="*/ 725128 w 725128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128" h="811161">
                <a:moveTo>
                  <a:pt x="2458" y="0"/>
                </a:moveTo>
                <a:cubicBezTo>
                  <a:pt x="1229" y="161003"/>
                  <a:pt x="0" y="322007"/>
                  <a:pt x="120445" y="457200"/>
                </a:cubicBezTo>
                <a:cubicBezTo>
                  <a:pt x="240890" y="592393"/>
                  <a:pt x="725128" y="811161"/>
                  <a:pt x="725128" y="811161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885039" y="4807974"/>
            <a:ext cx="312174" cy="693174"/>
          </a:xfrm>
          <a:custGeom>
            <a:avLst/>
            <a:gdLst>
              <a:gd name="connsiteX0" fmla="*/ 312174 w 312174"/>
              <a:gd name="connsiteY0" fmla="*/ 0 h 693174"/>
              <a:gd name="connsiteX1" fmla="*/ 2458 w 312174"/>
              <a:gd name="connsiteY1" fmla="*/ 324465 h 693174"/>
              <a:gd name="connsiteX2" fmla="*/ 297426 w 312174"/>
              <a:gd name="connsiteY2" fmla="*/ 693174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174" h="693174">
                <a:moveTo>
                  <a:pt x="312174" y="0"/>
                </a:moveTo>
                <a:cubicBezTo>
                  <a:pt x="158545" y="104468"/>
                  <a:pt x="4916" y="208936"/>
                  <a:pt x="2458" y="324465"/>
                </a:cubicBezTo>
                <a:cubicBezTo>
                  <a:pt x="0" y="439994"/>
                  <a:pt x="275303" y="599768"/>
                  <a:pt x="297426" y="693174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Minimum Udspændende Træ (MST)</a:t>
            </a:r>
            <a:endParaRPr lang="en-US" sz="4000" b="1" i="1" dirty="0" smtClean="0"/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913" y="2081213"/>
            <a:ext cx="661828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52400" y="54864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>
                <a:solidFill>
                  <a:schemeClr val="accent2"/>
                </a:solidFill>
              </a:rPr>
              <a:t>Problem</a:t>
            </a:r>
            <a:r>
              <a:rPr lang="da-DK" sz="2400"/>
              <a:t> </a:t>
            </a:r>
          </a:p>
          <a:p>
            <a:r>
              <a:rPr lang="da-DK" sz="2400" b="0"/>
              <a:t>Find et </a:t>
            </a:r>
            <a:r>
              <a:rPr lang="da-DK" sz="2400" b="0">
                <a:solidFill>
                  <a:srgbClr val="00CC00"/>
                </a:solidFill>
              </a:rPr>
              <a:t>udspændende træ </a:t>
            </a:r>
            <a:r>
              <a:rPr lang="da-DK" sz="2400" b="0"/>
              <a:t>for en </a:t>
            </a:r>
            <a:r>
              <a:rPr lang="da-DK" sz="2400" b="0">
                <a:solidFill>
                  <a:srgbClr val="FF0000"/>
                </a:solidFill>
              </a:rPr>
              <a:t>sammenhængende uorienteret vægtet</a:t>
            </a:r>
            <a:r>
              <a:rPr lang="da-DK" sz="2400" b="0"/>
              <a:t> graf således at </a:t>
            </a:r>
            <a:r>
              <a:rPr lang="da-DK" sz="2400" b="0">
                <a:solidFill>
                  <a:srgbClr val="00CC00"/>
                </a:solidFill>
              </a:rPr>
              <a:t>summen af kanterne er mindst mulig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 flipH="1" flipV="1">
            <a:off x="1905000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3903408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>
            <a:off x="4938252" y="2667000"/>
            <a:ext cx="1629696" cy="160020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>
            <a:off x="6951408" y="2652252"/>
            <a:ext cx="668592" cy="639096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986548" y="446630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014452" y="4481052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006216" y="2467896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034120" y="248264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Minimum Udspændende Træer: </a:t>
            </a:r>
            <a:br>
              <a:rPr lang="da-DK" sz="4000" b="1" smtClean="0"/>
            </a:br>
            <a:r>
              <a:rPr lang="da-DK" sz="4000" b="1" smtClean="0"/>
              <a:t>Snit</a:t>
            </a:r>
            <a:endParaRPr lang="en-US" sz="4000" b="1" i="1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 t="52405" r="34471"/>
          <a:stretch>
            <a:fillRect/>
          </a:stretch>
        </p:blipFill>
        <p:spPr bwMode="auto">
          <a:xfrm>
            <a:off x="457200" y="1676400"/>
            <a:ext cx="83010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762000" y="483114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</a:t>
            </a:r>
            <a:r>
              <a:rPr lang="da-DK" sz="2400" dirty="0" smtClean="0">
                <a:solidFill>
                  <a:srgbClr val="FF0000"/>
                </a:solidFill>
              </a:rPr>
              <a:t>(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,</a:t>
            </a:r>
            <a:r>
              <a:rPr lang="da-DK" sz="2400" i="1" dirty="0" smtClean="0">
                <a:solidFill>
                  <a:srgbClr val="FF0000"/>
                </a:solidFill>
              </a:rPr>
              <a:t>V</a:t>
            </a:r>
            <a:r>
              <a:rPr lang="da-DK" sz="2400" dirty="0" smtClean="0">
                <a:solidFill>
                  <a:srgbClr val="FF0000"/>
                </a:solidFill>
              </a:rPr>
              <a:t>-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)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>
                <a:solidFill>
                  <a:srgbClr val="00CC00"/>
                </a:solidFill>
              </a:rPr>
              <a:t>letteste kant </a:t>
            </a:r>
            <a:r>
              <a:rPr lang="da-DK" sz="2400" b="0" dirty="0"/>
              <a:t>der krydser </a:t>
            </a:r>
            <a:r>
              <a:rPr lang="da-DK" sz="2400" b="0" dirty="0" smtClean="0"/>
              <a:t>snittet </a:t>
            </a:r>
            <a:r>
              <a:rPr lang="da-DK" sz="2400" b="0" dirty="0"/>
              <a:t>er med i et minimum udspændende træ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9718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8006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20574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57150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 flipV="1">
            <a:off x="6538452" y="3248025"/>
            <a:ext cx="624348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6200000" flipH="1">
            <a:off x="2003322" y="3240651"/>
            <a:ext cx="609600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Straight Connector 141"/>
          <p:cNvCxnSpPr/>
          <p:nvPr/>
        </p:nvCxnSpPr>
        <p:spPr bwMode="auto">
          <a:xfrm flipV="1">
            <a:off x="762000" y="914400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>
            <a:stCxn id="76" idx="6"/>
            <a:endCxn id="79" idx="3"/>
          </p:cNvCxnSpPr>
          <p:nvPr/>
        </p:nvCxnSpPr>
        <p:spPr bwMode="auto">
          <a:xfrm flipV="1">
            <a:off x="5715000" y="1022163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75" idx="6"/>
            <a:endCxn id="79" idx="2"/>
          </p:cNvCxnSpPr>
          <p:nvPr/>
        </p:nvCxnSpPr>
        <p:spPr bwMode="auto">
          <a:xfrm flipV="1">
            <a:off x="6477000" y="914400"/>
            <a:ext cx="106680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2000" y="483114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</a:t>
            </a:r>
            <a:r>
              <a:rPr lang="da-DK" sz="2400" dirty="0" smtClean="0">
                <a:solidFill>
                  <a:srgbClr val="FF0000"/>
                </a:solidFill>
              </a:rPr>
              <a:t>(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,</a:t>
            </a:r>
            <a:r>
              <a:rPr lang="da-DK" sz="2400" i="1" dirty="0" smtClean="0">
                <a:solidFill>
                  <a:srgbClr val="FF0000"/>
                </a:solidFill>
              </a:rPr>
              <a:t>V</a:t>
            </a:r>
            <a:r>
              <a:rPr lang="da-DK" sz="2400" dirty="0" smtClean="0">
                <a:solidFill>
                  <a:srgbClr val="FF0000"/>
                </a:solidFill>
              </a:rPr>
              <a:t>-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)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>
                <a:solidFill>
                  <a:srgbClr val="00CC00"/>
                </a:solidFill>
              </a:rPr>
              <a:t>letteste kant</a:t>
            </a:r>
            <a:r>
              <a:rPr lang="da-DK" sz="2400" b="0" dirty="0">
                <a:solidFill>
                  <a:srgbClr val="00CC00"/>
                </a:solidFill>
              </a:rPr>
              <a:t> </a:t>
            </a:r>
            <a:r>
              <a:rPr lang="da-DK" sz="2400" b="0" dirty="0"/>
              <a:t>der krydser </a:t>
            </a:r>
            <a:r>
              <a:rPr lang="da-DK" sz="2400" b="0" dirty="0" smtClean="0"/>
              <a:t>snittet </a:t>
            </a:r>
            <a:r>
              <a:rPr lang="da-DK" sz="2400" b="0" dirty="0"/>
              <a:t>er med i et minimum udspændende træ</a:t>
            </a:r>
          </a:p>
        </p:txBody>
      </p:sp>
      <p:cxnSp>
        <p:nvCxnSpPr>
          <p:cNvPr id="71" name="Straight Connector 70"/>
          <p:cNvCxnSpPr>
            <a:endCxn id="78" idx="3"/>
          </p:cNvCxnSpPr>
          <p:nvPr/>
        </p:nvCxnSpPr>
        <p:spPr bwMode="auto">
          <a:xfrm rot="5400000" flipH="1" flipV="1">
            <a:off x="7384863" y="29652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76" idx="0"/>
          </p:cNvCxnSpPr>
          <p:nvPr/>
        </p:nvCxnSpPr>
        <p:spPr bwMode="auto">
          <a:xfrm rot="16200000" flipV="1">
            <a:off x="4953000" y="12954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77" idx="0"/>
            <a:endCxn id="76" idx="4"/>
          </p:cNvCxnSpPr>
          <p:nvPr/>
        </p:nvCxnSpPr>
        <p:spPr bwMode="auto">
          <a:xfrm rot="16200000" flipV="1">
            <a:off x="5219700" y="25527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9" idx="5"/>
          </p:cNvCxnSpPr>
          <p:nvPr/>
        </p:nvCxnSpPr>
        <p:spPr bwMode="auto">
          <a:xfrm rot="16200000" flipH="1">
            <a:off x="7994463" y="8316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6172200" y="990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410200" y="1905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486400" y="2971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8077200" y="2590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7543800" y="762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315200" y="2057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2" name="Straight Connector 81"/>
          <p:cNvCxnSpPr>
            <a:stCxn id="75" idx="3"/>
            <a:endCxn id="76" idx="7"/>
          </p:cNvCxnSpPr>
          <p:nvPr/>
        </p:nvCxnSpPr>
        <p:spPr bwMode="auto">
          <a:xfrm rot="5400000">
            <a:off x="5594163" y="13269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6" idx="6"/>
            <a:endCxn id="80" idx="2"/>
          </p:cNvCxnSpPr>
          <p:nvPr/>
        </p:nvCxnSpPr>
        <p:spPr bwMode="auto">
          <a:xfrm>
            <a:off x="5715000" y="20574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9" idx="4"/>
            <a:endCxn id="78" idx="0"/>
          </p:cNvCxnSpPr>
          <p:nvPr/>
        </p:nvCxnSpPr>
        <p:spPr bwMode="auto">
          <a:xfrm rot="16200000" flipH="1">
            <a:off x="7200900" y="15621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8" idx="2"/>
            <a:endCxn id="77" idx="6"/>
          </p:cNvCxnSpPr>
          <p:nvPr/>
        </p:nvCxnSpPr>
        <p:spPr bwMode="auto">
          <a:xfrm rot="10800000" flipV="1">
            <a:off x="5791200" y="27432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7" idx="7"/>
            <a:endCxn id="80" idx="3"/>
          </p:cNvCxnSpPr>
          <p:nvPr/>
        </p:nvCxnSpPr>
        <p:spPr bwMode="auto">
          <a:xfrm rot="5400000" flipH="1" flipV="1">
            <a:off x="6203763" y="18603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Oval 88"/>
          <p:cNvSpPr/>
          <p:nvPr/>
        </p:nvSpPr>
        <p:spPr bwMode="auto">
          <a:xfrm>
            <a:off x="5334000" y="4572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8610600" y="14478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7239000" y="3657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2" name="Straight Connector 91"/>
          <p:cNvCxnSpPr>
            <a:stCxn id="75" idx="1"/>
            <a:endCxn id="89" idx="5"/>
          </p:cNvCxnSpPr>
          <p:nvPr/>
        </p:nvCxnSpPr>
        <p:spPr bwMode="auto">
          <a:xfrm rot="16200000" flipV="1">
            <a:off x="5746563" y="5649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78" idx="7"/>
            <a:endCxn id="90" idx="4"/>
          </p:cNvCxnSpPr>
          <p:nvPr/>
        </p:nvCxnSpPr>
        <p:spPr bwMode="auto">
          <a:xfrm rot="5400000" flipH="1" flipV="1">
            <a:off x="8108763" y="1981201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77" idx="5"/>
            <a:endCxn id="91" idx="2"/>
          </p:cNvCxnSpPr>
          <p:nvPr/>
        </p:nvCxnSpPr>
        <p:spPr bwMode="auto">
          <a:xfrm rot="16200000" flipH="1">
            <a:off x="6203763" y="2774762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7010400" y="621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9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67400" y="20881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0070C0"/>
                </a:solidFill>
              </a:rPr>
              <a:t>3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791200" y="252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010400" y="2907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106" name="Straight Connector 105"/>
          <p:cNvCxnSpPr>
            <a:endCxn id="113" idx="3"/>
          </p:cNvCxnSpPr>
          <p:nvPr/>
        </p:nvCxnSpPr>
        <p:spPr bwMode="auto">
          <a:xfrm rot="5400000" flipH="1" flipV="1">
            <a:off x="2431863" y="28890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111" idx="0"/>
          </p:cNvCxnSpPr>
          <p:nvPr/>
        </p:nvCxnSpPr>
        <p:spPr bwMode="auto">
          <a:xfrm rot="16200000" flipV="1">
            <a:off x="0" y="12192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12" idx="0"/>
            <a:endCxn id="111" idx="4"/>
          </p:cNvCxnSpPr>
          <p:nvPr/>
        </p:nvCxnSpPr>
        <p:spPr bwMode="auto">
          <a:xfrm rot="16200000" flipV="1">
            <a:off x="266700" y="24765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14" idx="5"/>
          </p:cNvCxnSpPr>
          <p:nvPr/>
        </p:nvCxnSpPr>
        <p:spPr bwMode="auto">
          <a:xfrm rot="16200000" flipH="1">
            <a:off x="3041463" y="7554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/>
          <p:nvPr/>
        </p:nvSpPr>
        <p:spPr bwMode="auto">
          <a:xfrm>
            <a:off x="1219200" y="914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457200" y="1828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533400" y="2895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124200" y="2514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2590800" y="685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2362200" y="1981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Straight Connector 116"/>
          <p:cNvCxnSpPr>
            <a:stCxn id="110" idx="3"/>
            <a:endCxn id="111" idx="7"/>
          </p:cNvCxnSpPr>
          <p:nvPr/>
        </p:nvCxnSpPr>
        <p:spPr bwMode="auto">
          <a:xfrm rot="5400000">
            <a:off x="641163" y="12507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1" idx="6"/>
            <a:endCxn id="115" idx="2"/>
          </p:cNvCxnSpPr>
          <p:nvPr/>
        </p:nvCxnSpPr>
        <p:spPr bwMode="auto">
          <a:xfrm>
            <a:off x="762000" y="19812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10" idx="6"/>
            <a:endCxn id="114" idx="2"/>
          </p:cNvCxnSpPr>
          <p:nvPr/>
        </p:nvCxnSpPr>
        <p:spPr bwMode="auto">
          <a:xfrm flipV="1">
            <a:off x="1524000" y="838200"/>
            <a:ext cx="10668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114" idx="4"/>
            <a:endCxn id="113" idx="0"/>
          </p:cNvCxnSpPr>
          <p:nvPr/>
        </p:nvCxnSpPr>
        <p:spPr bwMode="auto">
          <a:xfrm rot="16200000" flipH="1">
            <a:off x="2247900" y="14859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113" idx="2"/>
            <a:endCxn id="112" idx="6"/>
          </p:cNvCxnSpPr>
          <p:nvPr/>
        </p:nvCxnSpPr>
        <p:spPr bwMode="auto">
          <a:xfrm rot="10800000" flipV="1">
            <a:off x="838200" y="26670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12" idx="7"/>
            <a:endCxn id="115" idx="3"/>
          </p:cNvCxnSpPr>
          <p:nvPr/>
        </p:nvCxnSpPr>
        <p:spPr bwMode="auto">
          <a:xfrm rot="5400000" flipH="1" flipV="1">
            <a:off x="1250763" y="17841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381000" y="3810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657600" y="1371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286000" y="35814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7" name="Straight Connector 126"/>
          <p:cNvCxnSpPr>
            <a:stCxn id="110" idx="1"/>
            <a:endCxn id="124" idx="5"/>
          </p:cNvCxnSpPr>
          <p:nvPr/>
        </p:nvCxnSpPr>
        <p:spPr bwMode="auto">
          <a:xfrm rot="16200000" flipV="1">
            <a:off x="793563" y="4887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stCxn id="113" idx="7"/>
            <a:endCxn id="125" idx="4"/>
          </p:cNvCxnSpPr>
          <p:nvPr/>
        </p:nvCxnSpPr>
        <p:spPr bwMode="auto">
          <a:xfrm rot="5400000" flipH="1" flipV="1">
            <a:off x="3155763" y="1905001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>
            <a:stCxn id="112" idx="5"/>
            <a:endCxn id="126" idx="2"/>
          </p:cNvCxnSpPr>
          <p:nvPr/>
        </p:nvCxnSpPr>
        <p:spPr bwMode="auto">
          <a:xfrm rot="16200000" flipH="1">
            <a:off x="1250763" y="2698562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1800224" y="4857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’ = 9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38200" y="203835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B438"/>
                </a:solidFill>
              </a:rPr>
              <a:t>e</a:t>
            </a:r>
            <a:r>
              <a:rPr lang="da-DK" dirty="0" smtClean="0">
                <a:solidFill>
                  <a:srgbClr val="00B438"/>
                </a:solidFill>
              </a:rPr>
              <a:t> = 3</a:t>
            </a:r>
            <a:endParaRPr lang="da-DK" dirty="0">
              <a:solidFill>
                <a:srgbClr val="00B438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38200" y="2450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057400" y="2831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36" name="Right Arrow 135"/>
          <p:cNvSpPr/>
          <p:nvPr/>
        </p:nvSpPr>
        <p:spPr bwMode="auto">
          <a:xfrm>
            <a:off x="4267200" y="16002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1621631" y="4286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6574631" y="5048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90600" y="7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snit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72200" y="4048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Nyt udspændende træ med mindre vægt</a:t>
            </a:r>
            <a:endParaRPr lang="da-DK" sz="1400" b="0" dirty="0"/>
          </a:p>
        </p:txBody>
      </p:sp>
      <p:sp>
        <p:nvSpPr>
          <p:cNvPr id="153" name="TextBox 152"/>
          <p:cNvSpPr txBox="1"/>
          <p:nvPr/>
        </p:nvSpPr>
        <p:spPr>
          <a:xfrm>
            <a:off x="304800" y="40487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Antag modsætningsvis et </a:t>
            </a:r>
            <a:r>
              <a:rPr lang="da-DK" sz="1400" b="0" dirty="0" smtClean="0">
                <a:solidFill>
                  <a:srgbClr val="0070C0"/>
                </a:solidFill>
              </a:rPr>
              <a:t>MST </a:t>
            </a:r>
            <a:r>
              <a:rPr lang="da-DK" sz="1400" b="0" dirty="0" smtClean="0"/>
              <a:t>med et </a:t>
            </a:r>
            <a:r>
              <a:rPr lang="da-DK" sz="1400" b="0" dirty="0" smtClean="0">
                <a:solidFill>
                  <a:srgbClr val="FF0000"/>
                </a:solidFill>
              </a:rPr>
              <a:t>snit</a:t>
            </a:r>
            <a:r>
              <a:rPr lang="da-DK" sz="1400" b="0" dirty="0" smtClean="0"/>
              <a:t> hvor </a:t>
            </a:r>
            <a:r>
              <a:rPr lang="da-DK" sz="1400" b="0" dirty="0" smtClean="0">
                <a:solidFill>
                  <a:srgbClr val="00B438"/>
                </a:solidFill>
              </a:rPr>
              <a:t>mindste kant </a:t>
            </a:r>
            <a:r>
              <a:rPr lang="da-DK" sz="1400" b="0" i="1" dirty="0" smtClean="0">
                <a:solidFill>
                  <a:srgbClr val="00B438"/>
                </a:solidFill>
              </a:rPr>
              <a:t>e</a:t>
            </a:r>
            <a:r>
              <a:rPr lang="da-DK" sz="1400" b="0" dirty="0" smtClean="0"/>
              <a:t> ikke er med i </a:t>
            </a:r>
            <a:r>
              <a:rPr lang="da-DK" sz="1400" b="0" dirty="0" smtClean="0">
                <a:solidFill>
                  <a:srgbClr val="0070C0"/>
                </a:solidFill>
              </a:rPr>
              <a:t>MST</a:t>
            </a:r>
            <a:endParaRPr lang="da-DK" sz="1400" b="0" dirty="0">
              <a:solidFill>
                <a:srgbClr val="0070C0"/>
              </a:solidFill>
            </a:endParaRPr>
          </a:p>
        </p:txBody>
      </p:sp>
      <p:sp>
        <p:nvSpPr>
          <p:cNvPr id="154" name="Lightning Bolt 153"/>
          <p:cNvSpPr/>
          <p:nvPr/>
        </p:nvSpPr>
        <p:spPr bwMode="auto">
          <a:xfrm>
            <a:off x="7924800" y="43434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95288" y="17811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286000" y="19335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348288" y="18716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239000" y="20240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Straight Connector 220"/>
          <p:cNvCxnSpPr>
            <a:stCxn id="114" idx="6"/>
            <a:endCxn id="104" idx="2"/>
          </p:cNvCxnSpPr>
          <p:nvPr/>
        </p:nvCxnSpPr>
        <p:spPr bwMode="auto">
          <a:xfrm>
            <a:off x="16002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23" idx="5"/>
            <a:endCxn id="213" idx="2"/>
          </p:cNvCxnSpPr>
          <p:nvPr/>
        </p:nvCxnSpPr>
        <p:spPr bwMode="auto">
          <a:xfrm rot="16200000" flipH="1">
            <a:off x="1707963" y="4984562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>
            <a:stCxn id="103" idx="2"/>
            <a:endCxn id="100" idx="7"/>
          </p:cNvCxnSpPr>
          <p:nvPr/>
        </p:nvCxnSpPr>
        <p:spPr bwMode="auto">
          <a:xfrm rot="10800000" flipV="1">
            <a:off x="1707964" y="3733799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/>
          <p:cNvCxnSpPr>
            <a:stCxn id="105" idx="1"/>
            <a:endCxn id="103" idx="5"/>
          </p:cNvCxnSpPr>
          <p:nvPr/>
        </p:nvCxnSpPr>
        <p:spPr bwMode="auto">
          <a:xfrm rot="16200000" flipV="1">
            <a:off x="32319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08" name="Group 207"/>
          <p:cNvGrpSpPr/>
          <p:nvPr/>
        </p:nvGrpSpPr>
        <p:grpSpPr>
          <a:xfrm>
            <a:off x="762000" y="3124200"/>
            <a:ext cx="2286000" cy="1676401"/>
            <a:chOff x="2895600" y="2209799"/>
            <a:chExt cx="2286000" cy="1676401"/>
          </a:xfrm>
        </p:grpSpPr>
        <p:cxnSp>
          <p:nvCxnSpPr>
            <p:cNvPr id="206" name="Straight Connector 205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3" name="Straight Connector 142"/>
          <p:cNvCxnSpPr/>
          <p:nvPr/>
        </p:nvCxnSpPr>
        <p:spPr bwMode="auto">
          <a:xfrm flipV="1">
            <a:off x="17668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rot="5400000" flipH="1" flipV="1">
            <a:off x="2557464" y="4114801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16200000" flipV="1">
            <a:off x="2286001" y="2971800"/>
            <a:ext cx="501837" cy="806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>
            <a:stCxn id="114" idx="3"/>
            <a:endCxn id="113" idx="7"/>
          </p:cNvCxnSpPr>
          <p:nvPr/>
        </p:nvCxnSpPr>
        <p:spPr bwMode="auto">
          <a:xfrm rot="5400000">
            <a:off x="7173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2000" y="18294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 smtClean="0"/>
              <a:t>enhver</a:t>
            </a:r>
            <a:r>
              <a:rPr lang="da-DK" sz="2400" b="0" dirty="0" smtClean="0"/>
              <a:t> </a:t>
            </a:r>
            <a:r>
              <a:rPr lang="da-DK" sz="2400" dirty="0" smtClean="0">
                <a:solidFill>
                  <a:srgbClr val="FF0000"/>
                </a:solidFill>
              </a:rPr>
              <a:t>cykel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 smtClean="0">
                <a:solidFill>
                  <a:srgbClr val="00CC00"/>
                </a:solidFill>
              </a:rPr>
              <a:t>tungeste </a:t>
            </a:r>
            <a:r>
              <a:rPr lang="da-DK" sz="2400" dirty="0">
                <a:solidFill>
                  <a:srgbClr val="00CC00"/>
                </a:solidFill>
              </a:rPr>
              <a:t>kant </a:t>
            </a:r>
            <a:r>
              <a:rPr lang="da-DK" sz="2400" dirty="0" smtClean="0">
                <a:solidFill>
                  <a:srgbClr val="00CC00"/>
                </a:solidFill>
              </a:rPr>
              <a:t>i cyklen</a:t>
            </a:r>
            <a:r>
              <a:rPr lang="da-DK" sz="2400" b="0" dirty="0"/>
              <a:t> </a:t>
            </a:r>
            <a:r>
              <a:rPr lang="da-DK" sz="2400" b="0" dirty="0" smtClean="0"/>
              <a:t>ikke er </a:t>
            </a:r>
            <a:r>
              <a:rPr lang="da-DK" sz="2400" b="0" dirty="0"/>
              <a:t>med i et minimum udspændende træ</a:t>
            </a:r>
          </a:p>
        </p:txBody>
      </p:sp>
      <p:cxnSp>
        <p:nvCxnSpPr>
          <p:cNvPr id="109" name="Straight Connector 108"/>
          <p:cNvCxnSpPr>
            <a:stCxn id="213" idx="7"/>
            <a:endCxn id="105" idx="3"/>
          </p:cNvCxnSpPr>
          <p:nvPr/>
        </p:nvCxnSpPr>
        <p:spPr bwMode="auto">
          <a:xfrm rot="5400000" flipH="1" flipV="1">
            <a:off x="27747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12954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0" name="Straight Connector 119"/>
          <p:cNvCxnSpPr>
            <a:stCxn id="104" idx="3"/>
            <a:endCxn id="102" idx="7"/>
          </p:cNvCxnSpPr>
          <p:nvPr/>
        </p:nvCxnSpPr>
        <p:spPr bwMode="auto">
          <a:xfrm rot="5400000">
            <a:off x="23175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213" idx="1"/>
            <a:endCxn id="100" idx="5"/>
          </p:cNvCxnSpPr>
          <p:nvPr/>
        </p:nvCxnSpPr>
        <p:spPr bwMode="auto">
          <a:xfrm rot="16200000" flipV="1">
            <a:off x="17460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-76200" y="3821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 =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6" name="Right Arrow 135"/>
          <p:cNvSpPr/>
          <p:nvPr/>
        </p:nvSpPr>
        <p:spPr bwMode="auto">
          <a:xfrm>
            <a:off x="4267200" y="36576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334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8956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28956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38100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9144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5" name="Straight Connector 174"/>
          <p:cNvCxnSpPr/>
          <p:nvPr/>
        </p:nvCxnSpPr>
        <p:spPr bwMode="auto">
          <a:xfrm rot="10800000" flipV="1">
            <a:off x="988828" y="3181351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 rot="5400000">
            <a:off x="642932" y="3924300"/>
            <a:ext cx="457200" cy="76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>
            <a:stCxn id="105" idx="0"/>
            <a:endCxn id="104" idx="5"/>
          </p:cNvCxnSpPr>
          <p:nvPr/>
        </p:nvCxnSpPr>
        <p:spPr bwMode="auto">
          <a:xfrm rot="16200000" flipV="1">
            <a:off x="2698564" y="3079563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>
            <a:stCxn id="101" idx="6"/>
            <a:endCxn id="105" idx="2"/>
          </p:cNvCxnSpPr>
          <p:nvPr/>
        </p:nvCxnSpPr>
        <p:spPr bwMode="auto">
          <a:xfrm flipV="1">
            <a:off x="28194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23" idx="7"/>
            <a:endCxn id="100" idx="3"/>
          </p:cNvCxnSpPr>
          <p:nvPr/>
        </p:nvCxnSpPr>
        <p:spPr bwMode="auto">
          <a:xfrm rot="5400000" flipH="1" flipV="1">
            <a:off x="11364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23" idx="1"/>
            <a:endCxn id="99" idx="4"/>
          </p:cNvCxnSpPr>
          <p:nvPr/>
        </p:nvCxnSpPr>
        <p:spPr bwMode="auto">
          <a:xfrm rot="16200000" flipV="1">
            <a:off x="457201" y="4800600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16200000" flipH="1">
            <a:off x="984063" y="4336862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Oval 212"/>
          <p:cNvSpPr/>
          <p:nvPr/>
        </p:nvSpPr>
        <p:spPr bwMode="auto">
          <a:xfrm>
            <a:off x="23622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8288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858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6096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6096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14478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5146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333624" y="30289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/>
              <a:t>e’</a:t>
            </a:r>
            <a:r>
              <a:rPr lang="da-DK" dirty="0" smtClean="0"/>
              <a:t> = 5</a:t>
            </a:r>
            <a:endParaRPr lang="da-DK" dirty="0"/>
          </a:p>
        </p:txBody>
      </p:sp>
      <p:cxnSp>
        <p:nvCxnSpPr>
          <p:cNvPr id="226" name="Straight Connector 225"/>
          <p:cNvCxnSpPr>
            <a:stCxn id="242" idx="6"/>
            <a:endCxn id="248" idx="2"/>
          </p:cNvCxnSpPr>
          <p:nvPr/>
        </p:nvCxnSpPr>
        <p:spPr bwMode="auto">
          <a:xfrm>
            <a:off x="64008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250" idx="5"/>
            <a:endCxn id="258" idx="2"/>
          </p:cNvCxnSpPr>
          <p:nvPr/>
        </p:nvCxnSpPr>
        <p:spPr bwMode="auto">
          <a:xfrm rot="16200000" flipH="1">
            <a:off x="6508563" y="4984562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>
            <a:stCxn id="247" idx="2"/>
            <a:endCxn id="263" idx="7"/>
          </p:cNvCxnSpPr>
          <p:nvPr/>
        </p:nvCxnSpPr>
        <p:spPr bwMode="auto">
          <a:xfrm rot="10800000" flipV="1">
            <a:off x="6508564" y="3733799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49" idx="1"/>
            <a:endCxn id="247" idx="5"/>
          </p:cNvCxnSpPr>
          <p:nvPr/>
        </p:nvCxnSpPr>
        <p:spPr bwMode="auto">
          <a:xfrm rot="16200000" flipV="1">
            <a:off x="80325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30" name="Group 229"/>
          <p:cNvGrpSpPr/>
          <p:nvPr/>
        </p:nvGrpSpPr>
        <p:grpSpPr>
          <a:xfrm>
            <a:off x="5562600" y="3124200"/>
            <a:ext cx="2286000" cy="1676401"/>
            <a:chOff x="2895600" y="2209799"/>
            <a:chExt cx="2286000" cy="1676401"/>
          </a:xfrm>
        </p:grpSpPr>
        <p:cxnSp>
          <p:nvCxnSpPr>
            <p:cNvPr id="231" name="Straight Connector 230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7" name="Straight Connector 236"/>
          <p:cNvCxnSpPr/>
          <p:nvPr/>
        </p:nvCxnSpPr>
        <p:spPr bwMode="auto">
          <a:xfrm flipV="1">
            <a:off x="65674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rot="5400000" flipH="1" flipV="1">
            <a:off x="7358064" y="4114801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rot="16200000" flipV="1">
            <a:off x="7072313" y="3043240"/>
            <a:ext cx="5018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>
            <a:stCxn id="242" idx="3"/>
            <a:endCxn id="260" idx="7"/>
          </p:cNvCxnSpPr>
          <p:nvPr/>
        </p:nvCxnSpPr>
        <p:spPr bwMode="auto">
          <a:xfrm rot="5400000">
            <a:off x="55179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58" idx="7"/>
            <a:endCxn id="249" idx="3"/>
          </p:cNvCxnSpPr>
          <p:nvPr/>
        </p:nvCxnSpPr>
        <p:spPr bwMode="auto">
          <a:xfrm rot="5400000" flipH="1" flipV="1">
            <a:off x="75753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2" name="Oval 241"/>
          <p:cNvSpPr/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3" name="Straight Connector 242"/>
          <p:cNvCxnSpPr>
            <a:stCxn id="248" idx="3"/>
            <a:endCxn id="259" idx="7"/>
          </p:cNvCxnSpPr>
          <p:nvPr/>
        </p:nvCxnSpPr>
        <p:spPr bwMode="auto">
          <a:xfrm rot="5400000">
            <a:off x="71181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>
            <a:stCxn id="258" idx="1"/>
            <a:endCxn id="263" idx="5"/>
          </p:cNvCxnSpPr>
          <p:nvPr/>
        </p:nvCxnSpPr>
        <p:spPr bwMode="auto">
          <a:xfrm rot="16200000" flipV="1">
            <a:off x="65466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5" name="TextBox 244"/>
          <p:cNvSpPr txBox="1"/>
          <p:nvPr/>
        </p:nvSpPr>
        <p:spPr>
          <a:xfrm>
            <a:off x="4724400" y="380738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0070C0"/>
                </a:solidFill>
              </a:rPr>
              <a:t>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3340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76962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76962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86106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57150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1" name="Straight Connector 250"/>
          <p:cNvCxnSpPr/>
          <p:nvPr/>
        </p:nvCxnSpPr>
        <p:spPr bwMode="auto">
          <a:xfrm rot="10800000" flipV="1">
            <a:off x="5789428" y="3181351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 rot="5400000">
            <a:off x="5386388" y="3938588"/>
            <a:ext cx="457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>
            <a:stCxn id="249" idx="0"/>
            <a:endCxn id="248" idx="5"/>
          </p:cNvCxnSpPr>
          <p:nvPr/>
        </p:nvCxnSpPr>
        <p:spPr bwMode="auto">
          <a:xfrm rot="16200000" flipV="1">
            <a:off x="7499164" y="3079563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64" idx="6"/>
            <a:endCxn id="249" idx="2"/>
          </p:cNvCxnSpPr>
          <p:nvPr/>
        </p:nvCxnSpPr>
        <p:spPr bwMode="auto">
          <a:xfrm flipV="1">
            <a:off x="76200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>
            <a:stCxn id="250" idx="7"/>
            <a:endCxn id="263" idx="3"/>
          </p:cNvCxnSpPr>
          <p:nvPr/>
        </p:nvCxnSpPr>
        <p:spPr bwMode="auto">
          <a:xfrm rot="5400000" flipH="1" flipV="1">
            <a:off x="59370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>
            <a:stCxn id="250" idx="1"/>
            <a:endCxn id="261" idx="4"/>
          </p:cNvCxnSpPr>
          <p:nvPr/>
        </p:nvCxnSpPr>
        <p:spPr bwMode="auto">
          <a:xfrm rot="16200000" flipV="1">
            <a:off x="5257801" y="4800600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rot="16200000" flipH="1">
            <a:off x="5784663" y="4336862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8" name="Oval 257"/>
          <p:cNvSpPr/>
          <p:nvPr/>
        </p:nvSpPr>
        <p:spPr bwMode="auto">
          <a:xfrm>
            <a:off x="71628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66294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4864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54102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54102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62484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73152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7315200" y="30289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266" name="TextBox 265"/>
          <p:cNvSpPr txBox="1"/>
          <p:nvPr/>
        </p:nvSpPr>
        <p:spPr>
          <a:xfrm>
            <a:off x="6172200" y="61061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Nyt udspændende træ med mindre vægt</a:t>
            </a:r>
            <a:endParaRPr lang="da-DK" sz="1400" b="0" dirty="0"/>
          </a:p>
        </p:txBody>
      </p:sp>
      <p:sp>
        <p:nvSpPr>
          <p:cNvPr id="267" name="TextBox 266"/>
          <p:cNvSpPr txBox="1"/>
          <p:nvPr/>
        </p:nvSpPr>
        <p:spPr>
          <a:xfrm>
            <a:off x="533400" y="61061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Antag modsætningsvis et </a:t>
            </a:r>
            <a:r>
              <a:rPr lang="da-DK" sz="1400" b="0" smtClean="0">
                <a:solidFill>
                  <a:srgbClr val="0070C0"/>
                </a:solidFill>
              </a:rPr>
              <a:t>MST </a:t>
            </a:r>
            <a:r>
              <a:rPr lang="da-DK" sz="1400" b="0" smtClean="0"/>
              <a:t>og </a:t>
            </a:r>
            <a:r>
              <a:rPr lang="da-DK" sz="1400" b="0" smtClean="0">
                <a:solidFill>
                  <a:srgbClr val="FF0000"/>
                </a:solidFill>
              </a:rPr>
              <a:t>cykel</a:t>
            </a:r>
            <a:r>
              <a:rPr lang="da-DK" sz="1400" b="0" smtClean="0"/>
              <a:t> </a:t>
            </a:r>
            <a:r>
              <a:rPr lang="da-DK" sz="1400" b="0" dirty="0" smtClean="0"/>
              <a:t>hvor </a:t>
            </a:r>
            <a:r>
              <a:rPr lang="da-DK" sz="1400" b="0" dirty="0" smtClean="0">
                <a:solidFill>
                  <a:srgbClr val="00B438"/>
                </a:solidFill>
              </a:rPr>
              <a:t>tungeste kant </a:t>
            </a:r>
            <a:r>
              <a:rPr lang="da-DK" sz="1400" b="0" i="1" dirty="0" smtClean="0">
                <a:solidFill>
                  <a:srgbClr val="00B438"/>
                </a:solidFill>
              </a:rPr>
              <a:t>e</a:t>
            </a:r>
            <a:r>
              <a:rPr lang="da-DK" sz="1400" b="0" dirty="0" smtClean="0"/>
              <a:t> er med i </a:t>
            </a:r>
            <a:r>
              <a:rPr lang="da-DK" sz="1400" b="0" dirty="0" smtClean="0">
                <a:solidFill>
                  <a:srgbClr val="0070C0"/>
                </a:solidFill>
              </a:rPr>
              <a:t>MST</a:t>
            </a:r>
            <a:endParaRPr lang="da-DK" sz="1400" b="0" dirty="0">
              <a:solidFill>
                <a:srgbClr val="0070C0"/>
              </a:solidFill>
            </a:endParaRPr>
          </a:p>
        </p:txBody>
      </p:sp>
      <p:sp>
        <p:nvSpPr>
          <p:cNvPr id="268" name="Lightning Bolt 267"/>
          <p:cNvSpPr/>
          <p:nvPr/>
        </p:nvSpPr>
        <p:spPr bwMode="auto">
          <a:xfrm>
            <a:off x="7924800" y="64008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Minimum Udspændende Træer: </a:t>
            </a:r>
            <a:br>
              <a:rPr lang="da-DK" sz="4000" b="1" smtClean="0"/>
            </a:br>
            <a:r>
              <a:rPr lang="da-DK" sz="4000" b="1" smtClean="0"/>
              <a:t>Grådig generel algoritme</a:t>
            </a:r>
            <a:endParaRPr lang="en-US" sz="4000" b="1" i="1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83693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7086600" y="4300536"/>
            <a:ext cx="1676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248400" y="5791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En letteste kant over et snit (som ikke allerede indeholder kanter fra A)</a:t>
            </a:r>
            <a:endParaRPr lang="da-DK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7315200" y="5104606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</a:t>
            </a:r>
            <a:endParaRPr lang="en-US" b="1" i="1" smtClean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304800" y="1828800"/>
            <a:ext cx="88392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6038" y="3352800"/>
            <a:ext cx="8458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72200" y="3024188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flaskehals i algoritmen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7010400" y="6400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6019800" y="43434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4495800" y="4876800"/>
            <a:ext cx="2438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934200" y="4419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Union-Find</a:t>
            </a:r>
            <a:r>
              <a:rPr lang="da-DK" dirty="0" smtClean="0">
                <a:solidFill>
                  <a:srgbClr val="FF0000"/>
                </a:solidFill>
              </a:rPr>
              <a:t> datastruktur</a:t>
            </a:r>
            <a:endParaRPr lang="da-D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Algoritme: Eksempel</a:t>
            </a:r>
            <a:endParaRPr lang="en-US" b="1" i="1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57200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49700"/>
            <a:ext cx="4572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 bwMode="auto">
          <a:xfrm>
            <a:off x="265471" y="1396181"/>
            <a:ext cx="693174" cy="373625"/>
          </a:xfrm>
          <a:custGeom>
            <a:avLst/>
            <a:gdLst>
              <a:gd name="connsiteX0" fmla="*/ 0 w 693174"/>
              <a:gd name="connsiteY0" fmla="*/ 196645 h 373625"/>
              <a:gd name="connsiteX1" fmla="*/ 339213 w 693174"/>
              <a:gd name="connsiteY1" fmla="*/ 4916 h 373625"/>
              <a:gd name="connsiteX2" fmla="*/ 589935 w 693174"/>
              <a:gd name="connsiteY2" fmla="*/ 167148 h 373625"/>
              <a:gd name="connsiteX3" fmla="*/ 693174 w 693174"/>
              <a:gd name="connsiteY3" fmla="*/ 373625 h 3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174" h="373625">
                <a:moveTo>
                  <a:pt x="0" y="196645"/>
                </a:moveTo>
                <a:cubicBezTo>
                  <a:pt x="120445" y="103238"/>
                  <a:pt x="240891" y="9832"/>
                  <a:pt x="339213" y="4916"/>
                </a:cubicBezTo>
                <a:cubicBezTo>
                  <a:pt x="437535" y="0"/>
                  <a:pt x="530942" y="105697"/>
                  <a:pt x="589935" y="167148"/>
                </a:cubicBezTo>
                <a:cubicBezTo>
                  <a:pt x="648928" y="228599"/>
                  <a:pt x="693174" y="373625"/>
                  <a:pt x="693174" y="373625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382296" y="914400"/>
            <a:ext cx="553066" cy="420329"/>
          </a:xfrm>
          <a:custGeom>
            <a:avLst/>
            <a:gdLst>
              <a:gd name="connsiteX0" fmla="*/ 113072 w 553066"/>
              <a:gd name="connsiteY0" fmla="*/ 14748 h 420329"/>
              <a:gd name="connsiteX1" fmla="*/ 24581 w 553066"/>
              <a:gd name="connsiteY1" fmla="*/ 221226 h 420329"/>
              <a:gd name="connsiteX2" fmla="*/ 260556 w 553066"/>
              <a:gd name="connsiteY2" fmla="*/ 412955 h 420329"/>
              <a:gd name="connsiteX3" fmla="*/ 526027 w 553066"/>
              <a:gd name="connsiteY3" fmla="*/ 265471 h 420329"/>
              <a:gd name="connsiteX4" fmla="*/ 422788 w 553066"/>
              <a:gd name="connsiteY4" fmla="*/ 0 h 42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066" h="420329">
                <a:moveTo>
                  <a:pt x="113072" y="14748"/>
                </a:moveTo>
                <a:cubicBezTo>
                  <a:pt x="56536" y="84803"/>
                  <a:pt x="0" y="154858"/>
                  <a:pt x="24581" y="221226"/>
                </a:cubicBezTo>
                <a:cubicBezTo>
                  <a:pt x="49162" y="287594"/>
                  <a:pt x="176982" y="405581"/>
                  <a:pt x="260556" y="412955"/>
                </a:cubicBezTo>
                <a:cubicBezTo>
                  <a:pt x="344130" y="420329"/>
                  <a:pt x="498988" y="334297"/>
                  <a:pt x="526027" y="265471"/>
                </a:cubicBezTo>
                <a:cubicBezTo>
                  <a:pt x="553066" y="196645"/>
                  <a:pt x="439994" y="41787"/>
                  <a:pt x="422788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35510" y="2426110"/>
            <a:ext cx="540774" cy="376084"/>
          </a:xfrm>
          <a:custGeom>
            <a:avLst/>
            <a:gdLst>
              <a:gd name="connsiteX0" fmla="*/ 540774 w 540774"/>
              <a:gd name="connsiteY0" fmla="*/ 272845 h 376084"/>
              <a:gd name="connsiteX1" fmla="*/ 378542 w 540774"/>
              <a:gd name="connsiteY1" fmla="*/ 36871 h 376084"/>
              <a:gd name="connsiteX2" fmla="*/ 127819 w 540774"/>
              <a:gd name="connsiteY2" fmla="*/ 51619 h 376084"/>
              <a:gd name="connsiteX3" fmla="*/ 9832 w 540774"/>
              <a:gd name="connsiteY3" fmla="*/ 243348 h 376084"/>
              <a:gd name="connsiteX4" fmla="*/ 68825 w 540774"/>
              <a:gd name="connsiteY4" fmla="*/ 376084 h 37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74" h="376084">
                <a:moveTo>
                  <a:pt x="540774" y="272845"/>
                </a:moveTo>
                <a:cubicBezTo>
                  <a:pt x="494071" y="173293"/>
                  <a:pt x="447368" y="73742"/>
                  <a:pt x="378542" y="36871"/>
                </a:cubicBezTo>
                <a:cubicBezTo>
                  <a:pt x="309716" y="0"/>
                  <a:pt x="189271" y="17206"/>
                  <a:pt x="127819" y="51619"/>
                </a:cubicBezTo>
                <a:cubicBezTo>
                  <a:pt x="66367" y="86032"/>
                  <a:pt x="19664" y="189271"/>
                  <a:pt x="9832" y="243348"/>
                </a:cubicBezTo>
                <a:cubicBezTo>
                  <a:pt x="0" y="297425"/>
                  <a:pt x="54077" y="349045"/>
                  <a:pt x="68825" y="376084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610465" y="2109019"/>
            <a:ext cx="353961" cy="589936"/>
          </a:xfrm>
          <a:custGeom>
            <a:avLst/>
            <a:gdLst>
              <a:gd name="connsiteX0" fmla="*/ 0 w 353961"/>
              <a:gd name="connsiteY0" fmla="*/ 0 h 589936"/>
              <a:gd name="connsiteX1" fmla="*/ 324464 w 353961"/>
              <a:gd name="connsiteY1" fmla="*/ 176981 h 589936"/>
              <a:gd name="connsiteX2" fmla="*/ 176980 w 353961"/>
              <a:gd name="connsiteY2" fmla="*/ 589936 h 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961" h="589936">
                <a:moveTo>
                  <a:pt x="0" y="0"/>
                </a:moveTo>
                <a:cubicBezTo>
                  <a:pt x="147483" y="39329"/>
                  <a:pt x="294967" y="78658"/>
                  <a:pt x="324464" y="176981"/>
                </a:cubicBezTo>
                <a:cubicBezTo>
                  <a:pt x="353961" y="275304"/>
                  <a:pt x="176980" y="589936"/>
                  <a:pt x="176980" y="58993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63677" y="2964426"/>
            <a:ext cx="811162" cy="577645"/>
          </a:xfrm>
          <a:custGeom>
            <a:avLst/>
            <a:gdLst>
              <a:gd name="connsiteX0" fmla="*/ 324465 w 811162"/>
              <a:gd name="connsiteY0" fmla="*/ 14748 h 577645"/>
              <a:gd name="connsiteX1" fmla="*/ 29497 w 811162"/>
              <a:gd name="connsiteY1" fmla="*/ 324464 h 577645"/>
              <a:gd name="connsiteX2" fmla="*/ 147484 w 811162"/>
              <a:gd name="connsiteY2" fmla="*/ 545690 h 577645"/>
              <a:gd name="connsiteX3" fmla="*/ 560439 w 811162"/>
              <a:gd name="connsiteY3" fmla="*/ 486697 h 577645"/>
              <a:gd name="connsiteX4" fmla="*/ 811162 w 811162"/>
              <a:gd name="connsiteY4" fmla="*/ 0 h 5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2" h="577645">
                <a:moveTo>
                  <a:pt x="324465" y="14748"/>
                </a:moveTo>
                <a:cubicBezTo>
                  <a:pt x="191729" y="125361"/>
                  <a:pt x="58994" y="235974"/>
                  <a:pt x="29497" y="324464"/>
                </a:cubicBezTo>
                <a:cubicBezTo>
                  <a:pt x="0" y="412954"/>
                  <a:pt x="58994" y="518651"/>
                  <a:pt x="147484" y="545690"/>
                </a:cubicBezTo>
                <a:cubicBezTo>
                  <a:pt x="235974" y="572729"/>
                  <a:pt x="449826" y="577645"/>
                  <a:pt x="560439" y="486697"/>
                </a:cubicBezTo>
                <a:cubicBezTo>
                  <a:pt x="671052" y="395749"/>
                  <a:pt x="811162" y="0"/>
                  <a:pt x="811162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21226" y="3888659"/>
            <a:ext cx="1814051" cy="845573"/>
          </a:xfrm>
          <a:custGeom>
            <a:avLst/>
            <a:gdLst>
              <a:gd name="connsiteX0" fmla="*/ 0 w 1814051"/>
              <a:gd name="connsiteY0" fmla="*/ 816076 h 845573"/>
              <a:gd name="connsiteX1" fmla="*/ 648929 w 1814051"/>
              <a:gd name="connsiteY1" fmla="*/ 196644 h 845573"/>
              <a:gd name="connsiteX2" fmla="*/ 943897 w 1814051"/>
              <a:gd name="connsiteY2" fmla="*/ 19664 h 845573"/>
              <a:gd name="connsiteX3" fmla="*/ 1179871 w 1814051"/>
              <a:gd name="connsiteY3" fmla="*/ 137651 h 845573"/>
              <a:gd name="connsiteX4" fmla="*/ 1814051 w 1814051"/>
              <a:gd name="connsiteY4" fmla="*/ 845573 h 84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051" h="845573">
                <a:moveTo>
                  <a:pt x="0" y="816076"/>
                </a:moveTo>
                <a:cubicBezTo>
                  <a:pt x="245806" y="572727"/>
                  <a:pt x="491613" y="329379"/>
                  <a:pt x="648929" y="196644"/>
                </a:cubicBezTo>
                <a:cubicBezTo>
                  <a:pt x="806245" y="63909"/>
                  <a:pt x="855407" y="29496"/>
                  <a:pt x="943897" y="19664"/>
                </a:cubicBezTo>
                <a:cubicBezTo>
                  <a:pt x="1032387" y="9832"/>
                  <a:pt x="1034845" y="0"/>
                  <a:pt x="1179871" y="137651"/>
                </a:cubicBezTo>
                <a:cubicBezTo>
                  <a:pt x="1324897" y="275303"/>
                  <a:pt x="1708354" y="725128"/>
                  <a:pt x="1814051" y="845573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793226" y="3908323"/>
            <a:ext cx="648929" cy="737419"/>
          </a:xfrm>
          <a:custGeom>
            <a:avLst/>
            <a:gdLst>
              <a:gd name="connsiteX0" fmla="*/ 648929 w 648929"/>
              <a:gd name="connsiteY0" fmla="*/ 0 h 737419"/>
              <a:gd name="connsiteX1" fmla="*/ 427703 w 648929"/>
              <a:gd name="connsiteY1" fmla="*/ 516193 h 737419"/>
              <a:gd name="connsiteX2" fmla="*/ 0 w 648929"/>
              <a:gd name="connsiteY2" fmla="*/ 737419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929" h="737419">
                <a:moveTo>
                  <a:pt x="648929" y="0"/>
                </a:moveTo>
                <a:cubicBezTo>
                  <a:pt x="592393" y="196645"/>
                  <a:pt x="535858" y="393290"/>
                  <a:pt x="427703" y="516193"/>
                </a:cubicBezTo>
                <a:cubicBezTo>
                  <a:pt x="319548" y="639096"/>
                  <a:pt x="0" y="737419"/>
                  <a:pt x="0" y="737419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324600" y="5139813"/>
            <a:ext cx="275303" cy="575187"/>
          </a:xfrm>
          <a:custGeom>
            <a:avLst/>
            <a:gdLst>
              <a:gd name="connsiteX0" fmla="*/ 275303 w 275303"/>
              <a:gd name="connsiteY0" fmla="*/ 0 h 575187"/>
              <a:gd name="connsiteX1" fmla="*/ 9832 w 275303"/>
              <a:gd name="connsiteY1" fmla="*/ 265471 h 575187"/>
              <a:gd name="connsiteX2" fmla="*/ 216309 w 275303"/>
              <a:gd name="connsiteY2" fmla="*/ 575187 h 5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303" h="575187">
                <a:moveTo>
                  <a:pt x="275303" y="0"/>
                </a:moveTo>
                <a:cubicBezTo>
                  <a:pt x="147483" y="84803"/>
                  <a:pt x="19664" y="169607"/>
                  <a:pt x="9832" y="265471"/>
                </a:cubicBezTo>
                <a:cubicBezTo>
                  <a:pt x="0" y="361335"/>
                  <a:pt x="184354" y="523568"/>
                  <a:pt x="216309" y="575187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16200000" flipH="1">
            <a:off x="3348041" y="3433766"/>
            <a:ext cx="190497" cy="19049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3057525" y="4433887"/>
            <a:ext cx="185738" cy="1857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667625" y="4152900"/>
            <a:ext cx="447675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8779669" y="5503070"/>
            <a:ext cx="185737" cy="1809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8505826" y="6438900"/>
            <a:ext cx="423862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4938713" y="6405562"/>
            <a:ext cx="433389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3581402" y="36576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16200000" flipH="1">
            <a:off x="3657600" y="3124200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3352800" y="3124200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567114" y="4662488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16200000" flipH="1">
            <a:off x="3643312" y="4129088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5400000">
            <a:off x="3338512" y="4129088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3048000" y="46482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8120066" y="4710112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16200000" flipH="1">
            <a:off x="8196264" y="4176712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7600952" y="46958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 flipH="1" flipV="1">
            <a:off x="7391400" y="4191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6200000" flipH="1">
            <a:off x="7391400" y="44958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 flipH="1" flipV="1">
            <a:off x="4953000" y="61722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16200000" flipH="1">
            <a:off x="4953000" y="6477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16200000" flipH="1">
            <a:off x="8243888" y="5214935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8215312" y="6205536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8153400" y="61436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8181976" y="5138736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16200000" flipH="1">
            <a:off x="8791576" y="5219704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5181600" y="1371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Kantene</a:t>
            </a:r>
            <a:r>
              <a:rPr lang="da-DK" dirty="0" smtClean="0"/>
              <a:t> </a:t>
            </a:r>
            <a:r>
              <a:rPr lang="da-DK" dirty="0" err="1" smtClean="0"/>
              <a:t>betrages</a:t>
            </a:r>
            <a:r>
              <a:rPr lang="da-DK" dirty="0" smtClean="0"/>
              <a:t> efter stigende vægte (angivet med    )</a:t>
            </a:r>
          </a:p>
          <a:p>
            <a:endParaRPr lang="da-DK" dirty="0"/>
          </a:p>
          <a:p>
            <a:r>
              <a:rPr lang="da-DK" dirty="0"/>
              <a:t>F</a:t>
            </a:r>
            <a:r>
              <a:rPr lang="da-DK" dirty="0" smtClean="0"/>
              <a:t>or hver kant er angivet </a:t>
            </a:r>
            <a:r>
              <a:rPr lang="da-DK" dirty="0" smtClean="0">
                <a:solidFill>
                  <a:srgbClr val="FF0000"/>
                </a:solidFill>
              </a:rPr>
              <a:t>snittet</a:t>
            </a:r>
            <a:r>
              <a:rPr lang="da-DK" dirty="0" smtClean="0"/>
              <a:t> hvor den er en letteste kant eller </a:t>
            </a:r>
            <a:r>
              <a:rPr lang="da-DK" dirty="0" smtClean="0">
                <a:solidFill>
                  <a:srgbClr val="00B438"/>
                </a:solidFill>
              </a:rPr>
              <a:t>cyklen</a:t>
            </a:r>
            <a:r>
              <a:rPr lang="da-DK" dirty="0" smtClean="0"/>
              <a:t> hvor den er en tungeste kant</a:t>
            </a:r>
          </a:p>
          <a:p>
            <a:endParaRPr lang="da-DK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2" cstate="print"/>
          <a:srcRect l="15000" t="20341" r="81544" b="76115"/>
          <a:stretch>
            <a:fillRect/>
          </a:stretch>
        </p:blipFill>
        <p:spPr bwMode="auto">
          <a:xfrm>
            <a:off x="7467600" y="1767189"/>
            <a:ext cx="157990" cy="13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Prim’s Algoritme</a:t>
            </a:r>
            <a:endParaRPr lang="en-US" b="1" i="1" smtClean="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1219200" y="1295400"/>
            <a:ext cx="685800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7010400" y="6400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857500" y="4152900"/>
            <a:ext cx="39624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800600" y="5715000"/>
            <a:ext cx="29718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38100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>
                <a:solidFill>
                  <a:srgbClr val="FF0000"/>
                </a:solidFill>
              </a:rPr>
              <a:t>flaskehals i </a:t>
            </a:r>
            <a:r>
              <a:rPr lang="da-DK" dirty="0" smtClean="0">
                <a:solidFill>
                  <a:srgbClr val="FF0000"/>
                </a:solidFill>
              </a:rPr>
              <a:t>algoritmen </a:t>
            </a:r>
          </a:p>
          <a:p>
            <a:pPr algn="r"/>
            <a:r>
              <a:rPr lang="da-DK" dirty="0" smtClean="0">
                <a:solidFill>
                  <a:srgbClr val="FF0000"/>
                </a:solidFill>
              </a:rPr>
              <a:t>- </a:t>
            </a:r>
            <a:r>
              <a:rPr lang="da-DK" dirty="0" err="1" smtClean="0">
                <a:solidFill>
                  <a:srgbClr val="FF0000"/>
                </a:solidFill>
              </a:rPr>
              <a:t>prioritetskø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l="57404" t="19231" r="703" b="61538"/>
          <a:stretch>
            <a:fillRect/>
          </a:stretch>
        </p:blipFill>
        <p:spPr bwMode="auto">
          <a:xfrm>
            <a:off x="5334000" y="1219200"/>
            <a:ext cx="358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 bwMode="auto">
          <a:xfrm>
            <a:off x="5684029" y="1377991"/>
            <a:ext cx="1859771" cy="1289009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da-DK" sz="24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3623</TotalTime>
  <Words>415</Words>
  <Application>Microsoft Office PowerPoint</Application>
  <PresentationFormat>On-screen Show (4:3)</PresentationFormat>
  <Paragraphs>69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1</vt:lpstr>
      <vt:lpstr>Minimum Udspændende Træ (MST)</vt:lpstr>
      <vt:lpstr>Minimum Udspændende Træer:  Snit</vt:lpstr>
      <vt:lpstr>Slide 4</vt:lpstr>
      <vt:lpstr>Slide 5</vt:lpstr>
      <vt:lpstr>Minimum Udspændende Træer:  Grådig generel algoritme</vt:lpstr>
      <vt:lpstr>Kruskall’s Algoritme</vt:lpstr>
      <vt:lpstr>Kruskall’s Algoritme: Eksempel</vt:lpstr>
      <vt:lpstr>Prim’s Algoritme</vt:lpstr>
      <vt:lpstr>Prim’s Algoritme: Eksempel</vt:lpstr>
    </vt:vector>
  </TitlesOfParts>
  <Company>University of Aarhus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46</cp:revision>
  <dcterms:created xsi:type="dcterms:W3CDTF">2007-02-01T13:58:12Z</dcterms:created>
  <dcterms:modified xsi:type="dcterms:W3CDTF">2009-05-07T06:45:56Z</dcterms:modified>
</cp:coreProperties>
</file>