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61" r:id="rId3"/>
    <p:sldId id="273" r:id="rId4"/>
    <p:sldId id="281" r:id="rId5"/>
    <p:sldId id="262" r:id="rId6"/>
    <p:sldId id="266" r:id="rId7"/>
    <p:sldId id="268" r:id="rId8"/>
    <p:sldId id="258" r:id="rId9"/>
    <p:sldId id="256" r:id="rId10"/>
    <p:sldId id="265" r:id="rId11"/>
    <p:sldId id="263" r:id="rId12"/>
    <p:sldId id="264" r:id="rId13"/>
    <p:sldId id="267" r:id="rId14"/>
    <p:sldId id="259" r:id="rId15"/>
    <p:sldId id="270" r:id="rId16"/>
  </p:sldIdLst>
  <p:sldSz cx="9144000" cy="6858000" type="screen4x3"/>
  <p:notesSz cx="7099300" cy="10234613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555" autoAdjust="0"/>
    <p:restoredTop sz="85758" autoAdjust="0"/>
  </p:normalViewPr>
  <p:slideViewPr>
    <p:cSldViewPr>
      <p:cViewPr varScale="1">
        <p:scale>
          <a:sx n="74" d="100"/>
          <a:sy n="74" d="100"/>
        </p:scale>
        <p:origin x="-3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556" y="-90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3F0F070-7CD3-4FB2-9B76-F78618EF0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79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3886CD-9CEE-494F-A4C6-24B7F7CA3496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Alle sammenligningsbaserede – kan man gøre det bedre?</a:t>
            </a: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7388B9-62A9-4CD2-96FC-E0F8686FD9AA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Beskriver  deterministiske sammenligningsbaserede algoritmer</a:t>
            </a: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9E4149-DE53-4D8C-A36E-AACC41AAED31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Nogen gange også kaldet bucket sort – men CLRS bogen bruger bucket sort til at betegne en anden algoritme (kapitel 8.4) </a:t>
            </a: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70D01E-8CBD-4B2D-B976-2E9A69905437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Bemærk: Worst-case tiden er </a:t>
            </a:r>
            <a:r>
              <a:rPr lang="da-DK" b="1" smtClean="0"/>
              <a:t>aftagende</a:t>
            </a:r>
            <a:r>
              <a:rPr lang="da-DK" smtClean="0"/>
              <a:t> for fast b</a:t>
            </a: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234E68-C4F7-4BDB-A80C-9825AAAB9A60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Hvis man tæller </a:t>
            </a:r>
            <a:r>
              <a:rPr lang="da-DK" dirty="0" err="1" smtClean="0"/>
              <a:t>maskin</a:t>
            </a:r>
            <a:r>
              <a:rPr lang="da-DK" dirty="0" smtClean="0"/>
              <a:t> instruktioner, så vinder radix sort</a:t>
            </a:r>
          </a:p>
          <a:p>
            <a:pPr eaLnBrk="1" hangingPunct="1"/>
            <a:r>
              <a:rPr lang="da-DK" dirty="0" smtClean="0"/>
              <a:t>Sorterer </a:t>
            </a:r>
            <a:r>
              <a:rPr lang="da-DK" b="1" dirty="0" smtClean="0"/>
              <a:t>64 bit </a:t>
            </a:r>
            <a:r>
              <a:rPr lang="da-DK" b="1" dirty="0" err="1" smtClean="0"/>
              <a:t>integers</a:t>
            </a:r>
            <a:r>
              <a:rPr lang="da-DK" b="1" dirty="0" smtClean="0"/>
              <a:t>.</a:t>
            </a:r>
          </a:p>
          <a:p>
            <a:pPr eaLnBrk="1" hangingPunct="1"/>
            <a:endParaRPr lang="da-DK" b="1" dirty="0" smtClean="0"/>
          </a:p>
          <a:p>
            <a:pPr eaLnBrk="1" hangingPunct="1"/>
            <a:r>
              <a:rPr lang="da-DK" b="1" dirty="0" smtClean="0"/>
              <a:t>(SODA 1997, The </a:t>
            </a:r>
            <a:r>
              <a:rPr lang="da-DK" b="1" dirty="0" err="1" smtClean="0"/>
              <a:t>influence</a:t>
            </a:r>
            <a:r>
              <a:rPr lang="da-DK" b="1" dirty="0" smtClean="0"/>
              <a:t> of Caches on the Performance of </a:t>
            </a:r>
            <a:r>
              <a:rPr lang="da-DK" b="1" dirty="0" err="1" smtClean="0"/>
              <a:t>Sorting</a:t>
            </a:r>
            <a:r>
              <a:rPr lang="da-DK" b="1" dirty="0" smtClean="0"/>
              <a:t>)</a:t>
            </a:r>
            <a:endParaRPr lang="en-US" dirty="0" smtClean="0"/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7F45B3-1798-4048-84A6-1BB9EB5FEA47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...men mht udførselstid, så kan den ikke rigtigt slå quicksort pga cache effekter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Deterministiks O(n*log log n), Han, J. Algorithms 2004.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1B0F19-6531-4763-97C7-7F6A9AFA559E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F9B70-89B2-466B-B068-6877B0D8F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54122-FC55-4621-AFAF-A29ACDF17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3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B43D8-0293-4A7A-AAC9-0AC8039E9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9332B-FCE7-4B1F-97C4-3EB8D9C41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3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39917-DB92-40EB-87FD-5011AD1FC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6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53070-4554-4885-AFD5-D32B030CC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6FDD1-F77D-4056-8A6A-172459852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3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5DBBF-5006-4D54-A560-FDBC76C55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2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BCF3-C313-4CE5-8AB7-23A07F690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2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8689D-90C8-42E6-8C7D-C02F1D5D0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9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861FD-6384-42A0-9CD9-3B4073ADA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3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56ADD52-DF61-4B25-B286-BB583D4A6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tags" Target="../tags/tag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Datastrukturer 1</a:t>
            </a: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da-DK" b="1" dirty="0"/>
              <a:t>...mere Sortering </a:t>
            </a:r>
          </a:p>
          <a:p>
            <a:pPr algn="ctr">
              <a:defRPr/>
            </a:pPr>
            <a:r>
              <a:rPr lang="da-DK" b="1" dirty="0"/>
              <a:t>[CLRS, kapitel 8]</a:t>
            </a:r>
          </a:p>
          <a:p>
            <a:pPr algn="ctr">
              <a:defRPr/>
            </a:pPr>
            <a:endParaRPr lang="en-US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Gerth Stølting Brodal</a:t>
            </a:r>
            <a:endParaRPr lang="en-US"/>
          </a:p>
        </p:txBody>
      </p:sp>
      <p:pic>
        <p:nvPicPr>
          <p:cNvPr id="819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62050"/>
          </a:xfrm>
        </p:spPr>
        <p:txBody>
          <a:bodyPr/>
          <a:lstStyle/>
          <a:p>
            <a:pPr eaLnBrk="1" hangingPunct="1"/>
            <a:r>
              <a:rPr lang="da-DK" sz="4000" b="1" smtClean="0"/>
              <a:t>Radix-Sort:</a:t>
            </a:r>
            <a:br>
              <a:rPr lang="da-DK" sz="4000" b="1" smtClean="0"/>
            </a:br>
            <a:r>
              <a:rPr lang="da-DK" sz="2800" b="1" smtClean="0"/>
              <a:t>Input: array </a:t>
            </a:r>
            <a:r>
              <a:rPr lang="da-DK" sz="2800" i="1" smtClean="0">
                <a:latin typeface="Times New Roman" pitchFamily="18" charset="0"/>
              </a:rPr>
              <a:t>A</a:t>
            </a:r>
            <a:r>
              <a:rPr lang="da-DK" sz="2800" b="1" smtClean="0"/>
              <a:t>, </a:t>
            </a:r>
            <a:r>
              <a:rPr lang="da-DK" sz="2800" i="1" smtClean="0">
                <a:latin typeface="Times New Roman" pitchFamily="18" charset="0"/>
              </a:rPr>
              <a:t>n</a:t>
            </a:r>
            <a:r>
              <a:rPr lang="da-DK" sz="2800" b="1" smtClean="0"/>
              <a:t> tal med </a:t>
            </a:r>
            <a:r>
              <a:rPr lang="da-DK" sz="2800" i="1" smtClean="0">
                <a:latin typeface="Times New Roman" pitchFamily="18" charset="0"/>
              </a:rPr>
              <a:t>b</a:t>
            </a:r>
            <a:r>
              <a:rPr lang="da-DK" sz="2800" b="1" smtClean="0"/>
              <a:t> bits</a:t>
            </a:r>
            <a:endParaRPr lang="en-US" sz="2800" b="1" smtClean="0"/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819400" y="2057400"/>
            <a:ext cx="152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>
                <a:latin typeface="Courier New" pitchFamily="49" charset="0"/>
              </a:rPr>
              <a:t>111011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010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011101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011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001010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100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111010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101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011010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101</a:t>
            </a:r>
            <a:endParaRPr lang="en-US" b="1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/>
            <a:r>
              <a:rPr lang="da-DK" b="1">
                <a:latin typeface="Courier New" pitchFamily="49" charset="0"/>
              </a:rPr>
              <a:t>011100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110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010101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111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011110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111</a:t>
            </a:r>
          </a:p>
        </p:txBody>
      </p:sp>
      <p:sp>
        <p:nvSpPr>
          <p:cNvPr id="18436" name="AutoShape 10"/>
          <p:cNvSpPr>
            <a:spLocks noChangeArrowheads="1"/>
          </p:cNvSpPr>
          <p:nvPr/>
        </p:nvSpPr>
        <p:spPr bwMode="auto">
          <a:xfrm>
            <a:off x="2209800" y="2895600"/>
            <a:ext cx="6096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8437" name="AutoShape 11"/>
          <p:cNvSpPr>
            <a:spLocks noChangeArrowheads="1"/>
          </p:cNvSpPr>
          <p:nvPr/>
        </p:nvSpPr>
        <p:spPr bwMode="auto">
          <a:xfrm>
            <a:off x="6324600" y="2895600"/>
            <a:ext cx="6096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8438" name="AutoShape 13"/>
          <p:cNvSpPr>
            <a:spLocks noChangeArrowheads="1"/>
          </p:cNvSpPr>
          <p:nvPr/>
        </p:nvSpPr>
        <p:spPr bwMode="auto">
          <a:xfrm>
            <a:off x="4267200" y="2895600"/>
            <a:ext cx="6096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8439" name="Text Box 14"/>
          <p:cNvSpPr txBox="1">
            <a:spLocks noChangeArrowheads="1"/>
          </p:cNvSpPr>
          <p:nvPr/>
        </p:nvSpPr>
        <p:spPr bwMode="auto">
          <a:xfrm>
            <a:off x="6934200" y="2057400"/>
            <a:ext cx="152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001</a:t>
            </a:r>
            <a:r>
              <a:rPr lang="da-DK" b="1">
                <a:latin typeface="Courier New" pitchFamily="49" charset="0"/>
              </a:rPr>
              <a:t>010100</a:t>
            </a:r>
          </a:p>
          <a:p>
            <a:pPr eaLnBrk="1" hangingPunct="1"/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010</a:t>
            </a:r>
            <a:r>
              <a:rPr lang="da-DK" b="1">
                <a:latin typeface="Courier New" pitchFamily="49" charset="0"/>
              </a:rPr>
              <a:t>101111</a:t>
            </a:r>
          </a:p>
          <a:p>
            <a:pPr eaLnBrk="1" hangingPunct="1"/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011</a:t>
            </a:r>
            <a:r>
              <a:rPr lang="da-DK" b="1">
                <a:latin typeface="Courier New" pitchFamily="49" charset="0"/>
              </a:rPr>
              <a:t>010101</a:t>
            </a:r>
            <a:endParaRPr lang="en-US" b="1">
              <a:latin typeface="Courier New" pitchFamily="49" charset="0"/>
            </a:endParaRPr>
          </a:p>
          <a:p>
            <a:pPr eaLnBrk="1" hangingPunct="1"/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011</a:t>
            </a:r>
            <a:r>
              <a:rPr lang="da-DK" b="1">
                <a:latin typeface="Courier New" pitchFamily="49" charset="0"/>
              </a:rPr>
              <a:t>100110</a:t>
            </a:r>
          </a:p>
          <a:p>
            <a:pPr eaLnBrk="1" hangingPunct="1"/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011</a:t>
            </a:r>
            <a:r>
              <a:rPr lang="da-DK" b="1">
                <a:latin typeface="Courier New" pitchFamily="49" charset="0"/>
              </a:rPr>
              <a:t>101011</a:t>
            </a:r>
          </a:p>
          <a:p>
            <a:pPr eaLnBrk="1" hangingPunct="1"/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011</a:t>
            </a:r>
            <a:r>
              <a:rPr lang="da-DK" b="1">
                <a:latin typeface="Courier New" pitchFamily="49" charset="0"/>
              </a:rPr>
              <a:t>110111</a:t>
            </a:r>
          </a:p>
          <a:p>
            <a:pPr eaLnBrk="1" hangingPunct="1"/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111</a:t>
            </a:r>
            <a:r>
              <a:rPr lang="da-DK" b="1">
                <a:latin typeface="Courier New" pitchFamily="49" charset="0"/>
              </a:rPr>
              <a:t>010101</a:t>
            </a:r>
          </a:p>
          <a:p>
            <a:pPr eaLnBrk="1" hangingPunct="1"/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111</a:t>
            </a:r>
            <a:r>
              <a:rPr lang="da-DK" b="1">
                <a:latin typeface="Courier New" pitchFamily="49" charset="0"/>
              </a:rPr>
              <a:t>011010</a:t>
            </a:r>
          </a:p>
        </p:txBody>
      </p:sp>
      <p:sp>
        <p:nvSpPr>
          <p:cNvPr id="18440" name="Text Box 15"/>
          <p:cNvSpPr txBox="1">
            <a:spLocks noChangeArrowheads="1"/>
          </p:cNvSpPr>
          <p:nvPr/>
        </p:nvSpPr>
        <p:spPr bwMode="auto">
          <a:xfrm>
            <a:off x="4876800" y="2057400"/>
            <a:ext cx="152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>
                <a:latin typeface="Courier New" pitchFamily="49" charset="0"/>
              </a:rPr>
              <a:t>001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010</a:t>
            </a:r>
            <a:r>
              <a:rPr lang="da-DK" b="1">
                <a:latin typeface="Courier New" pitchFamily="49" charset="0"/>
              </a:rPr>
              <a:t>100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111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010</a:t>
            </a:r>
            <a:r>
              <a:rPr lang="da-DK" b="1">
                <a:latin typeface="Courier New" pitchFamily="49" charset="0"/>
              </a:rPr>
              <a:t>101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010</a:t>
            </a:r>
            <a:r>
              <a:rPr lang="da-DK" b="1">
                <a:latin typeface="Courier New" pitchFamily="49" charset="0"/>
              </a:rPr>
              <a:t>101</a:t>
            </a:r>
            <a:endParaRPr lang="en-US" b="1">
              <a:latin typeface="Courier New" pitchFamily="49" charset="0"/>
            </a:endParaRPr>
          </a:p>
          <a:p>
            <a:pPr eaLnBrk="1" hangingPunct="1"/>
            <a:r>
              <a:rPr lang="da-DK" b="1">
                <a:latin typeface="Courier New" pitchFamily="49" charset="0"/>
              </a:rPr>
              <a:t>111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011</a:t>
            </a:r>
            <a:r>
              <a:rPr lang="da-DK" b="1">
                <a:latin typeface="Courier New" pitchFamily="49" charset="0"/>
              </a:rPr>
              <a:t>010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100</a:t>
            </a:r>
            <a:r>
              <a:rPr lang="da-DK" b="1">
                <a:latin typeface="Courier New" pitchFamily="49" charset="0"/>
              </a:rPr>
              <a:t>110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010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101</a:t>
            </a:r>
            <a:r>
              <a:rPr lang="da-DK" b="1">
                <a:latin typeface="Courier New" pitchFamily="49" charset="0"/>
              </a:rPr>
              <a:t>111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101</a:t>
            </a:r>
            <a:r>
              <a:rPr lang="da-DK" b="1">
                <a:latin typeface="Courier New" pitchFamily="49" charset="0"/>
              </a:rPr>
              <a:t>011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110</a:t>
            </a:r>
            <a:r>
              <a:rPr lang="da-DK" b="1">
                <a:latin typeface="Courier New" pitchFamily="49" charset="0"/>
              </a:rPr>
              <a:t>111</a:t>
            </a:r>
          </a:p>
        </p:txBody>
      </p:sp>
      <p:sp>
        <p:nvSpPr>
          <p:cNvPr id="18441" name="Text Box 16"/>
          <p:cNvSpPr txBox="1">
            <a:spLocks noChangeArrowheads="1"/>
          </p:cNvSpPr>
          <p:nvPr/>
        </p:nvSpPr>
        <p:spPr bwMode="auto">
          <a:xfrm>
            <a:off x="762000" y="2057400"/>
            <a:ext cx="152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>
                <a:latin typeface="Courier New" pitchFamily="49" charset="0"/>
              </a:rPr>
              <a:t>010101111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011101011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001010100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011100110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111010101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011110111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111011010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011010101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0" y="4633913"/>
            <a:ext cx="91440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 i="1">
                <a:latin typeface="Times New Roman" pitchFamily="18" charset="0"/>
              </a:rPr>
              <a:t>n</a:t>
            </a:r>
            <a:r>
              <a:rPr lang="da-DK" sz="2400"/>
              <a:t> = 8,     </a:t>
            </a:r>
            <a:r>
              <a:rPr lang="da-DK" sz="2400" i="1">
                <a:latin typeface="Times New Roman" pitchFamily="18" charset="0"/>
              </a:rPr>
              <a:t>k</a:t>
            </a:r>
            <a:r>
              <a:rPr lang="da-DK" sz="2400"/>
              <a:t> = 7 (3 bits = </a:t>
            </a:r>
            <a:r>
              <a:rPr lang="da-DK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da-DK" sz="2400">
                <a:solidFill>
                  <a:schemeClr val="accent2"/>
                </a:solidFill>
              </a:rPr>
              <a:t> </a:t>
            </a:r>
            <a:r>
              <a:rPr lang="da-DK" sz="2400" i="1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sz="2400"/>
              <a:t> bits),    </a:t>
            </a:r>
            <a:r>
              <a:rPr lang="da-DK" sz="2400" i="1">
                <a:latin typeface="Times New Roman" pitchFamily="18" charset="0"/>
              </a:rPr>
              <a:t>d</a:t>
            </a:r>
            <a:r>
              <a:rPr lang="da-DK" sz="2400"/>
              <a:t> = 3 (3 x 3 bits)</a:t>
            </a:r>
          </a:p>
          <a:p>
            <a:pPr algn="ctr" eaLnBrk="1" hangingPunct="1">
              <a:spcBef>
                <a:spcPct val="50000"/>
              </a:spcBef>
            </a:pPr>
            <a:endParaRPr lang="da-DK" sz="2400"/>
          </a:p>
          <a:p>
            <a:pPr algn="ctr" eaLnBrk="1" hangingPunct="1">
              <a:spcBef>
                <a:spcPct val="50000"/>
              </a:spcBef>
            </a:pPr>
            <a:r>
              <a:rPr lang="da-DK" sz="2800" b="1"/>
              <a:t>Input </a:t>
            </a:r>
            <a:r>
              <a:rPr lang="da-DK" sz="2800" i="1">
                <a:latin typeface="Times New Roman" pitchFamily="18" charset="0"/>
              </a:rPr>
              <a:t>n</a:t>
            </a:r>
            <a:r>
              <a:rPr lang="da-DK" sz="2800" b="1" i="1"/>
              <a:t> </a:t>
            </a:r>
            <a:r>
              <a:rPr lang="da-DK" sz="2800" b="1"/>
              <a:t>tal med </a:t>
            </a:r>
            <a:r>
              <a:rPr lang="da-DK" sz="2800" i="1">
                <a:latin typeface="Times New Roman" pitchFamily="18" charset="0"/>
              </a:rPr>
              <a:t>b</a:t>
            </a:r>
            <a:r>
              <a:rPr lang="da-DK" sz="2800" b="1"/>
              <a:t> bits</a:t>
            </a:r>
            <a:r>
              <a:rPr lang="da-DK" sz="2800"/>
              <a:t>:  </a:t>
            </a:r>
            <a:r>
              <a:rPr lang="da-DK" sz="2800" b="1">
                <a:solidFill>
                  <a:schemeClr val="accent2"/>
                </a:solidFill>
              </a:rPr>
              <a:t>Worst-case tid </a:t>
            </a:r>
            <a:r>
              <a:rPr lang="da-DK" sz="2800">
                <a:solidFill>
                  <a:schemeClr val="accent2"/>
                </a:solidFill>
                <a:latin typeface="Times New Roman" pitchFamily="18" charset="0"/>
              </a:rPr>
              <a:t>O(</a:t>
            </a:r>
            <a:r>
              <a:rPr lang="da-DK" sz="2800" i="1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/log 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)</a:t>
            </a:r>
            <a:endParaRPr lang="en-US" sz="2800" i="1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4698" r="14070" b="7292"/>
          <a:stretch>
            <a:fillRect/>
          </a:stretch>
        </p:blipFill>
        <p:spPr bwMode="auto">
          <a:xfrm>
            <a:off x="609600" y="1066800"/>
            <a:ext cx="7467600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da-DK" b="1" smtClean="0"/>
              <a:t>Radix-Sort: Eksperimenter</a:t>
            </a:r>
            <a:endParaRPr lang="en-US" b="1" smtClean="0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0" y="649128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b="1" dirty="0" err="1">
                <a:solidFill>
                  <a:srgbClr val="FF0000"/>
                </a:solidFill>
              </a:rPr>
              <a:t>LaMarca</a:t>
            </a:r>
            <a:r>
              <a:rPr lang="da-DK" b="1" dirty="0">
                <a:solidFill>
                  <a:srgbClr val="FF0000"/>
                </a:solidFill>
              </a:rPr>
              <a:t>, </a:t>
            </a:r>
            <a:r>
              <a:rPr lang="da-DK" b="1" dirty="0" err="1">
                <a:solidFill>
                  <a:srgbClr val="FF0000"/>
                </a:solidFill>
              </a:rPr>
              <a:t>Ladner</a:t>
            </a:r>
            <a:r>
              <a:rPr lang="da-DK" b="1" dirty="0">
                <a:solidFill>
                  <a:srgbClr val="FF0000"/>
                </a:solidFill>
              </a:rPr>
              <a:t> </a:t>
            </a:r>
            <a:r>
              <a:rPr lang="da-DK" b="1" dirty="0" smtClean="0">
                <a:solidFill>
                  <a:srgbClr val="FF0000"/>
                </a:solidFill>
              </a:rPr>
              <a:t>’97: </a:t>
            </a:r>
            <a:r>
              <a:rPr lang="da-DK" b="1" dirty="0">
                <a:solidFill>
                  <a:srgbClr val="FF0000"/>
                </a:solidFill>
              </a:rPr>
              <a:t>The </a:t>
            </a:r>
            <a:r>
              <a:rPr lang="da-DK" b="1" dirty="0" err="1">
                <a:solidFill>
                  <a:srgbClr val="FF0000"/>
                </a:solidFill>
              </a:rPr>
              <a:t>influence</a:t>
            </a:r>
            <a:r>
              <a:rPr lang="da-DK" b="1" dirty="0">
                <a:solidFill>
                  <a:srgbClr val="FF0000"/>
                </a:solidFill>
              </a:rPr>
              <a:t> of Caches on the Performance of </a:t>
            </a:r>
            <a:r>
              <a:rPr lang="da-DK" b="1" dirty="0" err="1">
                <a:solidFill>
                  <a:srgbClr val="FF0000"/>
                </a:solidFill>
              </a:rPr>
              <a:t>Sorting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60388" y="3362325"/>
            <a:ext cx="457200" cy="13620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6250" r="14999" b="7292"/>
          <a:stretch>
            <a:fillRect/>
          </a:stretch>
        </p:blipFill>
        <p:spPr bwMode="auto">
          <a:xfrm>
            <a:off x="685800" y="1219200"/>
            <a:ext cx="7239000" cy="53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da-DK" b="1" smtClean="0"/>
              <a:t>Radix-Sort: Eksperimenter</a:t>
            </a:r>
            <a:endParaRPr lang="en-US" b="1" smtClean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553200" y="6491288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b="1">
                <a:solidFill>
                  <a:srgbClr val="FF0000"/>
                </a:solidFill>
              </a:rPr>
              <a:t>LaMarca, Ladner ’97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4124325"/>
            <a:ext cx="457200" cy="5413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7292" r="16875" b="4166"/>
          <a:stretch>
            <a:fillRect/>
          </a:stretch>
        </p:blipFill>
        <p:spPr bwMode="auto">
          <a:xfrm>
            <a:off x="685800" y="1028700"/>
            <a:ext cx="7391400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8382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Radix-Sort: Eksperimenter</a:t>
            </a:r>
            <a:endParaRPr lang="en-US" b="1" smtClean="0"/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6553200" y="6491288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b="1">
                <a:solidFill>
                  <a:srgbClr val="FF0000"/>
                </a:solidFill>
              </a:rPr>
              <a:t>LaMarca, Ladner ’97</a:t>
            </a:r>
            <a:endParaRPr lang="en-US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t="23528" r="18750" b="25822"/>
          <a:stretch>
            <a:fillRect/>
          </a:stretch>
        </p:blipFill>
        <p:spPr bwMode="auto">
          <a:xfrm rot="60000">
            <a:off x="731838" y="1873250"/>
            <a:ext cx="81534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685800" y="304800"/>
            <a:ext cx="77724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000" b="1">
                <a:solidFill>
                  <a:schemeClr val="tx2"/>
                </a:solidFill>
              </a:rPr>
              <a:t>Bucket-Sort:</a:t>
            </a:r>
            <a:br>
              <a:rPr lang="da-DK" sz="4000" b="1">
                <a:solidFill>
                  <a:schemeClr val="tx2"/>
                </a:solidFill>
              </a:rPr>
            </a:br>
            <a:r>
              <a:rPr lang="da-DK" sz="2800" b="1">
                <a:solidFill>
                  <a:schemeClr val="tx2"/>
                </a:solidFill>
              </a:rPr>
              <a:t>Input: </a:t>
            </a:r>
            <a:r>
              <a:rPr lang="da-DK" sz="2800" i="1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da-DK" sz="2800" b="1">
                <a:solidFill>
                  <a:schemeClr val="tx2"/>
                </a:solidFill>
              </a:rPr>
              <a:t>, reelle tal fra </a:t>
            </a:r>
            <a:r>
              <a:rPr lang="da-DK" sz="2800">
                <a:solidFill>
                  <a:schemeClr val="tx2"/>
                </a:solidFill>
                <a:latin typeface="Times New Roman" pitchFamily="18" charset="0"/>
              </a:rPr>
              <a:t>[0..1]</a:t>
            </a: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57200" y="5859463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3200" b="1">
                <a:solidFill>
                  <a:schemeClr val="accent2"/>
                </a:solidFill>
              </a:rPr>
              <a:t>Forventet tid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</a:rPr>
              <a:t>O(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da-DK" sz="3200" b="1">
                <a:solidFill>
                  <a:schemeClr val="accent2"/>
                </a:solidFill>
              </a:rPr>
              <a:t> – for tilfældigt input</a:t>
            </a:r>
            <a:endParaRPr lang="en-US" sz="3200" b="1">
              <a:solidFill>
                <a:schemeClr val="accent2"/>
              </a:solidFill>
            </a:endParaRPr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t="9375"/>
          <a:stretch>
            <a:fillRect/>
          </a:stretch>
        </p:blipFill>
        <p:spPr bwMode="auto">
          <a:xfrm>
            <a:off x="5867400" y="1622425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4060031" y="4041238"/>
            <a:ext cx="1502569" cy="471487"/>
          </a:xfrm>
          <a:prstGeom prst="roundRect">
            <a:avLst>
              <a:gd name="adj" fmla="val 16667"/>
            </a:avLst>
          </a:prstGeom>
          <a:noFill/>
          <a:ln w="603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23"/>
          <p:cNvSpPr txBox="1">
            <a:spLocks noChangeArrowheads="1"/>
          </p:cNvSpPr>
          <p:nvPr/>
        </p:nvSpPr>
        <p:spPr bwMode="auto">
          <a:xfrm>
            <a:off x="228600" y="1447800"/>
            <a:ext cx="8382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a-DK" sz="2400" dirty="0"/>
              <a:t>Bedst kendte sorterings grænse for RAM modellen (med ubegrænset </a:t>
            </a:r>
            <a:r>
              <a:rPr lang="da-DK" sz="2400" dirty="0" err="1"/>
              <a:t>ordstørrelse</a:t>
            </a:r>
            <a:r>
              <a:rPr lang="da-DK" sz="2400" dirty="0"/>
              <a:t>) er en </a:t>
            </a:r>
            <a:r>
              <a:rPr lang="da-DK" sz="2400" dirty="0" err="1"/>
              <a:t>randomiseret</a:t>
            </a:r>
            <a:r>
              <a:rPr lang="da-DK" sz="2400" dirty="0"/>
              <a:t> algoritme der bruger 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400" dirty="0"/>
              <a:t> plads og har en forventet køretid på:</a:t>
            </a:r>
          </a:p>
          <a:p>
            <a:pPr>
              <a:defRPr/>
            </a:pPr>
            <a:endParaRPr lang="da-DK" sz="2400" dirty="0"/>
          </a:p>
          <a:p>
            <a:pPr>
              <a:defRPr/>
            </a:pPr>
            <a:endParaRPr lang="da-DK" sz="2400" dirty="0"/>
          </a:p>
          <a:p>
            <a:pPr>
              <a:defRPr/>
            </a:pPr>
            <a:endParaRPr lang="da-DK" sz="2400" dirty="0"/>
          </a:p>
          <a:p>
            <a:pPr>
              <a:defRPr/>
            </a:pPr>
            <a:endParaRPr lang="da-DK" sz="2400" dirty="0"/>
          </a:p>
          <a:p>
            <a:pPr>
              <a:defRPr/>
            </a:pPr>
            <a:r>
              <a:rPr lang="da-DK" sz="2400" dirty="0">
                <a:solidFill>
                  <a:srgbClr val="FF0000"/>
                </a:solidFill>
              </a:rPr>
              <a:t>Om dette kan opnås uden </a:t>
            </a:r>
            <a:r>
              <a:rPr lang="da-DK" sz="2400" dirty="0" err="1">
                <a:solidFill>
                  <a:srgbClr val="FF0000"/>
                </a:solidFill>
              </a:rPr>
              <a:t>randomisering</a:t>
            </a:r>
            <a:r>
              <a:rPr lang="da-DK" sz="2400" dirty="0">
                <a:solidFill>
                  <a:srgbClr val="FF0000"/>
                </a:solidFill>
              </a:rPr>
              <a:t> er ukendt. </a:t>
            </a:r>
            <a:br>
              <a:rPr lang="da-DK" sz="2400" dirty="0">
                <a:solidFill>
                  <a:srgbClr val="FF0000"/>
                </a:solidFill>
              </a:rPr>
            </a:br>
            <a:r>
              <a:rPr lang="da-DK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O(</a:t>
            </a:r>
            <a:r>
              <a:rPr lang="da-DK" sz="24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 </a:t>
            </a:r>
            <a:r>
              <a:rPr lang="da-DK" sz="24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loglog</a:t>
            </a:r>
            <a:r>
              <a:rPr lang="da-DK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da-DK" sz="24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</a:t>
            </a:r>
            <a:r>
              <a:rPr lang="da-DK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)</a:t>
            </a:r>
            <a:r>
              <a:rPr lang="da-DK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da-DK" sz="2400" dirty="0">
                <a:solidFill>
                  <a:srgbClr val="FF0000"/>
                </a:solidFill>
              </a:rPr>
              <a:t>er kendt. Kan man opnå forventet </a:t>
            </a:r>
            <a:r>
              <a:rPr lang="da-DK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O(</a:t>
            </a:r>
            <a:r>
              <a:rPr lang="da-DK" sz="24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</a:t>
            </a:r>
            <a:r>
              <a:rPr lang="da-DK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)</a:t>
            </a:r>
            <a:r>
              <a:rPr lang="da-DK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da-DK" sz="2400" dirty="0">
                <a:solidFill>
                  <a:srgbClr val="FF0000"/>
                </a:solidFill>
              </a:rPr>
              <a:t>tid? </a:t>
            </a:r>
          </a:p>
          <a:p>
            <a:pPr>
              <a:defRPr/>
            </a:pPr>
            <a:r>
              <a:rPr lang="da-DK" sz="2400" dirty="0">
                <a:solidFill>
                  <a:srgbClr val="FF0000"/>
                </a:solidFill>
              </a:rPr>
              <a:t>Med </a:t>
            </a:r>
            <a:r>
              <a:rPr lang="da-DK" sz="2400" dirty="0" err="1">
                <a:solidFill>
                  <a:srgbClr val="FF0000"/>
                </a:solidFill>
              </a:rPr>
              <a:t>randomisering</a:t>
            </a:r>
            <a:r>
              <a:rPr lang="da-DK" sz="2400" dirty="0">
                <a:solidFill>
                  <a:srgbClr val="FF0000"/>
                </a:solidFill>
              </a:rPr>
              <a:t> og for </a:t>
            </a:r>
            <a:r>
              <a:rPr lang="da-DK" sz="2400" dirty="0" err="1">
                <a:solidFill>
                  <a:srgbClr val="FF0000"/>
                </a:solidFill>
              </a:rPr>
              <a:t>ordstørrelse</a:t>
            </a:r>
            <a:r>
              <a:rPr lang="da-DK" sz="2400" dirty="0">
                <a:solidFill>
                  <a:srgbClr val="FF0000"/>
                </a:solidFill>
              </a:rPr>
              <a:t> </a:t>
            </a:r>
            <a:r>
              <a:rPr lang="el-GR" sz="2400" dirty="0">
                <a:solidFill>
                  <a:srgbClr val="FF0000"/>
                </a:solidFill>
              </a:rPr>
              <a:t>Ω</a:t>
            </a:r>
            <a:r>
              <a:rPr lang="da-DK" sz="2400" dirty="0">
                <a:solidFill>
                  <a:srgbClr val="FF0000"/>
                </a:solidFill>
              </a:rPr>
              <a:t>(log</a:t>
            </a:r>
            <a:r>
              <a:rPr lang="da-DK" sz="2400" baseline="30000" dirty="0">
                <a:solidFill>
                  <a:srgbClr val="FF0000"/>
                </a:solidFill>
              </a:rPr>
              <a:t>2+</a:t>
            </a:r>
            <a:r>
              <a:rPr lang="el-GR" sz="2400" baseline="30000" dirty="0">
                <a:solidFill>
                  <a:srgbClr val="FF0000"/>
                </a:solidFill>
              </a:rPr>
              <a:t>ε</a:t>
            </a:r>
            <a:r>
              <a:rPr lang="da-DK" sz="2400" dirty="0">
                <a:solidFill>
                  <a:srgbClr val="FF0000"/>
                </a:solidFill>
              </a:rPr>
              <a:t> </a:t>
            </a:r>
            <a:r>
              <a:rPr lang="da-DK" sz="2400" i="1" dirty="0">
                <a:solidFill>
                  <a:srgbClr val="FF0000"/>
                </a:solidFill>
              </a:rPr>
              <a:t>n</a:t>
            </a:r>
            <a:r>
              <a:rPr lang="da-DK" sz="2400" dirty="0">
                <a:solidFill>
                  <a:srgbClr val="FF0000"/>
                </a:solidFill>
              </a:rPr>
              <a:t>) findes en </a:t>
            </a:r>
            <a:r>
              <a:rPr lang="da-DK" sz="2400" dirty="0" err="1">
                <a:solidFill>
                  <a:srgbClr val="FF0000"/>
                </a:solidFill>
              </a:rPr>
              <a:t>randomiseret</a:t>
            </a:r>
            <a:r>
              <a:rPr lang="da-DK" sz="2400" dirty="0">
                <a:solidFill>
                  <a:srgbClr val="FF0000"/>
                </a:solidFill>
              </a:rPr>
              <a:t> algoritme med O(</a:t>
            </a:r>
            <a:r>
              <a:rPr lang="da-DK" sz="2400" i="1" dirty="0">
                <a:solidFill>
                  <a:srgbClr val="FF0000"/>
                </a:solidFill>
              </a:rPr>
              <a:t>n</a:t>
            </a:r>
            <a:r>
              <a:rPr lang="da-DK" sz="2400" dirty="0">
                <a:solidFill>
                  <a:srgbClr val="FF0000"/>
                </a:solidFill>
              </a:rPr>
              <a:t>) tid.</a:t>
            </a:r>
          </a:p>
        </p:txBody>
      </p:sp>
      <p:sp>
        <p:nvSpPr>
          <p:cNvPr id="61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Sortering  ̶  State-of-the-Art </a:t>
            </a:r>
          </a:p>
        </p:txBody>
      </p:sp>
      <p:graphicFrame>
        <p:nvGraphicFramePr>
          <p:cNvPr id="6146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590800" y="2841625"/>
          <a:ext cx="42608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5" imgW="965160" imgH="253800" progId="Equation.3">
                  <p:embed/>
                </p:oleObj>
              </mc:Choice>
              <mc:Fallback>
                <p:oleObj name="Equation" r:id="rId5" imgW="965160" imgH="2538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841625"/>
                        <a:ext cx="4260850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228600" y="5791200"/>
            <a:ext cx="89916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Yijie Han, Mikkel Thorup: </a:t>
            </a:r>
            <a:r>
              <a:rPr lang="en-US" sz="1600" i="1"/>
              <a:t>Integer Sorting in                           Expected Time and Linear Space</a:t>
            </a:r>
            <a:r>
              <a:rPr lang="en-US" sz="1600"/>
              <a:t>. Proc. 43rd Symposium on Foundations of Computer Science, 135-144, 2002.</a:t>
            </a:r>
          </a:p>
          <a:p>
            <a:pPr eaLnBrk="1" hangingPunct="1"/>
            <a:r>
              <a:rPr lang="en-US" sz="1600"/>
              <a:t>Arne Andersson, Torben Hagerup, Stefan Nilsson, Rajeev Raman: </a:t>
            </a:r>
            <a:r>
              <a:rPr lang="en-US" sz="1600" i="1"/>
              <a:t>Sorting in linear time?</a:t>
            </a:r>
            <a:r>
              <a:rPr lang="en-US" sz="1600"/>
              <a:t> Proc. 27th ACM Symposium on Theory of Computing, 427-436, 1995.</a:t>
            </a:r>
          </a:p>
          <a:p>
            <a:pPr eaLnBrk="1" hangingPunct="1"/>
            <a:endParaRPr lang="da-DK" sz="1600"/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4267200" y="5788025"/>
          <a:ext cx="1371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7" imgW="965160" imgH="253800" progId="Equation.3">
                  <p:embed/>
                </p:oleObj>
              </mc:Choice>
              <mc:Fallback>
                <p:oleObj name="Equation" r:id="rId7" imgW="96516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788025"/>
                        <a:ext cx="13716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213"/>
            <a:ext cx="9144000" cy="1524000"/>
          </a:xfrm>
        </p:spPr>
        <p:txBody>
          <a:bodyPr/>
          <a:lstStyle/>
          <a:p>
            <a:pPr eaLnBrk="1" hangingPunct="1"/>
            <a:r>
              <a:rPr lang="da-DK" b="1" smtClean="0"/>
              <a:t>Sorterings-algoritmer </a:t>
            </a:r>
            <a:br>
              <a:rPr lang="da-DK" b="1" smtClean="0"/>
            </a:br>
            <a:r>
              <a:rPr lang="da-DK" sz="2800" b="1" smtClean="0"/>
              <a:t>(sammenligningsbaserede)</a:t>
            </a:r>
            <a:endParaRPr lang="en-US" sz="2800" b="1" smtClean="0"/>
          </a:p>
        </p:txBody>
      </p:sp>
      <p:graphicFrame>
        <p:nvGraphicFramePr>
          <p:cNvPr id="9219" name="Group 3"/>
          <p:cNvGraphicFramePr>
            <a:graphicFrameLocks noGrp="1"/>
          </p:cNvGraphicFramePr>
          <p:nvPr>
            <p:ph sz="half" idx="1"/>
          </p:nvPr>
        </p:nvGraphicFramePr>
        <p:xfrm>
          <a:off x="457200" y="1643063"/>
          <a:ext cx="8305800" cy="3538536"/>
        </p:xfrm>
        <a:graphic>
          <a:graphicData uri="http://schemas.openxmlformats.org/drawingml/2006/table">
            <a:tbl>
              <a:tblPr/>
              <a:tblGrid>
                <a:gridCol w="4152900"/>
                <a:gridCol w="4152900"/>
              </a:tblGrid>
              <a:tr h="69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Algoritme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Worst-Case Tid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66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Heap-Sort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·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log </a:t>
                      </a:r>
                      <a:r>
                        <a:rPr kumimoji="0" lang="da-DK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66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Merge-Sort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69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Insertion-Sort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810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QuickSort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(Deterministisk og randomiseret)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38" name="Group 22"/>
          <p:cNvGraphicFramePr>
            <a:graphicFrameLocks noGrp="1"/>
          </p:cNvGraphicFramePr>
          <p:nvPr>
            <p:ph sz="half" idx="2"/>
          </p:nvPr>
        </p:nvGraphicFramePr>
        <p:xfrm>
          <a:off x="457200" y="5348288"/>
          <a:ext cx="8305800" cy="1219200"/>
        </p:xfrm>
        <a:graphic>
          <a:graphicData uri="http://schemas.openxmlformats.org/drawingml/2006/table">
            <a:tbl>
              <a:tblPr/>
              <a:tblGrid>
                <a:gridCol w="4152900"/>
                <a:gridCol w="415290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Algoritme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Forventet tid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42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Randomiseret QuickSort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·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log 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b="1" smtClean="0"/>
              <a:t>Hvad er en Sorterings algoritme?</a:t>
            </a:r>
            <a:endParaRPr lang="en-US" b="1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pPr>
              <a:buFontTx/>
              <a:buNone/>
            </a:pPr>
            <a:r>
              <a:rPr lang="da-DK" smtClean="0">
                <a:solidFill>
                  <a:srgbClr val="C00000"/>
                </a:solidFill>
              </a:rPr>
              <a:t>Deterministisk</a:t>
            </a:r>
            <a:r>
              <a:rPr lang="da-DK" smtClean="0"/>
              <a:t> algoritme</a:t>
            </a:r>
          </a:p>
          <a:p>
            <a:pPr>
              <a:buFontTx/>
              <a:buNone/>
            </a:pPr>
            <a:r>
              <a:rPr lang="da-DK" smtClean="0"/>
              <a:t>	- </a:t>
            </a:r>
            <a:r>
              <a:rPr lang="da-DK" sz="2400" smtClean="0"/>
              <a:t>For et givet input gør algoritmen altid det samme</a:t>
            </a:r>
          </a:p>
          <a:p>
            <a:pPr>
              <a:buFontTx/>
              <a:buNone/>
            </a:pPr>
            <a:r>
              <a:rPr lang="da-DK" smtClean="0">
                <a:solidFill>
                  <a:srgbClr val="C00000"/>
                </a:solidFill>
              </a:rPr>
              <a:t>Randomiseret</a:t>
            </a:r>
            <a:r>
              <a:rPr lang="da-DK" smtClean="0"/>
              <a:t> sorterings algoritme</a:t>
            </a:r>
          </a:p>
          <a:p>
            <a:pPr>
              <a:buFontTx/>
              <a:buNone/>
            </a:pPr>
            <a:r>
              <a:rPr lang="da-DK" smtClean="0"/>
              <a:t>	- </a:t>
            </a:r>
            <a:r>
              <a:rPr lang="da-DK" sz="2400" smtClean="0"/>
              <a:t>Algoritmen kan lave tilfældige valg, algoritmens</a:t>
            </a:r>
            <a:br>
              <a:rPr lang="da-DK" sz="2400" smtClean="0"/>
            </a:br>
            <a:r>
              <a:rPr lang="da-DK" sz="2400" smtClean="0"/>
              <a:t>   udførsel afhænger af både input og de tilfældige valg</a:t>
            </a:r>
          </a:p>
          <a:p>
            <a:pPr>
              <a:buFontTx/>
              <a:buNone/>
            </a:pPr>
            <a:r>
              <a:rPr lang="da-DK" smtClean="0"/>
              <a:t>Output </a:t>
            </a:r>
          </a:p>
          <a:p>
            <a:pPr>
              <a:buFontTx/>
              <a:buNone/>
            </a:pPr>
            <a:r>
              <a:rPr lang="da-DK" smtClean="0"/>
              <a:t>	- </a:t>
            </a:r>
            <a:r>
              <a:rPr lang="da-DK" sz="2400" smtClean="0"/>
              <a:t>en </a:t>
            </a:r>
            <a:r>
              <a:rPr lang="da-DK" sz="2400" smtClean="0">
                <a:solidFill>
                  <a:srgbClr val="C00000"/>
                </a:solidFill>
              </a:rPr>
              <a:t>permutation</a:t>
            </a:r>
            <a:r>
              <a:rPr lang="da-DK" sz="2400" smtClean="0"/>
              <a:t> af input</a:t>
            </a:r>
          </a:p>
          <a:p>
            <a:pPr>
              <a:buFontTx/>
              <a:buNone/>
            </a:pPr>
            <a:r>
              <a:rPr lang="da-DK" smtClean="0">
                <a:solidFill>
                  <a:srgbClr val="C00000"/>
                </a:solidFill>
              </a:rPr>
              <a:t>Sammenligning</a:t>
            </a:r>
            <a:r>
              <a:rPr lang="da-DK" smtClean="0"/>
              <a:t>sbaseret algoritme</a:t>
            </a:r>
          </a:p>
          <a:p>
            <a:pPr>
              <a:buFontTx/>
              <a:buNone/>
            </a:pPr>
            <a:r>
              <a:rPr lang="da-DK" smtClean="0"/>
              <a:t>   -</a:t>
            </a:r>
            <a:r>
              <a:rPr lang="da-DK" sz="2400" smtClean="0"/>
              <a:t> output afhænger kun af sammenligninger af input elementer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smtClean="0"/>
              <a:t>Sammenligninger for Insertion-Sort</a:t>
            </a:r>
            <a:endParaRPr lang="en-US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5" t="26341" r="1222" b="11571"/>
          <a:stretch>
            <a:fillRect/>
          </a:stretch>
        </p:blipFill>
        <p:spPr bwMode="auto">
          <a:xfrm>
            <a:off x="1752600" y="2667000"/>
            <a:ext cx="6172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038600" y="1600200"/>
          <a:ext cx="1295400" cy="60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1800"/>
                <a:gridCol w="431800"/>
                <a:gridCol w="4318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da-DK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da-DK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da-DK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Sortering ved sammmenligninger:</a:t>
            </a:r>
            <a:br>
              <a:rPr lang="da-DK" sz="4000" b="1" smtClean="0"/>
            </a:br>
            <a:r>
              <a:rPr lang="da-DK" sz="4000" b="1" smtClean="0"/>
              <a:t>Nedre grænse</a:t>
            </a:r>
            <a:endParaRPr lang="en-US" sz="4000" b="1" smtClean="0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609600" y="5791200"/>
            <a:ext cx="800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3200"/>
              <a:t>Interne knude 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</a:rPr>
              <a:t>: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</a:rPr>
              <a:t>j</a:t>
            </a:r>
            <a:r>
              <a:rPr lang="da-DK" sz="3200" b="1">
                <a:solidFill>
                  <a:schemeClr val="accent2"/>
                </a:solidFill>
              </a:rPr>
              <a:t> </a:t>
            </a:r>
            <a:r>
              <a:rPr lang="da-DK" sz="3200"/>
              <a:t>sammenligner 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da-DK" sz="3200" i="1" baseline="-25000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da-DK" sz="3200">
                <a:solidFill>
                  <a:schemeClr val="accent2"/>
                </a:solidFill>
              </a:rPr>
              <a:t> </a:t>
            </a:r>
            <a:r>
              <a:rPr lang="da-DK" sz="3200"/>
              <a:t>og 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da-DK" sz="3200" i="1" baseline="-25000">
                <a:solidFill>
                  <a:schemeClr val="accent2"/>
                </a:solidFill>
                <a:latin typeface="Times New Roman" pitchFamily="18" charset="0"/>
              </a:rPr>
              <a:t>j</a:t>
            </a:r>
          </a:p>
          <a:p>
            <a:pPr algn="ctr" eaLnBrk="1" hangingPunct="1"/>
            <a:r>
              <a:rPr lang="da-DK" sz="3200"/>
              <a:t>Blade beskriver output </a:t>
            </a:r>
            <a:r>
              <a:rPr lang="da-DK" sz="3200" b="1">
                <a:solidFill>
                  <a:schemeClr val="accent2"/>
                </a:solidFill>
              </a:rPr>
              <a:t>permutation</a:t>
            </a:r>
            <a:endParaRPr lang="en-US" sz="3200" b="1" i="1" baseline="-25000">
              <a:solidFill>
                <a:schemeClr val="accent2"/>
              </a:solidFill>
            </a:endParaRPr>
          </a:p>
        </p:txBody>
      </p:sp>
      <p:grpSp>
        <p:nvGrpSpPr>
          <p:cNvPr id="12292" name="Group 51"/>
          <p:cNvGrpSpPr>
            <a:grpSpLocks/>
          </p:cNvGrpSpPr>
          <p:nvPr/>
        </p:nvGrpSpPr>
        <p:grpSpPr bwMode="auto">
          <a:xfrm>
            <a:off x="1600200" y="1546225"/>
            <a:ext cx="6324600" cy="4105275"/>
            <a:chOff x="1008" y="974"/>
            <a:chExt cx="3984" cy="2586"/>
          </a:xfrm>
        </p:grpSpPr>
        <p:sp>
          <p:nvSpPr>
            <p:cNvPr id="12294" name="AutoShape 7"/>
            <p:cNvSpPr>
              <a:spLocks noChangeAspect="1" noChangeArrowheads="1" noTextEdit="1"/>
            </p:cNvSpPr>
            <p:nvPr/>
          </p:nvSpPr>
          <p:spPr bwMode="auto">
            <a:xfrm>
              <a:off x="1008" y="1008"/>
              <a:ext cx="3984" cy="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5" name="Line 9"/>
            <p:cNvSpPr>
              <a:spLocks noChangeShapeType="1"/>
            </p:cNvSpPr>
            <p:nvPr/>
          </p:nvSpPr>
          <p:spPr bwMode="auto">
            <a:xfrm>
              <a:off x="2756" y="1232"/>
              <a:ext cx="975" cy="709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6" name="Line 10"/>
            <p:cNvSpPr>
              <a:spLocks noChangeShapeType="1"/>
            </p:cNvSpPr>
            <p:nvPr/>
          </p:nvSpPr>
          <p:spPr bwMode="auto">
            <a:xfrm flipH="1" flipV="1">
              <a:off x="1692" y="1941"/>
              <a:ext cx="577" cy="754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7" name="Line 11"/>
            <p:cNvSpPr>
              <a:spLocks noChangeShapeType="1"/>
            </p:cNvSpPr>
            <p:nvPr/>
          </p:nvSpPr>
          <p:spPr bwMode="auto">
            <a:xfrm flipV="1">
              <a:off x="1692" y="1232"/>
              <a:ext cx="1064" cy="709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8" name="Line 12"/>
            <p:cNvSpPr>
              <a:spLocks noChangeShapeType="1"/>
            </p:cNvSpPr>
            <p:nvPr/>
          </p:nvSpPr>
          <p:spPr bwMode="auto">
            <a:xfrm>
              <a:off x="3731" y="1941"/>
              <a:ext cx="621" cy="754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9" name="Line 13"/>
            <p:cNvSpPr>
              <a:spLocks noChangeShapeType="1"/>
            </p:cNvSpPr>
            <p:nvPr/>
          </p:nvSpPr>
          <p:spPr bwMode="auto">
            <a:xfrm flipV="1">
              <a:off x="1293" y="1941"/>
              <a:ext cx="399" cy="709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00" name="Line 14"/>
            <p:cNvSpPr>
              <a:spLocks noChangeShapeType="1"/>
            </p:cNvSpPr>
            <p:nvPr/>
          </p:nvSpPr>
          <p:spPr bwMode="auto">
            <a:xfrm flipV="1">
              <a:off x="1914" y="2695"/>
              <a:ext cx="355" cy="665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01" name="Line 15"/>
            <p:cNvSpPr>
              <a:spLocks noChangeShapeType="1"/>
            </p:cNvSpPr>
            <p:nvPr/>
          </p:nvSpPr>
          <p:spPr bwMode="auto">
            <a:xfrm>
              <a:off x="2269" y="2695"/>
              <a:ext cx="443" cy="665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02" name="Line 16"/>
            <p:cNvSpPr>
              <a:spLocks noChangeShapeType="1"/>
            </p:cNvSpPr>
            <p:nvPr/>
          </p:nvSpPr>
          <p:spPr bwMode="auto">
            <a:xfrm flipV="1">
              <a:off x="3333" y="1941"/>
              <a:ext cx="398" cy="709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03" name="Line 17"/>
            <p:cNvSpPr>
              <a:spLocks noChangeShapeType="1"/>
            </p:cNvSpPr>
            <p:nvPr/>
          </p:nvSpPr>
          <p:spPr bwMode="auto">
            <a:xfrm flipV="1">
              <a:off x="3997" y="2695"/>
              <a:ext cx="355" cy="665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04" name="Line 18"/>
            <p:cNvSpPr>
              <a:spLocks noChangeShapeType="1"/>
            </p:cNvSpPr>
            <p:nvPr/>
          </p:nvSpPr>
          <p:spPr bwMode="auto">
            <a:xfrm>
              <a:off x="4352" y="2695"/>
              <a:ext cx="355" cy="665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05" name="Rectangle 19"/>
            <p:cNvSpPr>
              <a:spLocks noChangeArrowheads="1"/>
            </p:cNvSpPr>
            <p:nvPr/>
          </p:nvSpPr>
          <p:spPr bwMode="auto">
            <a:xfrm>
              <a:off x="4586" y="2964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&gt;</a:t>
              </a:r>
              <a:endParaRPr lang="en-US"/>
            </a:p>
          </p:txBody>
        </p:sp>
        <p:sp>
          <p:nvSpPr>
            <p:cNvPr id="12306" name="Rectangle 20"/>
            <p:cNvSpPr>
              <a:spLocks noChangeArrowheads="1"/>
            </p:cNvSpPr>
            <p:nvPr/>
          </p:nvSpPr>
          <p:spPr bwMode="auto">
            <a:xfrm>
              <a:off x="2597" y="2964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&gt;</a:t>
              </a:r>
              <a:endParaRPr lang="en-US"/>
            </a:p>
          </p:txBody>
        </p:sp>
        <p:sp>
          <p:nvSpPr>
            <p:cNvPr id="12307" name="Rectangle 21"/>
            <p:cNvSpPr>
              <a:spLocks noChangeArrowheads="1"/>
            </p:cNvSpPr>
            <p:nvPr/>
          </p:nvSpPr>
          <p:spPr bwMode="auto">
            <a:xfrm>
              <a:off x="2065" y="2190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&gt;</a:t>
              </a:r>
              <a:endParaRPr lang="en-US"/>
            </a:p>
          </p:txBody>
        </p:sp>
        <p:sp>
          <p:nvSpPr>
            <p:cNvPr id="12308" name="Rectangle 22"/>
            <p:cNvSpPr>
              <a:spLocks noChangeArrowheads="1"/>
            </p:cNvSpPr>
            <p:nvPr/>
          </p:nvSpPr>
          <p:spPr bwMode="auto">
            <a:xfrm>
              <a:off x="1280" y="2210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≤</a:t>
              </a:r>
              <a:endParaRPr lang="en-US">
                <a:cs typeface="Arial" charset="0"/>
              </a:endParaRPr>
            </a:p>
          </p:txBody>
        </p:sp>
        <p:sp>
          <p:nvSpPr>
            <p:cNvPr id="12309" name="Rectangle 23"/>
            <p:cNvSpPr>
              <a:spLocks noChangeArrowheads="1"/>
            </p:cNvSpPr>
            <p:nvPr/>
          </p:nvSpPr>
          <p:spPr bwMode="auto">
            <a:xfrm>
              <a:off x="1866" y="2964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≤</a:t>
              </a:r>
              <a:endParaRPr lang="en-US">
                <a:cs typeface="Arial" charset="0"/>
              </a:endParaRPr>
            </a:p>
          </p:txBody>
        </p:sp>
        <p:sp>
          <p:nvSpPr>
            <p:cNvPr id="12310" name="Rectangle 24"/>
            <p:cNvSpPr>
              <a:spLocks noChangeArrowheads="1"/>
            </p:cNvSpPr>
            <p:nvPr/>
          </p:nvSpPr>
          <p:spPr bwMode="auto">
            <a:xfrm>
              <a:off x="3352" y="2210"/>
              <a:ext cx="1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2000" b="1">
                  <a:cs typeface="Arial" charset="0"/>
                </a:rPr>
                <a:t>≤</a:t>
              </a:r>
            </a:p>
          </p:txBody>
        </p:sp>
        <p:sp>
          <p:nvSpPr>
            <p:cNvPr id="12311" name="Rectangle 25"/>
            <p:cNvSpPr>
              <a:spLocks noChangeArrowheads="1"/>
            </p:cNvSpPr>
            <p:nvPr/>
          </p:nvSpPr>
          <p:spPr bwMode="auto">
            <a:xfrm>
              <a:off x="3949" y="2974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≤</a:t>
              </a:r>
              <a:endParaRPr lang="en-US">
                <a:cs typeface="Arial" charset="0"/>
              </a:endParaRPr>
            </a:p>
          </p:txBody>
        </p:sp>
        <p:sp>
          <p:nvSpPr>
            <p:cNvPr id="12312" name="Rectangle 26"/>
            <p:cNvSpPr>
              <a:spLocks noChangeArrowheads="1"/>
            </p:cNvSpPr>
            <p:nvPr/>
          </p:nvSpPr>
          <p:spPr bwMode="auto">
            <a:xfrm>
              <a:off x="4098" y="2210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&gt;</a:t>
              </a:r>
              <a:endParaRPr lang="en-US"/>
            </a:p>
          </p:txBody>
        </p:sp>
        <p:sp>
          <p:nvSpPr>
            <p:cNvPr id="12313" name="Rectangle 27"/>
            <p:cNvSpPr>
              <a:spLocks noChangeArrowheads="1"/>
            </p:cNvSpPr>
            <p:nvPr/>
          </p:nvSpPr>
          <p:spPr bwMode="auto">
            <a:xfrm>
              <a:off x="3256" y="1412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&gt;</a:t>
              </a:r>
              <a:endParaRPr lang="en-US"/>
            </a:p>
          </p:txBody>
        </p:sp>
        <p:sp>
          <p:nvSpPr>
            <p:cNvPr id="12314" name="Rectangle 28"/>
            <p:cNvSpPr>
              <a:spLocks noChangeArrowheads="1"/>
            </p:cNvSpPr>
            <p:nvPr/>
          </p:nvSpPr>
          <p:spPr bwMode="auto">
            <a:xfrm>
              <a:off x="2058" y="1422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≤</a:t>
              </a:r>
              <a:endParaRPr lang="en-US"/>
            </a:p>
          </p:txBody>
        </p:sp>
        <p:sp>
          <p:nvSpPr>
            <p:cNvPr id="12315" name="Oval 29"/>
            <p:cNvSpPr>
              <a:spLocks noChangeArrowheads="1"/>
            </p:cNvSpPr>
            <p:nvPr/>
          </p:nvSpPr>
          <p:spPr bwMode="auto">
            <a:xfrm>
              <a:off x="1434" y="1683"/>
              <a:ext cx="517" cy="516"/>
            </a:xfrm>
            <a:prstGeom prst="ellipse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16" name="Oval 30"/>
            <p:cNvSpPr>
              <a:spLocks noChangeArrowheads="1"/>
            </p:cNvSpPr>
            <p:nvPr/>
          </p:nvSpPr>
          <p:spPr bwMode="auto">
            <a:xfrm>
              <a:off x="2010" y="2436"/>
              <a:ext cx="517" cy="517"/>
            </a:xfrm>
            <a:prstGeom prst="ellipse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17" name="Oval 31"/>
            <p:cNvSpPr>
              <a:spLocks noChangeArrowheads="1"/>
            </p:cNvSpPr>
            <p:nvPr/>
          </p:nvSpPr>
          <p:spPr bwMode="auto">
            <a:xfrm>
              <a:off x="3473" y="1683"/>
              <a:ext cx="517" cy="516"/>
            </a:xfrm>
            <a:prstGeom prst="ellipse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18" name="Oval 32"/>
            <p:cNvSpPr>
              <a:spLocks noChangeArrowheads="1"/>
            </p:cNvSpPr>
            <p:nvPr/>
          </p:nvSpPr>
          <p:spPr bwMode="auto">
            <a:xfrm>
              <a:off x="2498" y="974"/>
              <a:ext cx="516" cy="516"/>
            </a:xfrm>
            <a:prstGeom prst="ellipse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19" name="Oval 33"/>
            <p:cNvSpPr>
              <a:spLocks noChangeArrowheads="1"/>
            </p:cNvSpPr>
            <p:nvPr/>
          </p:nvSpPr>
          <p:spPr bwMode="auto">
            <a:xfrm>
              <a:off x="4093" y="2436"/>
              <a:ext cx="517" cy="517"/>
            </a:xfrm>
            <a:prstGeom prst="ellipse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20" name="Rectangle 34"/>
            <p:cNvSpPr>
              <a:spLocks noChangeArrowheads="1"/>
            </p:cNvSpPr>
            <p:nvPr/>
          </p:nvSpPr>
          <p:spPr bwMode="auto">
            <a:xfrm>
              <a:off x="4440" y="3227"/>
              <a:ext cx="533" cy="266"/>
            </a:xfrm>
            <a:prstGeom prst="rect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21" name="Rectangle 35"/>
            <p:cNvSpPr>
              <a:spLocks noChangeArrowheads="1"/>
            </p:cNvSpPr>
            <p:nvPr/>
          </p:nvSpPr>
          <p:spPr bwMode="auto">
            <a:xfrm>
              <a:off x="3731" y="3227"/>
              <a:ext cx="532" cy="266"/>
            </a:xfrm>
            <a:prstGeom prst="rect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22" name="Rectangle 36"/>
            <p:cNvSpPr>
              <a:spLocks noChangeArrowheads="1"/>
            </p:cNvSpPr>
            <p:nvPr/>
          </p:nvSpPr>
          <p:spPr bwMode="auto">
            <a:xfrm>
              <a:off x="1692" y="3227"/>
              <a:ext cx="532" cy="266"/>
            </a:xfrm>
            <a:prstGeom prst="rect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23" name="Rectangle 37"/>
            <p:cNvSpPr>
              <a:spLocks noChangeArrowheads="1"/>
            </p:cNvSpPr>
            <p:nvPr/>
          </p:nvSpPr>
          <p:spPr bwMode="auto">
            <a:xfrm>
              <a:off x="3067" y="2517"/>
              <a:ext cx="531" cy="266"/>
            </a:xfrm>
            <a:prstGeom prst="rect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24" name="Rectangle 38"/>
            <p:cNvSpPr>
              <a:spLocks noChangeArrowheads="1"/>
            </p:cNvSpPr>
            <p:nvPr/>
          </p:nvSpPr>
          <p:spPr bwMode="auto">
            <a:xfrm>
              <a:off x="1027" y="2517"/>
              <a:ext cx="533" cy="266"/>
            </a:xfrm>
            <a:prstGeom prst="rect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25" name="Rectangle 39"/>
            <p:cNvSpPr>
              <a:spLocks noChangeArrowheads="1"/>
            </p:cNvSpPr>
            <p:nvPr/>
          </p:nvSpPr>
          <p:spPr bwMode="auto">
            <a:xfrm>
              <a:off x="2446" y="3227"/>
              <a:ext cx="532" cy="266"/>
            </a:xfrm>
            <a:prstGeom prst="rect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26" name="Rectangle 40"/>
            <p:cNvSpPr>
              <a:spLocks noChangeArrowheads="1"/>
            </p:cNvSpPr>
            <p:nvPr/>
          </p:nvSpPr>
          <p:spPr bwMode="auto">
            <a:xfrm>
              <a:off x="1554" y="1855"/>
              <a:ext cx="2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2:3</a:t>
              </a:r>
              <a:endParaRPr lang="en-US"/>
            </a:p>
          </p:txBody>
        </p:sp>
        <p:sp>
          <p:nvSpPr>
            <p:cNvPr id="12327" name="Rectangle 41"/>
            <p:cNvSpPr>
              <a:spLocks noChangeArrowheads="1"/>
            </p:cNvSpPr>
            <p:nvPr/>
          </p:nvSpPr>
          <p:spPr bwMode="auto">
            <a:xfrm>
              <a:off x="2130" y="2609"/>
              <a:ext cx="2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1:3</a:t>
              </a:r>
              <a:endParaRPr lang="en-US"/>
            </a:p>
          </p:txBody>
        </p:sp>
        <p:sp>
          <p:nvSpPr>
            <p:cNvPr id="12328" name="Rectangle 42"/>
            <p:cNvSpPr>
              <a:spLocks noChangeArrowheads="1"/>
            </p:cNvSpPr>
            <p:nvPr/>
          </p:nvSpPr>
          <p:spPr bwMode="auto">
            <a:xfrm>
              <a:off x="3593" y="1855"/>
              <a:ext cx="2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1:3</a:t>
              </a:r>
              <a:endParaRPr lang="en-US"/>
            </a:p>
          </p:txBody>
        </p:sp>
        <p:sp>
          <p:nvSpPr>
            <p:cNvPr id="12329" name="Rectangle 43"/>
            <p:cNvSpPr>
              <a:spLocks noChangeArrowheads="1"/>
            </p:cNvSpPr>
            <p:nvPr/>
          </p:nvSpPr>
          <p:spPr bwMode="auto">
            <a:xfrm>
              <a:off x="2618" y="1146"/>
              <a:ext cx="2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1:2</a:t>
              </a:r>
              <a:endParaRPr lang="en-US"/>
            </a:p>
          </p:txBody>
        </p:sp>
        <p:sp>
          <p:nvSpPr>
            <p:cNvPr id="12330" name="Rectangle 44"/>
            <p:cNvSpPr>
              <a:spLocks noChangeArrowheads="1"/>
            </p:cNvSpPr>
            <p:nvPr/>
          </p:nvSpPr>
          <p:spPr bwMode="auto">
            <a:xfrm>
              <a:off x="4214" y="2609"/>
              <a:ext cx="2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2:3</a:t>
              </a:r>
              <a:endParaRPr lang="en-US"/>
            </a:p>
          </p:txBody>
        </p:sp>
        <p:sp>
          <p:nvSpPr>
            <p:cNvPr id="12331" name="Rectangle 45"/>
            <p:cNvSpPr>
              <a:spLocks noChangeArrowheads="1"/>
            </p:cNvSpPr>
            <p:nvPr/>
          </p:nvSpPr>
          <p:spPr bwMode="auto">
            <a:xfrm>
              <a:off x="4430" y="3274"/>
              <a:ext cx="5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&lt;3,2,1&gt;</a:t>
              </a:r>
              <a:endParaRPr lang="en-US"/>
            </a:p>
          </p:txBody>
        </p:sp>
        <p:sp>
          <p:nvSpPr>
            <p:cNvPr id="12332" name="Rectangle 46"/>
            <p:cNvSpPr>
              <a:spLocks noChangeArrowheads="1"/>
            </p:cNvSpPr>
            <p:nvPr/>
          </p:nvSpPr>
          <p:spPr bwMode="auto">
            <a:xfrm>
              <a:off x="3720" y="3274"/>
              <a:ext cx="5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&lt;2,3,1&gt;</a:t>
              </a:r>
              <a:endParaRPr lang="en-US"/>
            </a:p>
          </p:txBody>
        </p:sp>
        <p:sp>
          <p:nvSpPr>
            <p:cNvPr id="12333" name="Rectangle 47"/>
            <p:cNvSpPr>
              <a:spLocks noChangeArrowheads="1"/>
            </p:cNvSpPr>
            <p:nvPr/>
          </p:nvSpPr>
          <p:spPr bwMode="auto">
            <a:xfrm>
              <a:off x="1681" y="3274"/>
              <a:ext cx="5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&lt;1,3,2&gt;</a:t>
              </a:r>
              <a:endParaRPr lang="en-US"/>
            </a:p>
          </p:txBody>
        </p:sp>
        <p:sp>
          <p:nvSpPr>
            <p:cNvPr id="12334" name="Rectangle 48"/>
            <p:cNvSpPr>
              <a:spLocks noChangeArrowheads="1"/>
            </p:cNvSpPr>
            <p:nvPr/>
          </p:nvSpPr>
          <p:spPr bwMode="auto">
            <a:xfrm>
              <a:off x="3055" y="2564"/>
              <a:ext cx="5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&lt;2,1,3&gt;</a:t>
              </a:r>
              <a:endParaRPr lang="en-US"/>
            </a:p>
          </p:txBody>
        </p:sp>
        <p:sp>
          <p:nvSpPr>
            <p:cNvPr id="12335" name="Rectangle 49"/>
            <p:cNvSpPr>
              <a:spLocks noChangeArrowheads="1"/>
            </p:cNvSpPr>
            <p:nvPr/>
          </p:nvSpPr>
          <p:spPr bwMode="auto">
            <a:xfrm>
              <a:off x="1016" y="2564"/>
              <a:ext cx="5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&lt;1,2,3&gt;</a:t>
              </a:r>
              <a:endParaRPr lang="en-US"/>
            </a:p>
          </p:txBody>
        </p:sp>
        <p:sp>
          <p:nvSpPr>
            <p:cNvPr id="12336" name="Rectangle 50"/>
            <p:cNvSpPr>
              <a:spLocks noChangeArrowheads="1"/>
            </p:cNvSpPr>
            <p:nvPr/>
          </p:nvSpPr>
          <p:spPr bwMode="auto">
            <a:xfrm>
              <a:off x="2435" y="3274"/>
              <a:ext cx="5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&lt;3,1,2&gt;</a:t>
              </a:r>
              <a:endParaRPr lang="en-US"/>
            </a:p>
          </p:txBody>
        </p:sp>
      </p:grpSp>
      <p:sp>
        <p:nvSpPr>
          <p:cNvPr id="12293" name="TextBox 51"/>
          <p:cNvSpPr txBox="1">
            <a:spLocks noChangeArrowheads="1"/>
          </p:cNvSpPr>
          <p:nvPr/>
        </p:nvSpPr>
        <p:spPr bwMode="auto">
          <a:xfrm>
            <a:off x="76200" y="16764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400">
                <a:solidFill>
                  <a:schemeClr val="accent2"/>
                </a:solidFill>
              </a:rPr>
              <a:t>Beslutningstræ for </a:t>
            </a:r>
            <a:r>
              <a:rPr lang="da-DK" sz="24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</a:rPr>
              <a:t>!</a:t>
            </a:r>
            <a:r>
              <a:rPr lang="da-DK" b="1" dirty="0" smtClean="0">
                <a:solidFill>
                  <a:schemeClr val="accent2"/>
                </a:solidFill>
              </a:rPr>
              <a:t> </a:t>
            </a:r>
            <a:r>
              <a:rPr lang="da-DK" dirty="0" smtClean="0"/>
              <a:t>forskellige output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≥ </a:t>
            </a:r>
            <a:r>
              <a:rPr lang="da-DK" b="1" dirty="0" smtClean="0">
                <a:solidFill>
                  <a:schemeClr val="accent2"/>
                </a:solidFill>
              </a:rPr>
              <a:t> </a:t>
            </a:r>
            <a:r>
              <a:rPr lang="da-DK" dirty="0" smtClean="0"/>
              <a:t>forskellige blade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a-DK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a-DK" dirty="0" smtClean="0"/>
              <a:t>træ af højde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dirty="0" smtClean="0"/>
              <a:t> har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≤ 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da-DK" i="1" baseline="30000" dirty="0" smtClean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dirty="0" smtClean="0"/>
              <a:t> blade</a:t>
            </a:r>
            <a:endParaRPr lang="da-DK" b="1" i="1" dirty="0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</a:rPr>
              <a:t>!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≤ 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da-DK" i="1" baseline="30000" dirty="0" smtClean="0">
                <a:solidFill>
                  <a:schemeClr val="accent2"/>
                </a:solidFill>
                <a:latin typeface="Times New Roman" pitchFamily="18" charset="0"/>
              </a:rPr>
              <a:t>h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</a:rPr>
              <a:t>h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≥ 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log 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</a:rPr>
              <a:t>!)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≥ log ((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/2)</a:t>
            </a:r>
            <a:r>
              <a:rPr lang="da-DK" i="1" baseline="30000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/2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</a:rPr>
              <a:t>) = </a:t>
            </a:r>
            <a:r>
              <a:rPr lang="el-GR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Ω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·log 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da-DK" b="1" dirty="0" smtClean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a-DK" b="1" dirty="0" err="1" smtClean="0">
                <a:solidFill>
                  <a:schemeClr val="accent2"/>
                </a:solidFill>
                <a:cs typeface="Arial" charset="0"/>
              </a:rPr>
              <a:t>Worst</a:t>
            </a:r>
            <a:r>
              <a:rPr lang="da-DK" b="1" dirty="0" smtClean="0">
                <a:solidFill>
                  <a:schemeClr val="accent2"/>
                </a:solidFill>
                <a:cs typeface="Arial" charset="0"/>
              </a:rPr>
              <a:t>-case </a:t>
            </a:r>
            <a:r>
              <a:rPr lang="el-GR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Ω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·log 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en-US" b="1" dirty="0" smtClean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cs typeface="Arial" charset="0"/>
              </a:rPr>
              <a:t>sammenligninger</a:t>
            </a:r>
            <a:endParaRPr lang="en-US" b="1" i="1" baseline="30000" dirty="0" smtClean="0">
              <a:solidFill>
                <a:schemeClr val="accent2"/>
              </a:solidFill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b="1" i="1" baseline="30000" dirty="0" smtClean="0">
              <a:solidFill>
                <a:schemeClr val="accent2"/>
              </a:solidFill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000" b="1">
                <a:solidFill>
                  <a:schemeClr val="tx2"/>
                </a:solidFill>
              </a:rPr>
              <a:t>Sortering ved sammmenligninger:</a:t>
            </a:r>
            <a:br>
              <a:rPr lang="da-DK" sz="4000" b="1">
                <a:solidFill>
                  <a:schemeClr val="tx2"/>
                </a:solidFill>
              </a:rPr>
            </a:br>
            <a:r>
              <a:rPr lang="da-DK" sz="4000" b="1">
                <a:solidFill>
                  <a:schemeClr val="tx2"/>
                </a:solidFill>
              </a:rPr>
              <a:t>Nedre grænse</a:t>
            </a:r>
            <a:endParaRPr lang="en-US" sz="4000" b="1">
              <a:solidFill>
                <a:schemeClr val="tx2"/>
              </a:solidFill>
            </a:endParaRPr>
          </a:p>
        </p:txBody>
      </p:sp>
      <p:pic>
        <p:nvPicPr>
          <p:cNvPr id="13316" name="Picture 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7" t="21252" r="20247" b="17502"/>
          <a:stretch>
            <a:fillRect/>
          </a:stretch>
        </p:blipFill>
        <p:spPr bwMode="auto">
          <a:xfrm>
            <a:off x="4495800" y="1600200"/>
            <a:ext cx="46482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22325"/>
            <a:ext cx="8229600" cy="5211763"/>
          </a:xfrm>
        </p:spPr>
        <p:txBody>
          <a:bodyPr/>
          <a:lstStyle/>
          <a:p>
            <a:pPr eaLnBrk="1" hangingPunct="1"/>
            <a:r>
              <a:rPr lang="en-US" sz="6000" b="1" smtClean="0"/>
              <a:t>Sortering af heltal</a:t>
            </a:r>
            <a:br>
              <a:rPr lang="en-US" sz="6000" b="1" smtClean="0"/>
            </a:br>
            <a:r>
              <a:rPr lang="en-US" sz="2800" b="1" smtClean="0"/>
              <a:t>...udnyt at elementer er bitstrenge</a:t>
            </a:r>
            <a:r>
              <a:rPr lang="en-US" sz="6000" b="1" smtClean="0"/>
              <a:t/>
            </a:r>
            <a:br>
              <a:rPr lang="en-US" sz="6000" b="1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Counting-Sort:</a:t>
            </a:r>
            <a:br>
              <a:rPr lang="da-DK" sz="4000" b="1" smtClean="0"/>
            </a:br>
            <a:r>
              <a:rPr lang="da-DK" sz="2800" b="1" smtClean="0"/>
              <a:t>Input: </a:t>
            </a:r>
            <a:r>
              <a:rPr lang="da-DK" sz="2800" i="1" smtClean="0">
                <a:latin typeface="Times New Roman" pitchFamily="18" charset="0"/>
              </a:rPr>
              <a:t>A</a:t>
            </a:r>
            <a:r>
              <a:rPr lang="da-DK" sz="2800" b="1" smtClean="0"/>
              <a:t>, ouput: </a:t>
            </a:r>
            <a:r>
              <a:rPr lang="da-DK" sz="2800" i="1" smtClean="0">
                <a:latin typeface="Times New Roman" pitchFamily="18" charset="0"/>
              </a:rPr>
              <a:t>B</a:t>
            </a:r>
            <a:r>
              <a:rPr lang="da-DK" sz="2800" b="1" smtClean="0"/>
              <a:t>, tal fra </a:t>
            </a:r>
            <a:r>
              <a:rPr lang="da-DK" sz="2800" smtClean="0">
                <a:latin typeface="Times New Roman" pitchFamily="18" charset="0"/>
              </a:rPr>
              <a:t>{0,1, ...,</a:t>
            </a:r>
            <a:r>
              <a:rPr lang="da-DK" sz="2800" i="1" smtClean="0">
                <a:latin typeface="Times New Roman" pitchFamily="18" charset="0"/>
              </a:rPr>
              <a:t>k</a:t>
            </a:r>
            <a:r>
              <a:rPr lang="da-DK" sz="2800" smtClean="0">
                <a:latin typeface="Times New Roman" pitchFamily="18" charset="0"/>
              </a:rPr>
              <a:t>}</a:t>
            </a:r>
            <a:endParaRPr lang="en-US" sz="2800" smtClean="0">
              <a:latin typeface="Times New Roman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905000" y="6167438"/>
            <a:ext cx="533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3200" b="1">
                <a:solidFill>
                  <a:schemeClr val="accent2"/>
                </a:solidFill>
              </a:rPr>
              <a:t>Worst-case tid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</a:rPr>
              <a:t>O(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</a:rPr>
              <a:t>n+k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</a:rPr>
              <a:t>)</a:t>
            </a:r>
            <a:endParaRPr lang="en-US" sz="32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t="8379" r="9598" b="26266"/>
          <a:stretch>
            <a:fillRect/>
          </a:stretch>
        </p:blipFill>
        <p:spPr bwMode="auto">
          <a:xfrm>
            <a:off x="657225" y="1600200"/>
            <a:ext cx="81819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15369" r="42944" b="68015"/>
          <a:stretch>
            <a:fillRect/>
          </a:stretch>
        </p:blipFill>
        <p:spPr bwMode="auto">
          <a:xfrm>
            <a:off x="1004888" y="2057400"/>
            <a:ext cx="7681912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62050"/>
          </a:xfrm>
        </p:spPr>
        <p:txBody>
          <a:bodyPr/>
          <a:lstStyle/>
          <a:p>
            <a:pPr eaLnBrk="1" hangingPunct="1"/>
            <a:r>
              <a:rPr lang="da-DK" sz="4000" b="1" smtClean="0"/>
              <a:t>Radix-Sort:</a:t>
            </a:r>
            <a:br>
              <a:rPr lang="da-DK" sz="4000" b="1" smtClean="0"/>
            </a:br>
            <a:r>
              <a:rPr lang="da-DK" sz="2800" b="1" smtClean="0"/>
              <a:t>Input: array </a:t>
            </a:r>
            <a:r>
              <a:rPr lang="da-DK" sz="2800" i="1" smtClean="0">
                <a:latin typeface="Times New Roman" pitchFamily="18" charset="0"/>
              </a:rPr>
              <a:t>A</a:t>
            </a:r>
            <a:r>
              <a:rPr lang="da-DK" sz="2800" b="1" smtClean="0"/>
              <a:t>, tal med </a:t>
            </a:r>
            <a:r>
              <a:rPr lang="da-DK" sz="2800" i="1" smtClean="0">
                <a:latin typeface="Times New Roman" pitchFamily="18" charset="0"/>
              </a:rPr>
              <a:t>d</a:t>
            </a:r>
            <a:r>
              <a:rPr lang="da-DK" sz="2800" b="1" smtClean="0"/>
              <a:t> cifre fra </a:t>
            </a:r>
            <a:r>
              <a:rPr lang="da-DK" sz="2800" smtClean="0">
                <a:latin typeface="Times New Roman" pitchFamily="18" charset="0"/>
              </a:rPr>
              <a:t>{0,1,...,</a:t>
            </a:r>
            <a:r>
              <a:rPr lang="da-DK" sz="2800" i="1" smtClean="0">
                <a:latin typeface="Times New Roman" pitchFamily="18" charset="0"/>
              </a:rPr>
              <a:t>k</a:t>
            </a:r>
            <a:r>
              <a:rPr lang="da-DK" sz="2800" smtClean="0">
                <a:latin typeface="Times New Roman" pitchFamily="18" charset="0"/>
              </a:rPr>
              <a:t>}</a:t>
            </a:r>
            <a:endParaRPr lang="en-US" sz="2800" smtClean="0">
              <a:latin typeface="Times New Roman" pitchFamily="18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905000" y="6183313"/>
            <a:ext cx="533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3200" b="1">
                <a:solidFill>
                  <a:schemeClr val="accent2"/>
                </a:solidFill>
              </a:rPr>
              <a:t>Worst-case tid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</a:rPr>
              <a:t>O(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</a:rPr>
              <a:t>d</a:t>
            </a:r>
            <a:r>
              <a:rPr lang="en-US" sz="32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</a:rPr>
              <a:t>n+k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</a:rPr>
              <a:t>))</a:t>
            </a:r>
            <a:endParaRPr lang="en-US" sz="3200">
              <a:solidFill>
                <a:schemeClr val="accent2"/>
              </a:solidFill>
              <a:latin typeface="Times New Roman" pitchFamily="18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676400" y="4038600"/>
            <a:ext cx="6096000" cy="2014538"/>
            <a:chOff x="1056" y="2544"/>
            <a:chExt cx="3840" cy="1269"/>
          </a:xfrm>
        </p:grpSpPr>
        <p:sp>
          <p:nvSpPr>
            <p:cNvPr id="17415" name="Text Box 6"/>
            <p:cNvSpPr txBox="1">
              <a:spLocks noChangeArrowheads="1"/>
            </p:cNvSpPr>
            <p:nvPr/>
          </p:nvSpPr>
          <p:spPr bwMode="auto">
            <a:xfrm>
              <a:off x="1056" y="2544"/>
              <a:ext cx="528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1"/>
                <a:t>7682</a:t>
              </a:r>
            </a:p>
            <a:p>
              <a:pPr eaLnBrk="1" hangingPunct="1"/>
              <a:r>
                <a:rPr lang="da-DK" b="1"/>
                <a:t>3423</a:t>
              </a:r>
            </a:p>
            <a:p>
              <a:pPr eaLnBrk="1" hangingPunct="1"/>
              <a:r>
                <a:rPr lang="da-DK" b="1"/>
                <a:t>7584</a:t>
              </a:r>
            </a:p>
            <a:p>
              <a:pPr eaLnBrk="1" hangingPunct="1"/>
              <a:r>
                <a:rPr lang="da-DK" b="1"/>
                <a:t>3434</a:t>
              </a:r>
            </a:p>
            <a:p>
              <a:pPr eaLnBrk="1" hangingPunct="1"/>
              <a:r>
                <a:rPr lang="da-DK" b="1"/>
                <a:t>2342</a:t>
              </a:r>
            </a:p>
            <a:p>
              <a:pPr eaLnBrk="1" hangingPunct="1"/>
              <a:r>
                <a:rPr lang="da-DK" b="1"/>
                <a:t>7540</a:t>
              </a:r>
            </a:p>
            <a:p>
              <a:pPr eaLnBrk="1" hangingPunct="1"/>
              <a:r>
                <a:rPr lang="da-DK" b="1"/>
                <a:t>5398</a:t>
              </a:r>
              <a:endParaRPr lang="en-US" b="1"/>
            </a:p>
          </p:txBody>
        </p:sp>
        <p:sp>
          <p:nvSpPr>
            <p:cNvPr id="17416" name="Text Box 7"/>
            <p:cNvSpPr txBox="1">
              <a:spLocks noChangeArrowheads="1"/>
            </p:cNvSpPr>
            <p:nvPr/>
          </p:nvSpPr>
          <p:spPr bwMode="auto">
            <a:xfrm>
              <a:off x="1872" y="2544"/>
              <a:ext cx="528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1"/>
                <a:t>754</a:t>
              </a:r>
              <a:r>
                <a:rPr lang="da-DK" b="1">
                  <a:solidFill>
                    <a:srgbClr val="FF0000"/>
                  </a:solidFill>
                </a:rPr>
                <a:t>0</a:t>
              </a:r>
            </a:p>
            <a:p>
              <a:pPr eaLnBrk="1" hangingPunct="1"/>
              <a:r>
                <a:rPr lang="da-DK" b="1"/>
                <a:t>768</a:t>
              </a:r>
              <a:r>
                <a:rPr lang="da-DK" b="1">
                  <a:solidFill>
                    <a:srgbClr val="FF0000"/>
                  </a:solidFill>
                </a:rPr>
                <a:t>2</a:t>
              </a:r>
            </a:p>
            <a:p>
              <a:pPr eaLnBrk="1" hangingPunct="1"/>
              <a:r>
                <a:rPr lang="da-DK" b="1"/>
                <a:t>234</a:t>
              </a:r>
              <a:r>
                <a:rPr lang="da-DK" b="1">
                  <a:solidFill>
                    <a:srgbClr val="FF0000"/>
                  </a:solidFill>
                </a:rPr>
                <a:t>2</a:t>
              </a:r>
            </a:p>
            <a:p>
              <a:pPr eaLnBrk="1" hangingPunct="1"/>
              <a:r>
                <a:rPr lang="da-DK" b="1"/>
                <a:t>342</a:t>
              </a:r>
              <a:r>
                <a:rPr lang="da-DK" b="1">
                  <a:solidFill>
                    <a:srgbClr val="FF0000"/>
                  </a:solidFill>
                </a:rPr>
                <a:t>3</a:t>
              </a:r>
            </a:p>
            <a:p>
              <a:pPr eaLnBrk="1" hangingPunct="1"/>
              <a:r>
                <a:rPr lang="da-DK" b="1"/>
                <a:t>758</a:t>
              </a:r>
              <a:r>
                <a:rPr lang="da-DK" b="1">
                  <a:solidFill>
                    <a:srgbClr val="FF0000"/>
                  </a:solidFill>
                </a:rPr>
                <a:t>4</a:t>
              </a:r>
            </a:p>
            <a:p>
              <a:pPr eaLnBrk="1" hangingPunct="1"/>
              <a:r>
                <a:rPr lang="da-DK" b="1"/>
                <a:t>343</a:t>
              </a:r>
              <a:r>
                <a:rPr lang="da-DK" b="1">
                  <a:solidFill>
                    <a:srgbClr val="FF0000"/>
                  </a:solidFill>
                </a:rPr>
                <a:t>4</a:t>
              </a:r>
            </a:p>
            <a:p>
              <a:pPr eaLnBrk="1" hangingPunct="1"/>
              <a:r>
                <a:rPr lang="da-DK" b="1"/>
                <a:t>539</a:t>
              </a:r>
              <a:r>
                <a:rPr lang="da-DK" b="1">
                  <a:solidFill>
                    <a:srgbClr val="FF0000"/>
                  </a:solidFill>
                </a:rPr>
                <a:t>8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17417" name="Text Box 8"/>
            <p:cNvSpPr txBox="1">
              <a:spLocks noChangeArrowheads="1"/>
            </p:cNvSpPr>
            <p:nvPr/>
          </p:nvSpPr>
          <p:spPr bwMode="auto">
            <a:xfrm>
              <a:off x="2688" y="2544"/>
              <a:ext cx="528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1"/>
                <a:t>34</a:t>
              </a:r>
              <a:r>
                <a:rPr lang="da-DK" b="1">
                  <a:solidFill>
                    <a:srgbClr val="FF0000"/>
                  </a:solidFill>
                </a:rPr>
                <a:t>2</a:t>
              </a:r>
              <a:r>
                <a:rPr lang="da-DK" b="1"/>
                <a:t>3</a:t>
              </a:r>
            </a:p>
            <a:p>
              <a:pPr eaLnBrk="1" hangingPunct="1"/>
              <a:r>
                <a:rPr lang="da-DK" b="1"/>
                <a:t>34</a:t>
              </a:r>
              <a:r>
                <a:rPr lang="da-DK" b="1">
                  <a:solidFill>
                    <a:srgbClr val="FF0000"/>
                  </a:solidFill>
                </a:rPr>
                <a:t>3</a:t>
              </a:r>
              <a:r>
                <a:rPr lang="da-DK" b="1"/>
                <a:t>4</a:t>
              </a:r>
            </a:p>
            <a:p>
              <a:pPr eaLnBrk="1" hangingPunct="1"/>
              <a:r>
                <a:rPr lang="da-DK" b="1"/>
                <a:t>75</a:t>
              </a:r>
              <a:r>
                <a:rPr lang="da-DK" b="1">
                  <a:solidFill>
                    <a:srgbClr val="FF0000"/>
                  </a:solidFill>
                </a:rPr>
                <a:t>4</a:t>
              </a:r>
              <a:r>
                <a:rPr lang="da-DK" b="1"/>
                <a:t>0</a:t>
              </a:r>
            </a:p>
            <a:p>
              <a:pPr eaLnBrk="1" hangingPunct="1"/>
              <a:r>
                <a:rPr lang="da-DK" b="1"/>
                <a:t>23</a:t>
              </a:r>
              <a:r>
                <a:rPr lang="da-DK" b="1">
                  <a:solidFill>
                    <a:srgbClr val="FF0000"/>
                  </a:solidFill>
                </a:rPr>
                <a:t>4</a:t>
              </a:r>
              <a:r>
                <a:rPr lang="da-DK" b="1"/>
                <a:t>2</a:t>
              </a:r>
            </a:p>
            <a:p>
              <a:pPr eaLnBrk="1" hangingPunct="1"/>
              <a:r>
                <a:rPr lang="da-DK" b="1"/>
                <a:t>76</a:t>
              </a:r>
              <a:r>
                <a:rPr lang="da-DK" b="1">
                  <a:solidFill>
                    <a:srgbClr val="FF0000"/>
                  </a:solidFill>
                </a:rPr>
                <a:t>8</a:t>
              </a:r>
              <a:r>
                <a:rPr lang="da-DK" b="1"/>
                <a:t>2</a:t>
              </a:r>
            </a:p>
            <a:p>
              <a:pPr eaLnBrk="1" hangingPunct="1"/>
              <a:r>
                <a:rPr lang="da-DK" b="1"/>
                <a:t>75</a:t>
              </a:r>
              <a:r>
                <a:rPr lang="da-DK" b="1">
                  <a:solidFill>
                    <a:srgbClr val="FF0000"/>
                  </a:solidFill>
                </a:rPr>
                <a:t>8</a:t>
              </a:r>
              <a:r>
                <a:rPr lang="da-DK" b="1"/>
                <a:t>4</a:t>
              </a:r>
            </a:p>
            <a:p>
              <a:pPr eaLnBrk="1" hangingPunct="1"/>
              <a:r>
                <a:rPr lang="da-DK" b="1"/>
                <a:t>53</a:t>
              </a:r>
              <a:r>
                <a:rPr lang="da-DK" b="1">
                  <a:solidFill>
                    <a:srgbClr val="FF0000"/>
                  </a:solidFill>
                </a:rPr>
                <a:t>9</a:t>
              </a:r>
              <a:r>
                <a:rPr lang="da-DK" b="1"/>
                <a:t>8</a:t>
              </a:r>
              <a:endParaRPr lang="en-US" b="1"/>
            </a:p>
          </p:txBody>
        </p:sp>
        <p:sp>
          <p:nvSpPr>
            <p:cNvPr id="17418" name="Text Box 9"/>
            <p:cNvSpPr txBox="1">
              <a:spLocks noChangeArrowheads="1"/>
            </p:cNvSpPr>
            <p:nvPr/>
          </p:nvSpPr>
          <p:spPr bwMode="auto">
            <a:xfrm>
              <a:off x="3504" y="2544"/>
              <a:ext cx="528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1"/>
                <a:t>2</a:t>
              </a:r>
              <a:r>
                <a:rPr lang="da-DK" b="1">
                  <a:solidFill>
                    <a:srgbClr val="FF0000"/>
                  </a:solidFill>
                </a:rPr>
                <a:t>3</a:t>
              </a:r>
              <a:r>
                <a:rPr lang="da-DK" b="1"/>
                <a:t>42</a:t>
              </a:r>
            </a:p>
            <a:p>
              <a:pPr eaLnBrk="1" hangingPunct="1"/>
              <a:r>
                <a:rPr lang="da-DK" b="1"/>
                <a:t>5</a:t>
              </a:r>
              <a:r>
                <a:rPr lang="da-DK" b="1">
                  <a:solidFill>
                    <a:srgbClr val="FF0000"/>
                  </a:solidFill>
                </a:rPr>
                <a:t>3</a:t>
              </a:r>
              <a:r>
                <a:rPr lang="da-DK" b="1"/>
                <a:t>98</a:t>
              </a:r>
              <a:endParaRPr lang="en-US" b="1"/>
            </a:p>
            <a:p>
              <a:pPr eaLnBrk="1" hangingPunct="1"/>
              <a:r>
                <a:rPr lang="da-DK" b="1"/>
                <a:t>3</a:t>
              </a:r>
              <a:r>
                <a:rPr lang="da-DK" b="1">
                  <a:solidFill>
                    <a:srgbClr val="FF0000"/>
                  </a:solidFill>
                </a:rPr>
                <a:t>4</a:t>
              </a:r>
              <a:r>
                <a:rPr lang="da-DK" b="1"/>
                <a:t>23</a:t>
              </a:r>
            </a:p>
            <a:p>
              <a:pPr eaLnBrk="1" hangingPunct="1"/>
              <a:r>
                <a:rPr lang="da-DK" b="1"/>
                <a:t>3</a:t>
              </a:r>
              <a:r>
                <a:rPr lang="da-DK" b="1">
                  <a:solidFill>
                    <a:srgbClr val="FF0000"/>
                  </a:solidFill>
                </a:rPr>
                <a:t>4</a:t>
              </a:r>
              <a:r>
                <a:rPr lang="da-DK" b="1"/>
                <a:t>34</a:t>
              </a:r>
            </a:p>
            <a:p>
              <a:pPr eaLnBrk="1" hangingPunct="1"/>
              <a:r>
                <a:rPr lang="da-DK" b="1"/>
                <a:t>7</a:t>
              </a:r>
              <a:r>
                <a:rPr lang="da-DK" b="1">
                  <a:solidFill>
                    <a:srgbClr val="FF0000"/>
                  </a:solidFill>
                </a:rPr>
                <a:t>5</a:t>
              </a:r>
              <a:r>
                <a:rPr lang="da-DK" b="1"/>
                <a:t>40</a:t>
              </a:r>
            </a:p>
            <a:p>
              <a:pPr eaLnBrk="1" hangingPunct="1"/>
              <a:r>
                <a:rPr lang="da-DK" b="1"/>
                <a:t>7</a:t>
              </a:r>
              <a:r>
                <a:rPr lang="da-DK" b="1">
                  <a:solidFill>
                    <a:srgbClr val="FF0000"/>
                  </a:solidFill>
                </a:rPr>
                <a:t>5</a:t>
              </a:r>
              <a:r>
                <a:rPr lang="da-DK" b="1"/>
                <a:t>84</a:t>
              </a:r>
            </a:p>
            <a:p>
              <a:pPr eaLnBrk="1" hangingPunct="1"/>
              <a:r>
                <a:rPr lang="da-DK" b="1"/>
                <a:t>7</a:t>
              </a:r>
              <a:r>
                <a:rPr lang="da-DK" b="1">
                  <a:solidFill>
                    <a:srgbClr val="FF0000"/>
                  </a:solidFill>
                </a:rPr>
                <a:t>6</a:t>
              </a:r>
              <a:r>
                <a:rPr lang="da-DK" b="1"/>
                <a:t>82</a:t>
              </a:r>
            </a:p>
          </p:txBody>
        </p:sp>
        <p:sp>
          <p:nvSpPr>
            <p:cNvPr id="17419" name="Text Box 10"/>
            <p:cNvSpPr txBox="1">
              <a:spLocks noChangeArrowheads="1"/>
            </p:cNvSpPr>
            <p:nvPr/>
          </p:nvSpPr>
          <p:spPr bwMode="auto">
            <a:xfrm>
              <a:off x="4368" y="2544"/>
              <a:ext cx="528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1">
                  <a:solidFill>
                    <a:srgbClr val="FF0000"/>
                  </a:solidFill>
                </a:rPr>
                <a:t>2</a:t>
              </a:r>
              <a:r>
                <a:rPr lang="da-DK" b="1"/>
                <a:t>342</a:t>
              </a:r>
            </a:p>
            <a:p>
              <a:pPr eaLnBrk="1" hangingPunct="1"/>
              <a:r>
                <a:rPr lang="da-DK" b="1">
                  <a:solidFill>
                    <a:srgbClr val="FF0000"/>
                  </a:solidFill>
                </a:rPr>
                <a:t>3</a:t>
              </a:r>
              <a:r>
                <a:rPr lang="da-DK" b="1"/>
                <a:t>423</a:t>
              </a:r>
            </a:p>
            <a:p>
              <a:pPr eaLnBrk="1" hangingPunct="1"/>
              <a:r>
                <a:rPr lang="da-DK" b="1">
                  <a:solidFill>
                    <a:srgbClr val="FF0000"/>
                  </a:solidFill>
                </a:rPr>
                <a:t>3</a:t>
              </a:r>
              <a:r>
                <a:rPr lang="da-DK" b="1"/>
                <a:t>434</a:t>
              </a:r>
            </a:p>
            <a:p>
              <a:pPr eaLnBrk="1" hangingPunct="1"/>
              <a:r>
                <a:rPr lang="da-DK" b="1">
                  <a:solidFill>
                    <a:srgbClr val="FF0000"/>
                  </a:solidFill>
                </a:rPr>
                <a:t>5</a:t>
              </a:r>
              <a:r>
                <a:rPr lang="da-DK" b="1"/>
                <a:t>398</a:t>
              </a:r>
            </a:p>
            <a:p>
              <a:pPr eaLnBrk="1" hangingPunct="1"/>
              <a:r>
                <a:rPr lang="da-DK" b="1">
                  <a:solidFill>
                    <a:srgbClr val="FF0000"/>
                  </a:solidFill>
                </a:rPr>
                <a:t>7</a:t>
              </a:r>
              <a:r>
                <a:rPr lang="da-DK" b="1"/>
                <a:t>540</a:t>
              </a:r>
            </a:p>
            <a:p>
              <a:pPr eaLnBrk="1" hangingPunct="1"/>
              <a:r>
                <a:rPr lang="da-DK" b="1">
                  <a:solidFill>
                    <a:srgbClr val="FF0000"/>
                  </a:solidFill>
                </a:rPr>
                <a:t>7</a:t>
              </a:r>
              <a:r>
                <a:rPr lang="da-DK" b="1"/>
                <a:t>584</a:t>
              </a:r>
            </a:p>
            <a:p>
              <a:pPr eaLnBrk="1" hangingPunct="1"/>
              <a:r>
                <a:rPr lang="da-DK" b="1">
                  <a:solidFill>
                    <a:srgbClr val="FF0000"/>
                  </a:solidFill>
                </a:rPr>
                <a:t>7</a:t>
              </a:r>
              <a:r>
                <a:rPr lang="da-DK" b="1"/>
                <a:t>682</a:t>
              </a:r>
              <a:endParaRPr lang="en-US" b="1"/>
            </a:p>
          </p:txBody>
        </p:sp>
        <p:sp>
          <p:nvSpPr>
            <p:cNvPr id="17420" name="AutoShape 11"/>
            <p:cNvSpPr>
              <a:spLocks noChangeArrowheads="1"/>
            </p:cNvSpPr>
            <p:nvPr/>
          </p:nvSpPr>
          <p:spPr bwMode="auto">
            <a:xfrm>
              <a:off x="1488" y="2928"/>
              <a:ext cx="384" cy="48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7421" name="AutoShape 12"/>
            <p:cNvSpPr>
              <a:spLocks noChangeArrowheads="1"/>
            </p:cNvSpPr>
            <p:nvPr/>
          </p:nvSpPr>
          <p:spPr bwMode="auto">
            <a:xfrm>
              <a:off x="3936" y="2928"/>
              <a:ext cx="384" cy="48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7422" name="AutoShape 13"/>
            <p:cNvSpPr>
              <a:spLocks noChangeArrowheads="1"/>
            </p:cNvSpPr>
            <p:nvPr/>
          </p:nvSpPr>
          <p:spPr bwMode="auto">
            <a:xfrm>
              <a:off x="3120" y="2928"/>
              <a:ext cx="384" cy="48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7423" name="AutoShape 14"/>
            <p:cNvSpPr>
              <a:spLocks noChangeArrowheads="1"/>
            </p:cNvSpPr>
            <p:nvPr/>
          </p:nvSpPr>
          <p:spPr bwMode="auto">
            <a:xfrm>
              <a:off x="2304" y="2928"/>
              <a:ext cx="384" cy="48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</p:grp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3148013" y="3186113"/>
            <a:ext cx="1023937" cy="471487"/>
          </a:xfrm>
          <a:prstGeom prst="roundRect">
            <a:avLst>
              <a:gd name="adj" fmla="val 16667"/>
            </a:avLst>
          </a:prstGeom>
          <a:noFill/>
          <a:ln w="603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True"/>
  <p:tag name="DELIMITERS" val="3.1"/>
  <p:tag name="POWERPOINTVERSION" val="14.0"/>
  <p:tag name="LUIDIAENABLED" val="False"/>
  <p:tag name="TASKPANEKEY" val="ef34b82c-260f-4117-b05f-2bcfce81171b"/>
  <p:tag name="TPFULLVERSION" val="4.5.1.2243"/>
  <p:tag name="EXPANDSHOWBAR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537</Words>
  <Application>Microsoft Office PowerPoint</Application>
  <PresentationFormat>On-screen Show (4:3)</PresentationFormat>
  <Paragraphs>183</Paragraphs>
  <Slides>15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Equation</vt:lpstr>
      <vt:lpstr>PowerPoint Presentation</vt:lpstr>
      <vt:lpstr>Sorterings-algoritmer  (sammenligningsbaserede)</vt:lpstr>
      <vt:lpstr>Hvad er en Sorterings algoritme?</vt:lpstr>
      <vt:lpstr>Sammenligninger for Insertion-Sort</vt:lpstr>
      <vt:lpstr>Sortering ved sammmenligninger: Nedre grænse</vt:lpstr>
      <vt:lpstr>PowerPoint Presentation</vt:lpstr>
      <vt:lpstr>Sortering af heltal ...udnyt at elementer er bitstrenge </vt:lpstr>
      <vt:lpstr>Counting-Sort: Input: A, ouput: B, tal fra {0,1, ...,k}</vt:lpstr>
      <vt:lpstr>Radix-Sort: Input: array A, tal med d cifre fra {0,1,...,k}</vt:lpstr>
      <vt:lpstr>Radix-Sort: Input: array A, n tal med b bits</vt:lpstr>
      <vt:lpstr>Radix-Sort: Eksperimenter</vt:lpstr>
      <vt:lpstr>Radix-Sort: Eksperimenter</vt:lpstr>
      <vt:lpstr>Radix-Sort: Eksperimenter</vt:lpstr>
      <vt:lpstr>PowerPoint Presentation</vt:lpstr>
      <vt:lpstr>Sortering  ̶  State-of-the-Art </vt:lpstr>
    </vt:vector>
  </TitlesOfParts>
  <Company>University of Aarhus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Algoritmer og Datastrukturer 1  ...Mere Sortering [CLRS, kapitel 8]</dc:title>
  <dc:creator>Gerth S. Brodal</dc:creator>
  <cp:lastModifiedBy>Gerth Støtlting Brodal</cp:lastModifiedBy>
  <cp:revision>73</cp:revision>
  <dcterms:created xsi:type="dcterms:W3CDTF">2007-02-12T08:40:52Z</dcterms:created>
  <dcterms:modified xsi:type="dcterms:W3CDTF">2013-02-14T13:33:07Z</dcterms:modified>
</cp:coreProperties>
</file>