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64" r:id="rId11"/>
    <p:sldId id="283" r:id="rId12"/>
    <p:sldId id="260" r:id="rId13"/>
    <p:sldId id="263" r:id="rId14"/>
    <p:sldId id="261" r:id="rId15"/>
    <p:sldId id="256" r:id="rId16"/>
    <p:sldId id="298" r:id="rId17"/>
    <p:sldId id="281" r:id="rId18"/>
    <p:sldId id="267" r:id="rId19"/>
    <p:sldId id="268" r:id="rId20"/>
    <p:sldId id="269" r:id="rId21"/>
    <p:sldId id="270" r:id="rId22"/>
    <p:sldId id="271" r:id="rId23"/>
    <p:sldId id="276" r:id="rId24"/>
    <p:sldId id="278" r:id="rId25"/>
    <p:sldId id="279" r:id="rId26"/>
    <p:sldId id="284" r:id="rId27"/>
    <p:sldId id="285" r:id="rId28"/>
    <p:sldId id="272" r:id="rId29"/>
    <p:sldId id="273" r:id="rId30"/>
    <p:sldId id="275" r:id="rId31"/>
    <p:sldId id="280" r:id="rId32"/>
    <p:sldId id="277" r:id="rId33"/>
  </p:sldIdLst>
  <p:sldSz cx="9144000" cy="6858000" type="screen4x3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FF0000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77" autoAdjust="0"/>
    <p:restoredTop sz="80000" autoAdjust="0"/>
  </p:normalViewPr>
  <p:slideViewPr>
    <p:cSldViewPr>
      <p:cViewPr varScale="1">
        <p:scale>
          <a:sx n="73" d="100"/>
          <a:sy n="73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54461FCE-6C91-4010-B5BE-77AB8ECC3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8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94487-E876-432D-83C8-856F38B77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Det følgende er et eksempel hvor terminologien fra dette kursus bruges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Gnuplot: Try also…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plot x, x*x, x**2, 984237509812375*x**2</a:t>
            </a:r>
          </a:p>
          <a:p>
            <a:pPr eaLnBrk="1" hangingPunct="1"/>
            <a:r>
              <a:rPr lang="da-DK" smtClean="0"/>
              <a:t>set log xy </a:t>
            </a:r>
          </a:p>
          <a:p>
            <a:pPr eaLnBrk="1" hangingPunct="1"/>
            <a:r>
              <a:rPr lang="da-DK" smtClean="0"/>
              <a:t>unset log xy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5FCF81-7E13-4846-A8B9-7360E93F2D1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A533-D9F7-4E3F-996B-9FDAF53A9C4F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3EB61E-0285-44F3-BD00-FB7BAAD4FA9E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F41EE-563B-4A38-8AE9-63EF287CFF56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b="1" smtClean="0"/>
              <a:t>positive monotone funktioner!</a:t>
            </a:r>
            <a:endParaRPr lang="en-US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6A997-DE54-4D83-AA04-F5AF541C9B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E92C-66F0-4D31-9C7F-7A02B5D07ACD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CCF9D0-83E5-4595-A8F9-BA3160F7A6A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Sammenligning dårlig algoritme på hurtig maskine med en effektiv algoritme på en laaangsom maskine.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15210-DACC-4BD9-B45E-4B726BAC7C6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MergeSort pseudo kode + Java uddrag</a:t>
            </a:r>
          </a:p>
          <a:p>
            <a:pPr eaLnBrk="1" hangingPunct="1"/>
            <a:r>
              <a:rPr lang="da-DK" smtClean="0"/>
              <a:t>Billedet er af en Athlon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FCE31-723A-4CD2-A7FA-C7114473D78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42176B-C21A-4DAD-93C3-EBBFC9BA9B7F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Worst-case vs gennemsnitlig: Næste uge ses </a:t>
            </a:r>
            <a:r>
              <a:rPr lang="da-DK" b="1" smtClean="0"/>
              <a:t>QuickSort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E6E6D-3C50-43B4-A25E-108502EA34E6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Formel model...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A82C7-7F4E-4B9A-AD1D-949BDFB33ED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Eksempel på pseudokode. Array indexeres 1..n</a:t>
            </a:r>
          </a:p>
          <a:p>
            <a:pPr eaLnBrk="1" hangingPunct="1"/>
            <a:r>
              <a:rPr lang="da-DK" smtClean="0"/>
              <a:t>Hvad er </a:t>
            </a:r>
            <a:r>
              <a:rPr lang="da-DK" b="1" smtClean="0"/>
              <a:t>invarianten</a:t>
            </a:r>
            <a:r>
              <a:rPr lang="da-DK" smtClean="0"/>
              <a:t> for de to løkken?</a:t>
            </a:r>
          </a:p>
          <a:p>
            <a:pPr eaLnBrk="1" hangingPunct="1"/>
            <a:r>
              <a:rPr lang="da-DK" smtClean="0"/>
              <a:t>Worst-case tid, best-case tid, gennemsnitlig tid? </a:t>
            </a:r>
          </a:p>
          <a:p>
            <a:pPr eaLnBrk="1" hangingPunct="1"/>
            <a:r>
              <a:rPr lang="da-DK" smtClean="0"/>
              <a:t>Input eksempler: (1,2,3,4,5)    (5,4,3,2,1)    (2,1,5,4,3)</a:t>
            </a:r>
          </a:p>
          <a:p>
            <a:pPr eaLnBrk="1" hangingPunct="1"/>
            <a:r>
              <a:rPr lang="da-DK" smtClean="0"/>
              <a:t>Adaptive – hvis input næsten sorteret, ~ n tid.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C3DB4B-319F-42EC-80DC-4FDAC498E16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F360-A299-4A83-9706-444F50ADA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024C-674C-465C-812B-2AD1360B0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6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2BCC-BC7F-4791-99D9-F99B1E088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1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6D39-CC8E-4CAA-BEE8-F21F4C16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9058-EEB8-4295-86FB-EF4156DE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3C31-5DEA-4644-A16A-FABAC3B3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30D1-5C13-4769-9DF1-5048B732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123B-8657-4F57-9BB0-E78CADBB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6E1B-7C95-42E6-B8E3-6C996B5ED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4908-9246-4AF1-B321-CF41931DB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DD0D-C7CE-4443-8723-27205D32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DC11-0C4E-4522-926A-D84AE8EF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FE1DCDA-0D11-4A99-8054-3BFECE247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Eksempler på en beregningsprocess…</a:t>
            </a:r>
            <a:endParaRPr lang="en-US" sz="4000" b="1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16667" r="16875" b="5208"/>
          <a:stretch>
            <a:fillRect/>
          </a:stretch>
        </p:blipFill>
        <p:spPr bwMode="auto">
          <a:xfrm>
            <a:off x="381000" y="2819400"/>
            <a:ext cx="3581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28621" r="17592" b="47809"/>
          <a:stretch>
            <a:fillRect/>
          </a:stretch>
        </p:blipFill>
        <p:spPr>
          <a:xfrm>
            <a:off x="4619625" y="3733800"/>
            <a:ext cx="4371975" cy="838200"/>
          </a:xfrm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81000" y="5410200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Puslespil ved ombytninger</a:t>
            </a:r>
            <a:endParaRPr lang="en-US" sz="2800" b="1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953000" y="4648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 sz="2800" b="1"/>
              <a:t>Maximum delsum</a:t>
            </a:r>
            <a:endParaRPr lang="en-US" sz="2800" b="1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981200"/>
          </a:xfrm>
        </p:spPr>
        <p:txBody>
          <a:bodyPr/>
          <a:lstStyle/>
          <a:p>
            <a:pPr eaLnBrk="1" hangingPunct="1"/>
            <a:r>
              <a:rPr lang="da-DK" b="1" smtClean="0"/>
              <a:t>Hvad er udførselstiden </a:t>
            </a:r>
            <a:br>
              <a:rPr lang="da-DK" b="1" smtClean="0"/>
            </a:br>
            <a:r>
              <a:rPr lang="da-DK" b="1" smtClean="0"/>
              <a:t>for en algoritme?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27"/>
          <p:cNvSpPr/>
          <p:nvPr/>
        </p:nvSpPr>
        <p:spPr>
          <a:xfrm rot="10800000" flipV="1">
            <a:off x="7467600" y="28194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" y="3046413"/>
            <a:ext cx="8382000" cy="15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Fra Idé til Programudførelse</a:t>
            </a:r>
          </a:p>
        </p:txBody>
      </p:sp>
      <p:sp>
        <p:nvSpPr>
          <p:cNvPr id="6" name="Cloud 5"/>
          <p:cNvSpPr/>
          <p:nvPr/>
        </p:nvSpPr>
        <p:spPr>
          <a:xfrm>
            <a:off x="304800" y="1219200"/>
            <a:ext cx="1981200" cy="1524000"/>
          </a:xfrm>
          <a:prstGeom prst="cloud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000" dirty="0">
                <a:solidFill>
                  <a:schemeClr val="tx1"/>
                </a:solidFill>
              </a:rPr>
              <a:t>Del og Kombiner?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00800" y="1292225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if ( t1[t1index] &lt;= t2[t2index] )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t1[t1index++];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else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      a[index] = t2[t2index++]</a:t>
            </a:r>
            <a:r>
              <a:rPr lang="fr-FR" sz="1400" b="1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763" y="1295400"/>
            <a:ext cx="2590800" cy="1295400"/>
          </a:xfrm>
          <a:prstGeom prst="rect">
            <a:avLst/>
          </a:prstGeom>
          <a:solidFill>
            <a:srgbClr val="FF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x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up to</a:t>
            </a:r>
            <a:r>
              <a:rPr lang="en-US" sz="1400" dirty="0">
                <a:solidFill>
                  <a:schemeClr val="tx1"/>
                </a:solidFill>
              </a:rPr>
              <a:t> middle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left 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for each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after</a:t>
            </a:r>
            <a:r>
              <a:rPr lang="en-US" sz="1400" dirty="0">
                <a:solidFill>
                  <a:schemeClr val="tx1"/>
                </a:solidFill>
              </a:rPr>
              <a:t> middle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add </a:t>
            </a:r>
            <a:r>
              <a:rPr lang="en-US" sz="1400" i="1" dirty="0">
                <a:solidFill>
                  <a:schemeClr val="tx1"/>
                </a:solidFill>
              </a:rPr>
              <a:t>x</a:t>
            </a:r>
            <a:r>
              <a:rPr lang="en-US" sz="1400" dirty="0">
                <a:solidFill>
                  <a:schemeClr val="tx1"/>
                </a:solidFill>
              </a:rPr>
              <a:t> to right</a:t>
            </a:r>
          </a:p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…</a:t>
            </a:r>
            <a:endParaRPr lang="da-DK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143000"/>
            <a:ext cx="492443" cy="15885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Pseudokode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1066800"/>
            <a:ext cx="492443" cy="1676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(</a:t>
            </a:r>
            <a:r>
              <a:rPr lang="da-DK" sz="2000" dirty="0" err="1">
                <a:cs typeface="+mn-cs"/>
              </a:rPr>
              <a:t>Java-</a:t>
            </a:r>
            <a:r>
              <a:rPr lang="da-DK" sz="2000" dirty="0">
                <a:cs typeface="+mn-cs"/>
              </a:rPr>
              <a:t>)kode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6200" y="1600200"/>
            <a:ext cx="461665" cy="685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da-DK" sz="2000" dirty="0">
                <a:cs typeface="+mn-cs"/>
              </a:rPr>
              <a:t>Idé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343400"/>
            <a:ext cx="198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Mikrokode</a:t>
            </a: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</a:t>
            </a:r>
            <a:r>
              <a:rPr lang="en-US" sz="1400" b="1" dirty="0" err="1">
                <a:solidFill>
                  <a:schemeClr val="tx1"/>
                </a:solidFill>
              </a:rPr>
              <a:t>Virtuel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hukkomelse</a:t>
            </a:r>
            <a:r>
              <a:rPr lang="en-US" sz="1400" b="1" dirty="0">
                <a:solidFill>
                  <a:schemeClr val="tx1"/>
                </a:solidFill>
              </a:rPr>
              <a:t>/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TLB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L1, L2,… cache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 Branch Prediction</a:t>
            </a:r>
          </a:p>
          <a:p>
            <a:pPr algn="r">
              <a:defRPr/>
            </a:pPr>
            <a:endParaRPr lang="en-US" sz="1400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tx1"/>
                </a:solidFill>
              </a:rPr>
              <a:t> Pipelining</a:t>
            </a:r>
          </a:p>
          <a:p>
            <a:pPr algn="r">
              <a:defRPr/>
            </a:pPr>
            <a:r>
              <a:rPr lang="da-DK" sz="1400" b="1" dirty="0">
                <a:solidFill>
                  <a:schemeClr val="tx1"/>
                </a:solidFill>
              </a:rPr>
              <a:t>...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286000" cy="293687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25"/>
          <p:cNvGrpSpPr>
            <a:grpSpLocks/>
          </p:cNvGrpSpPr>
          <p:nvPr/>
        </p:nvGrpSpPr>
        <p:grpSpPr bwMode="auto">
          <a:xfrm>
            <a:off x="5867400" y="3962400"/>
            <a:ext cx="3048000" cy="2057400"/>
            <a:chOff x="3886200" y="1295400"/>
            <a:chExt cx="3048000" cy="2057400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5029200" y="1371600"/>
              <a:ext cx="1828800" cy="1905000"/>
              <a:chOff x="4038600" y="2895600"/>
              <a:chExt cx="18288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38600" y="2895600"/>
                <a:ext cx="1828800" cy="1905000"/>
              </a:xfrm>
              <a:prstGeom prst="rect">
                <a:avLst/>
              </a:prstGeom>
              <a:solidFill>
                <a:srgbClr val="FFFF66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(Java)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Bytekode</a:t>
                </a: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+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Virtuel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b="1" dirty="0" err="1">
                    <a:solidFill>
                      <a:schemeClr val="tx1"/>
                    </a:solidFill>
                  </a:rPr>
                  <a:t>maskine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43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1000" y="3324664"/>
                <a:ext cx="1524000" cy="1143000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4419600" y="1371600"/>
              <a:ext cx="457200" cy="1905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Assembler</a:t>
              </a:r>
              <a:endParaRPr lang="da-DK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6200" y="1447800"/>
              <a:ext cx="492443" cy="167640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da-DK" sz="2000" dirty="0">
                  <a:cs typeface="+mn-cs"/>
                </a:rPr>
                <a:t>Maskinkode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295400"/>
              <a:ext cx="2590800" cy="20574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25" name="Down Arrow 24"/>
          <p:cNvSpPr/>
          <p:nvPr/>
        </p:nvSpPr>
        <p:spPr>
          <a:xfrm rot="5400000" flipV="1">
            <a:off x="24003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7" name="Down Arrow 26"/>
          <p:cNvSpPr/>
          <p:nvPr/>
        </p:nvSpPr>
        <p:spPr>
          <a:xfrm rot="5400000" flipV="1">
            <a:off x="5753100" y="1790700"/>
            <a:ext cx="304800" cy="381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4" name="TextBox 29"/>
          <p:cNvSpPr txBox="1">
            <a:spLocks noChangeArrowheads="1"/>
          </p:cNvSpPr>
          <p:nvPr/>
        </p:nvSpPr>
        <p:spPr bwMode="auto">
          <a:xfrm>
            <a:off x="8001000" y="3135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Compiler</a:t>
            </a:r>
          </a:p>
        </p:txBody>
      </p:sp>
      <p:sp>
        <p:nvSpPr>
          <p:cNvPr id="31" name="Down Arrow 30"/>
          <p:cNvSpPr/>
          <p:nvPr/>
        </p:nvSpPr>
        <p:spPr>
          <a:xfrm rot="16200000" flipV="1">
            <a:off x="4914900" y="4686300"/>
            <a:ext cx="533400" cy="7620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7426" name="TextBox 31"/>
          <p:cNvSpPr txBox="1">
            <a:spLocks noChangeArrowheads="1"/>
          </p:cNvSpPr>
          <p:nvPr/>
        </p:nvSpPr>
        <p:spPr bwMode="auto">
          <a:xfrm>
            <a:off x="4648200" y="5257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Program-</a:t>
            </a:r>
          </a:p>
          <a:p>
            <a:pPr algn="ctr" eaLnBrk="1" hangingPunct="1"/>
            <a:r>
              <a:rPr lang="da-DK"/>
              <a:t>udførsel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Maskiner har forskellig hastighed...</a:t>
            </a:r>
            <a:endParaRPr lang="en-US" sz="4000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2514600"/>
            <a:ext cx="42672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smtClean="0"/>
              <a:t>Tid for at sortere linierne i en 65 MB web log på forskellige maskiner på Institut for Datalogi</a:t>
            </a:r>
            <a:endParaRPr lang="en-US" sz="2800" smtClean="0"/>
          </a:p>
        </p:txBody>
      </p:sp>
      <p:graphicFrame>
        <p:nvGraphicFramePr>
          <p:cNvPr id="9245" name="Group 29"/>
          <p:cNvGraphicFramePr>
            <a:graphicFrameLocks noGrp="1"/>
          </p:cNvGraphicFramePr>
          <p:nvPr>
            <p:ph sz="half" idx="2"/>
          </p:nvPr>
        </p:nvGraphicFramePr>
        <p:xfrm>
          <a:off x="685800" y="1905000"/>
          <a:ext cx="3352800" cy="3001963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Maskine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 (sek)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camel19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molotov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harald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gorm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0" y="5486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Idé: </a:t>
            </a:r>
          </a:p>
          <a:p>
            <a:pPr algn="ctr">
              <a:spcBef>
                <a:spcPct val="20000"/>
              </a:spcBef>
            </a:pPr>
            <a:r>
              <a:rPr lang="da-DK" sz="2800" b="1">
                <a:solidFill>
                  <a:schemeClr val="accent2"/>
                </a:solidFill>
              </a:rPr>
              <a:t>Argumenter om algoritmer uafhængig af maskine</a:t>
            </a:r>
            <a:endParaRPr lang="en-US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Design af Algoritmer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57200" y="1600200"/>
            <a:ext cx="9906000" cy="5257800"/>
          </a:xfrm>
        </p:spPr>
        <p:txBody>
          <a:bodyPr/>
          <a:lstStyle/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Korrekt algoritme</a:t>
            </a:r>
            <a:r>
              <a:rPr lang="da-DK" b="1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algoritmen </a:t>
            </a:r>
            <a:r>
              <a:rPr lang="da-DK" b="1" smtClean="0">
                <a:solidFill>
                  <a:schemeClr val="accent2"/>
                </a:solidFill>
              </a:rPr>
              <a:t>standser</a:t>
            </a:r>
            <a:r>
              <a:rPr lang="da-DK" smtClean="0"/>
              <a:t> på alle input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output er det </a:t>
            </a:r>
            <a:r>
              <a:rPr lang="da-DK" b="1" smtClean="0">
                <a:solidFill>
                  <a:schemeClr val="accent2"/>
                </a:solidFill>
              </a:rPr>
              <a:t>rigtige</a:t>
            </a:r>
            <a:r>
              <a:rPr lang="da-DK" smtClean="0"/>
              <a:t> på alle input</a:t>
            </a:r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endParaRPr lang="da-DK" sz="1200" b="1" smtClean="0"/>
          </a:p>
          <a:p>
            <a:pPr marL="609600" indent="-101600" eaLnBrk="1" hangingPunct="1">
              <a:buFontTx/>
              <a:buNone/>
              <a:tabLst>
                <a:tab pos="914400" algn="l"/>
              </a:tabLst>
            </a:pPr>
            <a:r>
              <a:rPr lang="da-DK" b="1" smtClean="0">
                <a:solidFill>
                  <a:schemeClr val="accent2"/>
                </a:solidFill>
              </a:rPr>
              <a:t>Effektivitet</a:t>
            </a:r>
            <a:endParaRPr lang="da-DK" b="1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Optimer algoritmerne mod at bruge </a:t>
            </a:r>
            <a:r>
              <a:rPr lang="da-DK" b="1" smtClean="0">
                <a:solidFill>
                  <a:schemeClr val="accent2"/>
                </a:solidFill>
              </a:rPr>
              <a:t>minimal</a:t>
            </a:r>
            <a:r>
              <a:rPr lang="da-DK" smtClean="0"/>
              <a:t> tid,  plads, additioner,... eller </a:t>
            </a:r>
            <a:r>
              <a:rPr lang="da-DK" b="1" smtClean="0">
                <a:solidFill>
                  <a:schemeClr val="accent2"/>
                </a:solidFill>
              </a:rPr>
              <a:t>maximal</a:t>
            </a:r>
            <a:r>
              <a:rPr lang="da-DK" smtClean="0"/>
              <a:t> parallellisme...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/>
              <a:t> :</a:t>
            </a:r>
            <a:r>
              <a:rPr lang="da-DK" baseline="30000" smtClean="0"/>
              <a:t> </a:t>
            </a:r>
            <a:r>
              <a:rPr lang="da-DK" b="1" smtClean="0">
                <a:solidFill>
                  <a:schemeClr val="accent2"/>
                </a:solidFill>
              </a:rPr>
              <a:t>assymptotisk tid</a:t>
            </a:r>
            <a:endParaRPr lang="da-DK" baseline="30000" smtClean="0"/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Mindre vigtigt : </a:t>
            </a:r>
            <a:r>
              <a:rPr lang="da-DK" b="1" smtClean="0">
                <a:solidFill>
                  <a:srgbClr val="FF0000"/>
                </a:solidFill>
              </a:rPr>
              <a:t>konstanterne</a:t>
            </a:r>
            <a:r>
              <a:rPr lang="da-DK" smtClean="0"/>
              <a:t> </a:t>
            </a:r>
          </a:p>
          <a:p>
            <a:pPr marL="1257300" lvl="1" indent="-533400" eaLnBrk="1" hangingPunct="1">
              <a:buClr>
                <a:schemeClr val="accent2"/>
              </a:buClr>
              <a:buFont typeface="Wingdings" pitchFamily="2" charset="2"/>
              <a:buChar char="§"/>
              <a:tabLst>
                <a:tab pos="914400" algn="l"/>
              </a:tabLst>
            </a:pPr>
            <a:r>
              <a:rPr lang="da-DK" smtClean="0"/>
              <a:t>Resouceforbrug:</a:t>
            </a:r>
            <a:r>
              <a:rPr lang="da-DK" b="1" smtClean="0">
                <a:solidFill>
                  <a:schemeClr val="accent2"/>
                </a:solidFill>
              </a:rPr>
              <a:t> Worst-case</a:t>
            </a:r>
            <a:r>
              <a:rPr lang="da-DK" smtClean="0"/>
              <a:t> eller </a:t>
            </a:r>
            <a:r>
              <a:rPr lang="da-DK" b="1" smtClean="0">
                <a:solidFill>
                  <a:schemeClr val="accent2"/>
                </a:solidFill>
              </a:rPr>
              <a:t>gennemsnitlig</a:t>
            </a:r>
            <a:r>
              <a:rPr lang="da-DK" smtClean="0"/>
              <a:t>?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RAM Modellen</a:t>
            </a:r>
            <a:br>
              <a:rPr lang="da-DK" sz="4000" b="1" smtClean="0"/>
            </a:br>
            <a:r>
              <a:rPr lang="da-DK" sz="3200" b="1" smtClean="0"/>
              <a:t>(Random Access Machine)</a:t>
            </a:r>
            <a:endParaRPr lang="en-US" sz="32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0"/>
            <a:ext cx="8305800" cy="3048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Beregninger sker i CPU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Data gemmes i hukommelsen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Basale operationer tager </a:t>
            </a:r>
            <a:r>
              <a:rPr lang="da-DK" b="1" smtClean="0">
                <a:solidFill>
                  <a:schemeClr val="accent2"/>
                </a:solidFill>
              </a:rPr>
              <a:t>1 tidsenhed</a:t>
            </a:r>
            <a:r>
              <a:rPr lang="da-DK" smtClean="0"/>
              <a:t>: </a:t>
            </a:r>
          </a:p>
          <a:p>
            <a:pPr eaLnBrk="1" hangingPunct="1">
              <a:buFontTx/>
              <a:buNone/>
            </a:pPr>
            <a:r>
              <a:rPr lang="da-DK" smtClean="0"/>
              <a:t>	  +, -, *, AND, OR, XOR, </a:t>
            </a:r>
            <a:r>
              <a:rPr lang="da-DK" b="1" smtClean="0">
                <a:solidFill>
                  <a:schemeClr val="accent2"/>
                </a:solidFill>
              </a:rPr>
              <a:t>get(i)</a:t>
            </a:r>
            <a:r>
              <a:rPr lang="da-DK" smtClean="0"/>
              <a:t>, </a:t>
            </a:r>
            <a:r>
              <a:rPr lang="da-DK" b="1" smtClean="0">
                <a:solidFill>
                  <a:schemeClr val="accent2"/>
                </a:solidFill>
              </a:rPr>
              <a:t>set(i,v)</a:t>
            </a:r>
            <a:r>
              <a:rPr lang="da-DK" smtClean="0"/>
              <a:t>, ...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Et maskinord indeholder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</a:rPr>
              <a:t>log </a:t>
            </a:r>
            <a:r>
              <a:rPr lang="da-DK" b="1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 smtClean="0">
                <a:solidFill>
                  <a:schemeClr val="accent2"/>
                </a:solidFill>
              </a:rPr>
              <a:t> bits</a:t>
            </a:r>
            <a:r>
              <a:rPr lang="da-DK" smtClean="0"/>
              <a:t> </a:t>
            </a:r>
            <a:endParaRPr lang="en-US" smtClean="0"/>
          </a:p>
        </p:txBody>
      </p:sp>
      <p:pic>
        <p:nvPicPr>
          <p:cNvPr id="20484" name="Picture 5" descr="ram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5713"/>
            <a:ext cx="312420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2916238" y="549275"/>
            <a:ext cx="5759450" cy="5759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165"/>
          <p:cNvGrpSpPr/>
          <p:nvPr/>
        </p:nvGrpSpPr>
        <p:grpSpPr>
          <a:xfrm>
            <a:off x="2915816" y="548680"/>
            <a:ext cx="5760640" cy="5760640"/>
            <a:chOff x="2987824" y="548680"/>
            <a:chExt cx="5760640" cy="5760640"/>
          </a:xfrm>
          <a:solidFill>
            <a:schemeClr val="accent1"/>
          </a:solidFill>
        </p:grpSpPr>
        <p:sp>
          <p:nvSpPr>
            <p:cNvPr id="12" name="Rectangle 11"/>
            <p:cNvSpPr/>
            <p:nvPr/>
          </p:nvSpPr>
          <p:spPr>
            <a:xfrm flipV="1">
              <a:off x="29878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33478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33478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37079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40679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0679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37079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37079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0679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40679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flipV="1">
              <a:off x="44279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47880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flipV="1">
              <a:off x="47880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51480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55081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55081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51480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51480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55081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55081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44279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44279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44279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4279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47880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47880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47880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47880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51480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51480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flipV="1">
              <a:off x="51480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flipV="1">
              <a:off x="51480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flipV="1">
              <a:off x="55081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V="1">
              <a:off x="55081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081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55081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58681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62281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62281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65882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V="1">
              <a:off x="694826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694826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65882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flipV="1">
              <a:off x="65882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flipV="1">
              <a:off x="694826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flipV="1">
              <a:off x="694826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flipV="1">
              <a:off x="730830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 flipV="1">
              <a:off x="766834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766834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02838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8388424" y="9087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flipV="1">
              <a:off x="8388424" y="5486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 flipV="1">
              <a:off x="802838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802838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8388424" y="16288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8388424" y="12687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730830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730830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V="1">
              <a:off x="730830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730830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766834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766834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766834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766834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802838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flipV="1">
              <a:off x="802838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flipV="1">
              <a:off x="802838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flipV="1">
              <a:off x="802838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8388424" y="23488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flipV="1">
              <a:off x="8388424" y="19888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flipV="1">
              <a:off x="8388424" y="30689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flipV="1">
              <a:off x="8388424" y="27089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58681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flipV="1">
              <a:off x="58681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V="1">
              <a:off x="58681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58681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V="1">
              <a:off x="58681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58681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flipV="1">
              <a:off x="58681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58681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flipV="1">
              <a:off x="62281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 flipV="1">
              <a:off x="62281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 flipV="1">
              <a:off x="62281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 flipV="1">
              <a:off x="62281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V="1">
              <a:off x="62281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flipV="1">
              <a:off x="62281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 flipV="1">
              <a:off x="62281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62281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65882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65882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65882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65882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65882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65882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65882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V="1">
              <a:off x="65882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flipV="1">
              <a:off x="694826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694826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694826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694826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694826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694826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694826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 flipV="1">
              <a:off x="694826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V="1">
              <a:off x="730830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30830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V="1">
              <a:off x="730830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730830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30830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730830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30830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30830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V="1">
              <a:off x="766834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 flipV="1">
              <a:off x="766834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flipV="1">
              <a:off x="766834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flipV="1">
              <a:off x="766834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766834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V="1">
              <a:off x="766834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 flipV="1">
              <a:off x="766834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 flipV="1">
              <a:off x="766834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 flipV="1">
              <a:off x="802838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 flipV="1">
              <a:off x="802838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V="1">
              <a:off x="802838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 flipV="1">
              <a:off x="802838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 flipV="1">
              <a:off x="802838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 flipV="1">
              <a:off x="802838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 flipV="1">
              <a:off x="802838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 flipV="1">
              <a:off x="802838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V="1">
              <a:off x="8388424" y="37890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 flipV="1">
              <a:off x="8388424" y="34290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 flipV="1">
              <a:off x="8388424" y="450912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 flipV="1">
              <a:off x="8388424" y="41490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8388424" y="522920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 flipV="1">
              <a:off x="8388424" y="486916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8388424" y="594928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8388424" y="5589240"/>
              <a:ext cx="360040" cy="36004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66"/>
          <p:cNvGrpSpPr>
            <a:grpSpLocks/>
          </p:cNvGrpSpPr>
          <p:nvPr/>
        </p:nvGrpSpPr>
        <p:grpSpPr bwMode="auto">
          <a:xfrm>
            <a:off x="2916238" y="549275"/>
            <a:ext cx="6119812" cy="6129338"/>
            <a:chOff x="2915816" y="548680"/>
            <a:chExt cx="6120680" cy="6129972"/>
          </a:xfrm>
        </p:grpSpPr>
        <p:sp>
          <p:nvSpPr>
            <p:cNvPr id="22553" name="TextBox 147"/>
            <p:cNvSpPr txBox="1">
              <a:spLocks noChangeArrowheads="1"/>
            </p:cNvSpPr>
            <p:nvPr/>
          </p:nvSpPr>
          <p:spPr bwMode="auto">
            <a:xfrm>
              <a:off x="29158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54" name="TextBox 148"/>
            <p:cNvSpPr txBox="1">
              <a:spLocks noChangeArrowheads="1"/>
            </p:cNvSpPr>
            <p:nvPr/>
          </p:nvSpPr>
          <p:spPr bwMode="auto">
            <a:xfrm>
              <a:off x="327585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55" name="TextBox 149"/>
            <p:cNvSpPr txBox="1">
              <a:spLocks noChangeArrowheads="1"/>
            </p:cNvSpPr>
            <p:nvPr/>
          </p:nvSpPr>
          <p:spPr bwMode="auto">
            <a:xfrm>
              <a:off x="363589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56" name="TextBox 150"/>
            <p:cNvSpPr txBox="1">
              <a:spLocks noChangeArrowheads="1"/>
            </p:cNvSpPr>
            <p:nvPr/>
          </p:nvSpPr>
          <p:spPr bwMode="auto">
            <a:xfrm>
              <a:off x="399593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4</a:t>
              </a:r>
              <a:endParaRPr lang="en-US" b="1"/>
            </a:p>
          </p:txBody>
        </p:sp>
        <p:sp>
          <p:nvSpPr>
            <p:cNvPr id="22557" name="TextBox 151"/>
            <p:cNvSpPr txBox="1">
              <a:spLocks noChangeArrowheads="1"/>
            </p:cNvSpPr>
            <p:nvPr/>
          </p:nvSpPr>
          <p:spPr bwMode="auto">
            <a:xfrm>
              <a:off x="4355976" y="6309320"/>
              <a:ext cx="39604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/>
                <a:t>∙∙∙</a:t>
              </a:r>
            </a:p>
          </p:txBody>
        </p:sp>
        <p:sp>
          <p:nvSpPr>
            <p:cNvPr id="22558" name="TextBox 154"/>
            <p:cNvSpPr txBox="1">
              <a:spLocks noChangeArrowheads="1"/>
            </p:cNvSpPr>
            <p:nvPr/>
          </p:nvSpPr>
          <p:spPr bwMode="auto">
            <a:xfrm>
              <a:off x="8316416" y="630932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  <p:sp>
          <p:nvSpPr>
            <p:cNvPr id="22559" name="TextBox 156"/>
            <p:cNvSpPr txBox="1">
              <a:spLocks noChangeArrowheads="1"/>
            </p:cNvSpPr>
            <p:nvPr/>
          </p:nvSpPr>
          <p:spPr bwMode="auto">
            <a:xfrm>
              <a:off x="8676456" y="59492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1</a:t>
              </a:r>
              <a:endParaRPr lang="en-US" b="1"/>
            </a:p>
          </p:txBody>
        </p:sp>
        <p:sp>
          <p:nvSpPr>
            <p:cNvPr id="22560" name="TextBox 157"/>
            <p:cNvSpPr txBox="1">
              <a:spLocks noChangeArrowheads="1"/>
            </p:cNvSpPr>
            <p:nvPr/>
          </p:nvSpPr>
          <p:spPr bwMode="auto">
            <a:xfrm>
              <a:off x="8676456" y="558924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2</a:t>
              </a:r>
              <a:endParaRPr lang="en-US" b="1"/>
            </a:p>
          </p:txBody>
        </p:sp>
        <p:sp>
          <p:nvSpPr>
            <p:cNvPr id="22561" name="TextBox 158"/>
            <p:cNvSpPr txBox="1">
              <a:spLocks noChangeArrowheads="1"/>
            </p:cNvSpPr>
            <p:nvPr/>
          </p:nvSpPr>
          <p:spPr bwMode="auto">
            <a:xfrm>
              <a:off x="8676456" y="522920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/>
                <a:t>3</a:t>
              </a:r>
              <a:endParaRPr lang="en-US" b="1"/>
            </a:p>
          </p:txBody>
        </p:sp>
        <p:sp>
          <p:nvSpPr>
            <p:cNvPr id="22562" name="TextBox 159"/>
            <p:cNvSpPr txBox="1">
              <a:spLocks noChangeArrowheads="1"/>
            </p:cNvSpPr>
            <p:nvPr/>
          </p:nvSpPr>
          <p:spPr bwMode="auto">
            <a:xfrm>
              <a:off x="8676456" y="548680"/>
              <a:ext cx="360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a-DK" b="1" i="1"/>
                <a:t>n</a:t>
              </a:r>
              <a:endParaRPr lang="en-US" b="1" i="1"/>
            </a:p>
          </p:txBody>
        </p:sp>
      </p:grpSp>
      <p:sp>
        <p:nvSpPr>
          <p:cNvPr id="165" name="Content Placeholder 2"/>
          <p:cNvSpPr txBox="1">
            <a:spLocks/>
          </p:cNvSpPr>
          <p:nvPr/>
        </p:nvSpPr>
        <p:spPr>
          <a:xfrm>
            <a:off x="34925" y="2420938"/>
            <a:ext cx="2665413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sym typeface="Symbol"/>
              </a:rPr>
              <a:t>1 + 2 + ∙∙∙ + </a:t>
            </a:r>
            <a:r>
              <a:rPr lang="da-DK" sz="2400" b="1" i="1" dirty="0">
                <a:sym typeface="Symbol"/>
              </a:rPr>
              <a:t>n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>
                <a:latin typeface="+mn-lt"/>
                <a:cs typeface="+mn-cs"/>
              </a:rPr>
              <a:t>=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da-DK" sz="2400" b="1" i="1" dirty="0">
                <a:solidFill>
                  <a:schemeClr val="accent1"/>
                </a:solidFill>
                <a:latin typeface="+mn-lt"/>
                <a:cs typeface="+mn-cs"/>
              </a:rPr>
              <a:t>n</a:t>
            </a:r>
            <a:r>
              <a:rPr lang="da-DK" sz="2400" b="1" baseline="30000" dirty="0">
                <a:solidFill>
                  <a:schemeClr val="accent1"/>
                </a:solidFill>
                <a:latin typeface="+mn-lt"/>
                <a:cs typeface="+mn-cs"/>
              </a:rPr>
              <a:t>2</a:t>
            </a:r>
            <a:r>
              <a:rPr lang="da-DK" sz="2400" b="1" dirty="0">
                <a:solidFill>
                  <a:schemeClr val="accent1"/>
                </a:solidFill>
                <a:latin typeface="+mn-lt"/>
                <a:cs typeface="+mn-cs"/>
              </a:rPr>
              <a:t>/2</a:t>
            </a:r>
            <a:r>
              <a:rPr lang="da-DK" sz="2400" b="1" dirty="0">
                <a:latin typeface="+mn-lt"/>
                <a:cs typeface="+mn-cs"/>
              </a:rPr>
              <a:t> + </a:t>
            </a:r>
            <a:r>
              <a:rPr lang="da-DK" sz="2400" b="1" i="1" dirty="0">
                <a:solidFill>
                  <a:srgbClr val="00B050"/>
                </a:solidFill>
                <a:latin typeface="+mn-lt"/>
                <a:cs typeface="+mn-cs"/>
              </a:rPr>
              <a:t>n</a:t>
            </a:r>
            <a:r>
              <a:rPr lang="da-DK" sz="2400" b="1" dirty="0">
                <a:solidFill>
                  <a:srgbClr val="00B050"/>
                </a:solidFill>
                <a:latin typeface="+mn-lt"/>
                <a:cs typeface="+mn-cs"/>
              </a:rPr>
              <a:t>/2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da-DK" sz="2400" b="1" dirty="0"/>
              <a:t>= </a:t>
            </a:r>
            <a:r>
              <a:rPr lang="da-DK" sz="2400" b="1" i="1" dirty="0"/>
              <a:t>n</a:t>
            </a:r>
            <a:r>
              <a:rPr lang="da-DK" sz="2400" b="1" dirty="0"/>
              <a:t>(</a:t>
            </a:r>
            <a:r>
              <a:rPr lang="da-DK" sz="2400" b="1" i="1" dirty="0" err="1"/>
              <a:t>n</a:t>
            </a:r>
            <a:r>
              <a:rPr lang="da-DK" sz="2400" b="1" i="1" dirty="0"/>
              <a:t> </a:t>
            </a:r>
            <a:r>
              <a:rPr lang="da-DK" sz="2400" b="1" dirty="0"/>
              <a:t>+ 1)/2</a:t>
            </a:r>
            <a:endParaRPr lang="da-DK" sz="2400" b="1" dirty="0">
              <a:latin typeface="+mn-lt"/>
              <a:cs typeface="+mn-cs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3850" y="2420938"/>
            <a:ext cx="2087563" cy="14398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86"/>
          <p:cNvGrpSpPr>
            <a:grpSpLocks/>
          </p:cNvGrpSpPr>
          <p:nvPr/>
        </p:nvGrpSpPr>
        <p:grpSpPr bwMode="auto">
          <a:xfrm>
            <a:off x="2916238" y="549275"/>
            <a:ext cx="5759450" cy="5759450"/>
            <a:chOff x="2915816" y="548680"/>
            <a:chExt cx="5760640" cy="5760640"/>
          </a:xfrm>
        </p:grpSpPr>
        <p:sp>
          <p:nvSpPr>
            <p:cNvPr id="170" name="Freeform 169"/>
            <p:cNvSpPr/>
            <p:nvPr/>
          </p:nvSpPr>
          <p:spPr>
            <a:xfrm>
              <a:off x="3995539" y="486916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3636690" y="5232773"/>
              <a:ext cx="369963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3276252" y="5591622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2915816" y="5952059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344861" y="450872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4705298" y="414987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5064147" y="378943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5424584" y="3432176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5785021" y="3068564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6145458" y="270971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504307" y="2349277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864744" y="1988841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225181" y="1628403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585618" y="1269554"/>
              <a:ext cx="371552" cy="355673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944467" y="909117"/>
              <a:ext cx="371552" cy="357261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304904" y="548680"/>
              <a:ext cx="371552" cy="357262"/>
            </a:xfrm>
            <a:custGeom>
              <a:avLst/>
              <a:gdLst>
                <a:gd name="connsiteX0" fmla="*/ 0 w 371475"/>
                <a:gd name="connsiteY0" fmla="*/ 357188 h 357188"/>
                <a:gd name="connsiteX1" fmla="*/ 0 w 371475"/>
                <a:gd name="connsiteY1" fmla="*/ 0 h 357188"/>
                <a:gd name="connsiteX2" fmla="*/ 371475 w 371475"/>
                <a:gd name="connsiteY2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1475" h="357188">
                  <a:moveTo>
                    <a:pt x="0" y="357188"/>
                  </a:moveTo>
                  <a:lnTo>
                    <a:pt x="0" y="0"/>
                  </a:lnTo>
                  <a:lnTo>
                    <a:pt x="371475" y="0"/>
                  </a:lnTo>
                </a:path>
              </a:pathLst>
            </a:cu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63" name="Straight Connector 162"/>
          <p:cNvCxnSpPr/>
          <p:nvPr/>
        </p:nvCxnSpPr>
        <p:spPr>
          <a:xfrm flipV="1">
            <a:off x="2916238" y="549275"/>
            <a:ext cx="5759450" cy="5759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5562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Insertion-Sort (C)</a:t>
            </a:r>
            <a:br>
              <a:rPr lang="da-DK" sz="4000" b="1" smtClean="0"/>
            </a:br>
            <a:endParaRPr lang="da-DK" sz="4000" b="1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4953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 b="1">
                <a:latin typeface="Courier New" pitchFamily="49" charset="0"/>
              </a:rPr>
              <a:t>insertion(int a[], int N) 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{ int i, j, key;</a:t>
            </a:r>
          </a:p>
          <a:p>
            <a:pPr eaLnBrk="1" hangingPunct="1"/>
            <a:endParaRPr lang="da-DK" b="1">
              <a:latin typeface="Courier New" pitchFamily="49" charset="0"/>
            </a:endParaRPr>
          </a:p>
          <a:p>
            <a:pPr eaLnBrk="1" hangingPunct="1"/>
            <a:r>
              <a:rPr lang="da-DK" b="1">
                <a:latin typeface="Courier New" pitchFamily="49" charset="0"/>
              </a:rPr>
              <a:t>   for(j=1; j &lt; N; j++)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{ key = a[j];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i = j-1;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while( i&gt;=0 &amp;&amp; a[i] &gt; key )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{ a[i+1] = a[i];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  i--;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  a[i+1] = key;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   }</a:t>
            </a:r>
          </a:p>
          <a:p>
            <a:pPr eaLnBrk="1" hangingPunct="1"/>
            <a:r>
              <a:rPr lang="da-DK" b="1">
                <a:latin typeface="Courier New" pitchFamily="49" charset="0"/>
              </a:rPr>
              <a:t> }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867400" y="7938"/>
            <a:ext cx="32766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insertion: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%esp, 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pushl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$1,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xorl	%ebx,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4(%edx),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-20(%ebp)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0(,%ebx,4),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(%ecx,%ebx,4),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-4(%esi),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(%ecx,%edi),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.L9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.p2align 4,,7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.L16: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(%edx),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$4,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-24(%ebp),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.L8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.L9: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%eax, (%edi,%esi)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.L16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.L8: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8(%ebp),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leal	(%edx,%edi,4),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.L5: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-24(%ebp), %ecx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-20(%ebp),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$1, -16(%ebp)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-16(%ebp), 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%ecx, (%edx,%ebx,4)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cmpl	%edi, 12(%ebp)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jle	.L3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4(%eax), %edx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%edi,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$4, %eax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subl	$1, 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movl	%edx, -24(%ebp)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jns	.L6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jmp	.L5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.L3: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addl	$12, %esp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%ebx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%esi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%edi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popl	%ebp</a:t>
            </a:r>
          </a:p>
          <a:p>
            <a:pPr eaLnBrk="1" hangingPunct="1">
              <a:lnSpc>
                <a:spcPct val="83000"/>
              </a:lnSpc>
            </a:pPr>
            <a:r>
              <a:rPr lang="da-DK" sz="800">
                <a:latin typeface="Courier New" pitchFamily="49" charset="0"/>
              </a:rPr>
              <a:t>	ret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5867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35052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Eksempel på </a:t>
            </a:r>
            <a:r>
              <a:rPr lang="da-DK" b="1" smtClean="0">
                <a:solidFill>
                  <a:schemeClr val="accent2"/>
                </a:solidFill>
              </a:rPr>
              <a:t>pseudo-kode</a:t>
            </a:r>
            <a:endParaRPr lang="da-DK" smtClean="0"/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Detaljeret analyse – stort arbejde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worst-case </a:t>
            </a:r>
            <a:r>
              <a:rPr lang="da-DK" smtClean="0"/>
              <a:t>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) og </a:t>
            </a:r>
            <a:r>
              <a:rPr lang="da-DK" b="1" smtClean="0">
                <a:solidFill>
                  <a:schemeClr val="accent2"/>
                </a:solidFill>
              </a:rPr>
              <a:t>best-case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/>
              <a:t>) meget forskellige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Tid: </a:t>
            </a:r>
            <a:r>
              <a:rPr lang="da-DK" b="1" smtClean="0">
                <a:solidFill>
                  <a:schemeClr val="accent2"/>
                </a:solidFill>
              </a:rPr>
              <a:t>gennemsnitlige</a:t>
            </a:r>
            <a:r>
              <a:rPr lang="da-DK" smtClean="0"/>
              <a:t> (~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i="1" baseline="30000" smtClean="0"/>
              <a:t>2</a:t>
            </a:r>
            <a:r>
              <a:rPr lang="da-DK" smtClean="0"/>
              <a:t>) 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Hurtigere på ~ sorterede input: </a:t>
            </a:r>
            <a:r>
              <a:rPr lang="da-DK" b="1" smtClean="0">
                <a:solidFill>
                  <a:schemeClr val="accent2"/>
                </a:solidFill>
              </a:rPr>
              <a:t>adaptive</a:t>
            </a:r>
            <a:endParaRPr lang="en-US" b="1" smtClean="0">
              <a:solidFill>
                <a:schemeClr val="accent2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Asymptotisk notation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9144000" cy="4830763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Grundlæggende antagelse: </a:t>
            </a:r>
          </a:p>
          <a:p>
            <a:pPr lvl="1" eaLnBrk="1" hangingPunct="1"/>
            <a:r>
              <a:rPr lang="da-DK" smtClean="0"/>
              <a:t>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/>
              <a:t> er bedre end ~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</a:p>
          <a:p>
            <a:pPr lvl="1" eaLnBrk="1" hangingPunct="1"/>
            <a:r>
              <a:rPr lang="da-DK" smtClean="0"/>
              <a:t>Konstanter ikke vigtige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b="1" smtClean="0">
                <a:solidFill>
                  <a:schemeClr val="accent2"/>
                </a:solidFill>
              </a:rPr>
              <a:t>Matematisk formel</a:t>
            </a:r>
            <a:r>
              <a:rPr lang="da-DK" smtClean="0"/>
              <a:t> måde at arbejde med ”~”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Eksempler:</a:t>
            </a:r>
          </a:p>
          <a:p>
            <a:pPr lvl="1" eaLnBrk="1" hangingPunct="1">
              <a:buFontTx/>
              <a:buNone/>
            </a:pPr>
            <a:r>
              <a:rPr lang="da-DK" smtClean="0"/>
              <a:t>	      	     </a:t>
            </a:r>
            <a:r>
              <a:rPr lang="da-DK" smtClean="0">
                <a:latin typeface="Times" pitchFamily="18" charset="0"/>
              </a:rPr>
              <a:t>87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	</a:t>
            </a:r>
            <a:r>
              <a:rPr lang="da-DK" smtClean="0">
                <a:latin typeface="Times" pitchFamily="18" charset="0"/>
              </a:rPr>
              <a:t>” </a:t>
            </a:r>
            <a:r>
              <a:rPr lang="da-DK" smtClean="0">
                <a:latin typeface="Times" pitchFamily="18" charset="0"/>
                <a:cs typeface="Arial" charset="0"/>
              </a:rPr>
              <a:t>≤</a:t>
            </a:r>
            <a:r>
              <a:rPr lang="da-DK" smtClean="0">
                <a:latin typeface="Times" pitchFamily="18" charset="0"/>
              </a:rPr>
              <a:t> ”   12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endParaRPr lang="en-US" smtClean="0">
              <a:latin typeface="Times" pitchFamily="18" charset="0"/>
            </a:endParaRPr>
          </a:p>
          <a:p>
            <a:pPr eaLnBrk="1" hangingPunct="1">
              <a:buFontTx/>
              <a:buNone/>
            </a:pPr>
            <a:r>
              <a:rPr lang="da-DK" sz="2800" smtClean="0">
                <a:latin typeface="Times" pitchFamily="18" charset="0"/>
              </a:rPr>
              <a:t>   	                  1089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	” </a:t>
            </a:r>
            <a:r>
              <a:rPr lang="da-DK" sz="2800" smtClean="0">
                <a:latin typeface="Times" pitchFamily="18" charset="0"/>
                <a:cs typeface="Arial" charset="0"/>
              </a:rPr>
              <a:t>≤ </a:t>
            </a:r>
            <a:r>
              <a:rPr lang="da-DK" sz="2800" smtClean="0">
                <a:latin typeface="Times" pitchFamily="18" charset="0"/>
              </a:rPr>
              <a:t>”   0.33 </a:t>
            </a:r>
            <a:r>
              <a:rPr lang="en-US" sz="2800" smtClean="0">
                <a:latin typeface="Times" pitchFamily="18" charset="0"/>
                <a:cs typeface="Arial" charset="0"/>
              </a:rPr>
              <a:t>·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</a:t>
            </a:r>
            <a:endParaRPr lang="en-US" sz="2800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r>
              <a:rPr lang="da-DK" smtClean="0">
                <a:latin typeface="Times" pitchFamily="18" charset="0"/>
              </a:rPr>
              <a:t>     	   7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+ 25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	” </a:t>
            </a:r>
            <a:r>
              <a:rPr lang="da-DK" smtClean="0">
                <a:latin typeface="Times" pitchFamily="18" charset="0"/>
                <a:cs typeface="Arial" charset="0"/>
              </a:rPr>
              <a:t>≤ </a:t>
            </a:r>
            <a:r>
              <a:rPr lang="da-DK" smtClean="0">
                <a:latin typeface="Times" pitchFamily="18" charset="0"/>
              </a:rPr>
              <a:t>”  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endParaRPr lang="en-US" smtClean="0">
              <a:latin typeface="Times" pitchFamily="18" charset="0"/>
            </a:endParaRPr>
          </a:p>
          <a:p>
            <a:pPr lvl="1" eaLnBrk="1" hangingPunct="1">
              <a:buFontTx/>
              <a:buNone/>
            </a:pPr>
            <a:endParaRPr lang="da-DK" smtClean="0"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smtClean="0"/>
              <a:t>Max-Delsum:</a:t>
            </a:r>
            <a:br>
              <a:rPr lang="da-DK" sz="4000" b="1" smtClean="0"/>
            </a:br>
            <a:r>
              <a:rPr lang="da-DK" sz="4000" b="1" smtClean="0"/>
              <a:t>Algoritmiske idéer</a:t>
            </a:r>
            <a:endParaRPr lang="en-US" sz="4000" b="1" smtClean="0"/>
          </a:p>
        </p:txBody>
      </p:sp>
      <p:graphicFrame>
        <p:nvGraphicFramePr>
          <p:cNvPr id="75826" name="Group 50"/>
          <p:cNvGraphicFramePr>
            <a:graphicFrameLocks noGrp="1"/>
          </p:cNvGraphicFramePr>
          <p:nvPr>
            <p:ph sz="half" idx="2"/>
          </p:nvPr>
        </p:nvGraphicFramePr>
        <p:xfrm>
          <a:off x="609600" y="2133600"/>
          <a:ext cx="8077200" cy="4078289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33528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additioner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Idé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Naive løsning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+ 2b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da-DK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Genbrug beregninger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· </a:t>
                      </a: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Del-og-kombiner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</a:t>
                      </a:r>
                      <a:r>
                        <a:rPr kumimoji="0" lang="da-DK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Inkrementel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2286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>
                <a:solidFill>
                  <a:srgbClr val="FF0000"/>
                </a:solidFill>
                <a:latin typeface="Times" pitchFamily="18" charset="0"/>
              </a:rPr>
              <a:t>1089</a:t>
            </a:r>
            <a:r>
              <a:rPr lang="en-US" smtClean="0">
                <a:solidFill>
                  <a:srgbClr val="FF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solidFill>
                  <a:srgbClr val="FF0000"/>
                </a:solidFill>
                <a:latin typeface="Times" pitchFamily="18" charset="0"/>
              </a:rPr>
              <a:t>x</a:t>
            </a:r>
            <a:r>
              <a:rPr lang="da-DK" smtClean="0"/>
              <a:t>   vs   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x</a:t>
            </a:r>
            <a:r>
              <a:rPr lang="en-US" baseline="3000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4167" r="10625" b="4167"/>
          <a:stretch>
            <a:fillRect/>
          </a:stretch>
        </p:blipFill>
        <p:spPr bwMode="auto">
          <a:xfrm>
            <a:off x="990600" y="1371600"/>
            <a:ext cx="71628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2895600" cy="4144963"/>
          </a:xfrm>
        </p:spPr>
        <p:txBody>
          <a:bodyPr/>
          <a:lstStyle/>
          <a:p>
            <a:pPr eaLnBrk="1" hangingPunct="1"/>
            <a:r>
              <a:rPr lang="da-DK" sz="30000" b="1" smtClean="0"/>
              <a:t>O</a:t>
            </a:r>
            <a:endParaRPr lang="en-US" sz="30000" b="1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52600" y="4114800"/>
            <a:ext cx="4572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da-DK" sz="2800" b="1">
                <a:solidFill>
                  <a:schemeClr val="tx2"/>
                </a:solidFill>
              </a:rPr>
              <a:t>... og vennerne 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/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</a:rPr>
              <a:t>Ω</a:t>
            </a:r>
            <a:r>
              <a:rPr lang="da-DK" sz="2800" b="1">
                <a:solidFill>
                  <a:schemeClr val="tx2"/>
                </a:solidFill>
              </a:rPr>
              <a:t> (store omega)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  <a:latin typeface="Times" pitchFamily="18" charset="0"/>
              </a:rPr>
              <a:t>θ</a:t>
            </a:r>
            <a:r>
              <a:rPr lang="da-DK" sz="2800" b="1">
                <a:solidFill>
                  <a:schemeClr val="tx2"/>
                </a:solidFill>
              </a:rPr>
              <a:t> (theta)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</a:t>
            </a:r>
            <a:r>
              <a:rPr lang="el-GR" sz="2800" b="1">
                <a:solidFill>
                  <a:schemeClr val="tx2"/>
                </a:solidFill>
              </a:rPr>
              <a:t>ω</a:t>
            </a:r>
            <a:r>
              <a:rPr lang="da-DK" sz="2800" b="1">
                <a:solidFill>
                  <a:schemeClr val="tx2"/>
                </a:solidFill>
              </a:rPr>
              <a:t> (lille omega) </a:t>
            </a:r>
            <a:br>
              <a:rPr lang="da-DK" sz="2800" b="1">
                <a:solidFill>
                  <a:schemeClr val="tx2"/>
                </a:solidFill>
              </a:rPr>
            </a:br>
            <a:r>
              <a:rPr lang="da-DK" sz="2800" b="1">
                <a:solidFill>
                  <a:schemeClr val="tx2"/>
                </a:solidFill>
              </a:rPr>
              <a:t>	o (lille o) </a:t>
            </a:r>
            <a:endParaRPr lang="el-GR" sz="2800" b="1">
              <a:solidFill>
                <a:schemeClr val="tx2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1600200"/>
            <a:ext cx="289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3000" b="1">
                <a:solidFill>
                  <a:schemeClr val="tx2"/>
                </a:solidFill>
              </a:rPr>
              <a:t>- notation</a:t>
            </a:r>
            <a:endParaRPr lang="en-US" sz="30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O-notation</a:t>
            </a:r>
            <a:endParaRPr lang="en-US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O(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z="2800" b="1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900" b="1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i="1" smtClean="0">
                <a:latin typeface="Times" pitchFamily="18" charset="0"/>
                <a:cs typeface="Arial" charset="0"/>
              </a:rPr>
              <a:t>→ 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da-DK" sz="1000" smtClean="0"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6172200"/>
            <a:ext cx="914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”mindre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”dominerer”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grpSp>
        <p:nvGrpSpPr>
          <p:cNvPr id="28677" name="Group 22"/>
          <p:cNvGrpSpPr>
            <a:grpSpLocks/>
          </p:cNvGrpSpPr>
          <p:nvPr/>
        </p:nvGrpSpPr>
        <p:grpSpPr bwMode="auto">
          <a:xfrm>
            <a:off x="3276600" y="4114800"/>
            <a:ext cx="3733800" cy="1890713"/>
            <a:chOff x="3312" y="1824"/>
            <a:chExt cx="2352" cy="1191"/>
          </a:xfrm>
        </p:grpSpPr>
        <p:grpSp>
          <p:nvGrpSpPr>
            <p:cNvPr id="28678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28680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1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2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>
                  <a:gd name="T0" fmla="*/ 0 w 1776"/>
                  <a:gd name="T1" fmla="*/ 672 h 808"/>
                  <a:gd name="T2" fmla="*/ 288 w 1776"/>
                  <a:gd name="T3" fmla="*/ 528 h 808"/>
                  <a:gd name="T4" fmla="*/ 624 w 1776"/>
                  <a:gd name="T5" fmla="*/ 720 h 808"/>
                  <a:gd name="T6" fmla="*/ 1776 w 1776"/>
                  <a:gd name="T7" fmla="*/ 0 h 8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6"/>
                  <a:gd name="T13" fmla="*/ 0 h 808"/>
                  <a:gd name="T14" fmla="*/ 1776 w 1776"/>
                  <a:gd name="T15" fmla="*/ 808 h 8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3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>
                  <a:gd name="T0" fmla="*/ 0 w 1776"/>
                  <a:gd name="T1" fmla="*/ 240 h 376"/>
                  <a:gd name="T2" fmla="*/ 624 w 1776"/>
                  <a:gd name="T3" fmla="*/ 336 h 376"/>
                  <a:gd name="T4" fmla="*/ 1776 w 1776"/>
                  <a:gd name="T5" fmla="*/ 0 h 376"/>
                  <a:gd name="T6" fmla="*/ 0 60000 65536"/>
                  <a:gd name="T7" fmla="*/ 0 60000 65536"/>
                  <a:gd name="T8" fmla="*/ 0 60000 65536"/>
                  <a:gd name="T9" fmla="*/ 0 w 1776"/>
                  <a:gd name="T10" fmla="*/ 0 h 376"/>
                  <a:gd name="T11" fmla="*/ 1776 w 1776"/>
                  <a:gd name="T12" fmla="*/ 376 h 3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4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685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28686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28679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04800" y="228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000" b="1">
                <a:solidFill>
                  <a:schemeClr val="tx2"/>
                </a:solidFill>
              </a:rPr>
              <a:t>Eksempel: Insertion-Sort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752600" y="5715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4400" b="1">
                <a:solidFill>
                  <a:schemeClr val="accent2"/>
                </a:solidFill>
              </a:rPr>
              <a:t>Tid 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O(</a:t>
            </a:r>
            <a:r>
              <a:rPr lang="da-DK" sz="4400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4400" baseline="30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da-DK" sz="4400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en-US" sz="4400">
              <a:solidFill>
                <a:schemeClr val="accent2"/>
              </a:solidFill>
              <a:latin typeface="Times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26341" r="1222" b="11571"/>
          <a:stretch>
            <a:fillRect/>
          </a:stretch>
        </p:blipFill>
        <p:spPr bwMode="auto">
          <a:xfrm>
            <a:off x="457200" y="1676400"/>
            <a:ext cx="8305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/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  <a:r>
              <a:rPr lang="da-DK" sz="2800" smtClean="0">
                <a:latin typeface="Times" pitchFamily="18" charset="0"/>
              </a:rPr>
              <a:t>  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endParaRPr lang="da-DK" sz="2800" i="1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og  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  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sym typeface="Wingdings" pitchFamily="2" charset="2"/>
              </a:rPr>
              <a:t>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+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max(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),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)) 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= O(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 )</a:t>
            </a:r>
          </a:p>
          <a:p>
            <a:pPr algn="ctr" eaLnBrk="1" hangingPunct="1">
              <a:buFont typeface="Wingdings" pitchFamily="2" charset="2"/>
              <a:buChar char="è"/>
            </a:pPr>
            <a:endParaRPr lang="da-DK" sz="2800" smtClean="0">
              <a:latin typeface="Times" pitchFamily="18" charset="0"/>
            </a:endParaRPr>
          </a:p>
          <a:p>
            <a:pPr algn="ctr" eaLnBrk="1" hangingPunct="1">
              <a:buFontTx/>
              <a:buNone/>
            </a:pP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i="1" baseline="-25000" smtClean="0">
                <a:latin typeface="Times" pitchFamily="18" charset="0"/>
              </a:rPr>
              <a:t>k</a:t>
            </a:r>
            <a:r>
              <a:rPr lang="da-DK" sz="2800" baseline="-25000" smtClean="0">
                <a:latin typeface="Times" pitchFamily="18" charset="0"/>
              </a:rPr>
              <a:t>-1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da-DK" sz="2800" baseline="30000" smtClean="0">
                <a:latin typeface="Times" pitchFamily="18" charset="0"/>
              </a:rPr>
              <a:t>-1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en-US" sz="2800" smtClean="0">
                <a:latin typeface="Times" pitchFamily="18" charset="0"/>
                <a:cs typeface="Arial" charset="0"/>
              </a:rPr>
              <a:t>· · · 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2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baseline="30000" smtClean="0">
                <a:latin typeface="Times" pitchFamily="18" charset="0"/>
              </a:rPr>
              <a:t>2 </a:t>
            </a:r>
            <a:r>
              <a:rPr lang="en-US" sz="2800" smtClean="0">
                <a:latin typeface="Times" pitchFamily="18" charset="0"/>
                <a:cs typeface="Arial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1</a:t>
            </a:r>
            <a:r>
              <a:rPr lang="en-US" sz="2800" smtClean="0">
                <a:latin typeface="Times" pitchFamily="18" charset="0"/>
                <a:cs typeface="Arial" charset="0"/>
              </a:rPr>
              <a:t>·</a:t>
            </a:r>
            <a:r>
              <a:rPr lang="da-DK" sz="2800" i="1" smtClean="0">
                <a:latin typeface="Times" pitchFamily="18" charset="0"/>
              </a:rPr>
              <a:t>n </a:t>
            </a:r>
            <a:r>
              <a:rPr lang="da-DK" sz="2800" smtClean="0">
                <a:latin typeface="Times" pitchFamily="18" charset="0"/>
              </a:rPr>
              <a:t>+ </a:t>
            </a:r>
            <a:r>
              <a:rPr lang="da-DK" sz="2800" i="1" smtClean="0">
                <a:latin typeface="Times" pitchFamily="18" charset="0"/>
              </a:rPr>
              <a:t>c</a:t>
            </a:r>
            <a:r>
              <a:rPr lang="da-DK" sz="2800" baseline="-25000" smtClean="0">
                <a:latin typeface="Times" pitchFamily="18" charset="0"/>
              </a:rPr>
              <a:t>0</a:t>
            </a:r>
            <a:r>
              <a:rPr lang="en-US" sz="2800" smtClean="0">
                <a:latin typeface="Times" pitchFamily="18" charset="0"/>
                <a:cs typeface="Arial" charset="0"/>
              </a:rPr>
              <a:t> = O(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i="1" baseline="30000" smtClean="0">
                <a:latin typeface="Times" pitchFamily="18" charset="0"/>
              </a:rPr>
              <a:t>k</a:t>
            </a:r>
            <a:r>
              <a:rPr lang="en-US" sz="2800" smtClean="0"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 - regneregler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9144000" cy="6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60960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3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+ 7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en-US" i="1" smtClean="0"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da-DK" smtClean="0">
                <a:latin typeface="Times" pitchFamily="18" charset="0"/>
              </a:rPr>
              <a:t>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(log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baseline="30000" smtClean="0">
                <a:latin typeface="Times" pitchFamily="18" charset="0"/>
              </a:rPr>
              <a:t>3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0.1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 </a:t>
            </a:r>
            <a:r>
              <a:rPr lang="en-US" smtClean="0">
                <a:latin typeface="Times" pitchFamily="18" charset="0"/>
                <a:cs typeface="Arial" charset="0"/>
              </a:rPr>
              <a:t>· </a:t>
            </a:r>
            <a:r>
              <a:rPr lang="da-DK" smtClean="0">
                <a:latin typeface="Times" pitchFamily="18" charset="0"/>
              </a:rPr>
              <a:t>log</a:t>
            </a:r>
            <a:r>
              <a:rPr lang="da-DK" baseline="-25000" smtClean="0">
                <a:latin typeface="Times" pitchFamily="18" charset="0"/>
              </a:rPr>
              <a:t>2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i="1" smtClean="0">
                <a:latin typeface="Times" pitchFamily="18" charset="0"/>
              </a:rPr>
              <a:t>n + </a:t>
            </a:r>
            <a:r>
              <a:rPr lang="da-DK" smtClean="0">
                <a:latin typeface="Times" pitchFamily="18" charset="0"/>
              </a:rPr>
              <a:t>7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 = O(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2.5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5 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=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smtClean="0">
              <a:latin typeface="Times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Eksempler : O</a:t>
            </a:r>
            <a:endParaRPr lang="en-US" sz="4400" b="1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Visuel test af 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i="1" baseline="3000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i="1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=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O(</a:t>
            </a:r>
            <a:r>
              <a:rPr lang="da-DK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i="1" baseline="30000" smtClean="0">
                <a:solidFill>
                  <a:srgbClr val="00CC00"/>
                </a:solidFill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 ?</a:t>
            </a:r>
            <a:endParaRPr lang="da-DK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76200" y="4267200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4668"/>
          <a:stretch>
            <a:fillRect/>
          </a:stretch>
        </p:blipFill>
        <p:spPr bwMode="auto">
          <a:xfrm>
            <a:off x="3105150" y="2162175"/>
            <a:ext cx="2933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3100388" y="42672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8000" r="54584" b="5333"/>
          <a:stretch>
            <a:fillRect/>
          </a:stretch>
        </p:blipFill>
        <p:spPr bwMode="auto">
          <a:xfrm>
            <a:off x="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3"/>
          <a:stretch>
            <a:fillRect/>
          </a:stretch>
        </p:blipFill>
        <p:spPr bwMode="auto">
          <a:xfrm>
            <a:off x="6210300" y="2171700"/>
            <a:ext cx="2933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58000" r="54584" b="5334"/>
          <a:stretch>
            <a:fillRect/>
          </a:stretch>
        </p:blipFill>
        <p:spPr bwMode="auto">
          <a:xfrm>
            <a:off x="6148388" y="4267200"/>
            <a:ext cx="29956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321469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15"/>
          <p:cNvSpPr txBox="1">
            <a:spLocks noChangeArrowheads="1"/>
          </p:cNvSpPr>
          <p:nvPr/>
        </p:nvSpPr>
        <p:spPr bwMode="auto">
          <a:xfrm>
            <a:off x="228600" y="1066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</a:t>
            </a:r>
          </a:p>
          <a:p>
            <a:pPr eaLnBrk="1" hangingPunct="1"/>
            <a:r>
              <a:rPr lang="da-DK"/>
              <a:t>– ikke særlig informativ 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3276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de to funktioner med logaritmisk y-akse </a:t>
            </a:r>
          </a:p>
          <a:p>
            <a:pPr eaLnBrk="1" hangingPunct="1"/>
            <a:r>
              <a:rPr lang="da-DK"/>
              <a:t>– første plot misvisende </a:t>
            </a:r>
          </a:p>
        </p:txBody>
      </p:sp>
      <p:sp>
        <p:nvSpPr>
          <p:cNvPr id="32781" name="TextBox 17"/>
          <p:cNvSpPr txBox="1">
            <a:spLocks noChangeArrowheads="1"/>
          </p:cNvSpPr>
          <p:nvPr/>
        </p:nvSpPr>
        <p:spPr bwMode="auto">
          <a:xfrm>
            <a:off x="6324600" y="1066800"/>
            <a:ext cx="266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a-DK"/>
              <a:t>Plot af brøken mellem de to funktioner </a:t>
            </a:r>
          </a:p>
          <a:p>
            <a:pPr eaLnBrk="1" hangingPunct="1"/>
            <a:r>
              <a:rPr lang="da-DK"/>
              <a:t>– første plot misvisende</a:t>
            </a:r>
          </a:p>
        </p:txBody>
      </p:sp>
      <p:sp>
        <p:nvSpPr>
          <p:cNvPr id="32782" name="TextBox 18"/>
          <p:cNvSpPr txBox="1">
            <a:spLocks noChangeArrowheads="1"/>
          </p:cNvSpPr>
          <p:nvPr/>
        </p:nvSpPr>
        <p:spPr bwMode="auto">
          <a:xfrm>
            <a:off x="6248400" y="655320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a-DK" sz="1200"/>
              <a:t>Plots lavet med Gnuplot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Bevis for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baseline="30000" smtClean="0">
                <a:latin typeface="Times" pitchFamily="18" charset="0"/>
              </a:rPr>
              <a:t>5 </a:t>
            </a:r>
            <a:r>
              <a:rPr lang="en-US" smtClean="0">
                <a:latin typeface="Times" pitchFamily="18" charset="0"/>
                <a:cs typeface="Arial" charset="0"/>
              </a:rPr>
              <a:t>·</a:t>
            </a:r>
            <a:r>
              <a:rPr lang="da-DK" baseline="30000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2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=</a:t>
            </a:r>
            <a:r>
              <a:rPr lang="da-DK" i="1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</a:rPr>
              <a:t>O(3</a:t>
            </a:r>
            <a:r>
              <a:rPr lang="da-DK" i="1" baseline="30000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endParaRPr lang="da-DK" smtClean="0"/>
          </a:p>
        </p:txBody>
      </p:sp>
      <p:sp>
        <p:nvSpPr>
          <p:cNvPr id="24579" name="TextBox 18"/>
          <p:cNvSpPr txBox="1">
            <a:spLocks noChangeArrowheads="1"/>
          </p:cNvSpPr>
          <p:nvPr/>
        </p:nvSpPr>
        <p:spPr bwMode="auto">
          <a:xfrm>
            <a:off x="457200" y="1371600"/>
            <a:ext cx="84582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500"/>
              </a:spcAft>
            </a:pPr>
            <a:r>
              <a:rPr lang="da-DK" sz="2400" dirty="0">
                <a:solidFill>
                  <a:srgbClr val="C00000"/>
                </a:solidFill>
              </a:rPr>
              <a:t>Vis </a:t>
            </a:r>
            <a:r>
              <a:rPr lang="da-DK" sz="2400" dirty="0"/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latin typeface="Times" pitchFamily="18" charset="0"/>
              </a:rPr>
              <a:t>5 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c</a:t>
            </a:r>
            <a:r>
              <a:rPr lang="en-US" sz="2400" dirty="0">
                <a:latin typeface="Times" pitchFamily="18" charset="0"/>
              </a:rPr>
              <a:t>·</a:t>
            </a:r>
            <a:r>
              <a:rPr lang="da-DK" sz="2400" dirty="0"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   </a:t>
            </a:r>
            <a:r>
              <a:rPr lang="da-DK" sz="2400" dirty="0"/>
              <a:t>for 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  <a:r>
              <a:rPr lang="da-DK" sz="2400" i="1" dirty="0">
                <a:latin typeface="Times" pitchFamily="18" charset="0"/>
              </a:rPr>
              <a:t>  </a:t>
            </a:r>
            <a:r>
              <a:rPr lang="da-DK" sz="2400" dirty="0"/>
              <a:t>for passende valg af </a:t>
            </a:r>
            <a:r>
              <a:rPr lang="da-DK" sz="2400" i="1" dirty="0">
                <a:latin typeface="Times" pitchFamily="18" charset="0"/>
              </a:rPr>
              <a:t>c</a:t>
            </a:r>
            <a:r>
              <a:rPr lang="da-DK" sz="2400" dirty="0"/>
              <a:t> 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Bevis:</a:t>
            </a:r>
            <a:endParaRPr lang="da-DK" sz="2400" baseline="-25000" dirty="0">
              <a:latin typeface="Times" pitchFamily="18" charset="0"/>
            </a:endParaRP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(5/log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(3/2))</a:t>
            </a:r>
            <a:r>
              <a:rPr lang="da-DK" sz="2400" baseline="30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 			     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73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5/log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(3/2)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√n </a:t>
            </a:r>
            <a:r>
              <a:rPr lang="da-DK" sz="2400" dirty="0" smtClean="0">
                <a:latin typeface="Times" pitchFamily="18" charset="0"/>
              </a:rPr>
              <a:t>=</a:t>
            </a:r>
            <a:r>
              <a:rPr lang="da-DK" sz="2400" i="1" dirty="0" smtClean="0">
                <a:latin typeface="Times" pitchFamily="18" charset="0"/>
              </a:rPr>
              <a:t>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dirty="0">
                <a:latin typeface="Times" pitchFamily="18" charset="0"/>
              </a:rPr>
              <a:t>/</a:t>
            </a:r>
            <a:r>
              <a:rPr lang="da-DK" sz="2400" i="1" dirty="0">
                <a:latin typeface="Times" pitchFamily="18" charset="0"/>
              </a:rPr>
              <a:t>√n</a:t>
            </a:r>
            <a:r>
              <a:rPr lang="da-DK" sz="2400" dirty="0">
                <a:latin typeface="Times" pitchFamily="18" charset="0"/>
              </a:rPr>
              <a:t> 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da-DK" sz="2400" dirty="0">
                <a:latin typeface="Times" pitchFamily="18" charset="0"/>
              </a:rPr>
              <a:t>/log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	      </a:t>
            </a:r>
            <a:r>
              <a:rPr lang="da-DK" sz="2400" dirty="0"/>
              <a:t>da </a:t>
            </a:r>
            <a:r>
              <a:rPr lang="da-DK" sz="2400" i="1" dirty="0">
                <a:latin typeface="Times" pitchFamily="18" charset="0"/>
              </a:rPr>
              <a:t>√n </a:t>
            </a:r>
            <a:r>
              <a:rPr lang="da-DK" sz="2400" dirty="0">
                <a:latin typeface="Times" pitchFamily="18" charset="0"/>
              </a:rPr>
              <a:t>≥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/>
              <a:t>for </a:t>
            </a:r>
            <a:r>
              <a:rPr lang="da-DK" sz="2400" i="1" dirty="0">
                <a:latin typeface="Times" pitchFamily="18" charset="0"/>
              </a:rPr>
              <a:t>n </a:t>
            </a:r>
            <a:r>
              <a:rPr lang="da-DK" sz="2400" dirty="0">
                <a:latin typeface="Times" pitchFamily="18" charset="0"/>
              </a:rPr>
              <a:t>≥ 17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5</a:t>
            </a:r>
            <a:r>
              <a:rPr lang="en-US" sz="2400" dirty="0">
                <a:latin typeface="Times" pitchFamily="18" charset="0"/>
              </a:rPr>
              <a:t> ·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n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n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dirty="0">
                <a:latin typeface="Times" pitchFamily="18" charset="0"/>
              </a:rPr>
              <a:t>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(3/2)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dirty="0">
                <a:latin typeface="Times" pitchFamily="18" charset="0"/>
              </a:rPr>
              <a:t>    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30000" dirty="0">
                <a:latin typeface="Times" pitchFamily="18" charset="0"/>
              </a:rPr>
              <a:t>5</a:t>
            </a:r>
            <a:r>
              <a:rPr lang="da-DK" sz="2400" dirty="0">
                <a:latin typeface="Times" pitchFamily="18" charset="0"/>
              </a:rPr>
              <a:t>) 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log</a:t>
            </a:r>
            <a:r>
              <a:rPr lang="da-DK" sz="2400" baseline="-25000" dirty="0">
                <a:latin typeface="Times" pitchFamily="18" charset="0"/>
              </a:rPr>
              <a:t>2</a:t>
            </a:r>
            <a:r>
              <a:rPr lang="da-DK" sz="2400" dirty="0">
                <a:latin typeface="Times" pitchFamily="18" charset="0"/>
              </a:rPr>
              <a:t> (3/2)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endParaRPr lang="da-DK" sz="2400" dirty="0"/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latin typeface="Times" pitchFamily="18" charset="0"/>
              </a:rPr>
              <a:t>5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(3/2)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i="1" dirty="0">
                <a:latin typeface="Times" pitchFamily="18" charset="0"/>
              </a:rPr>
              <a:t>    n</a:t>
            </a:r>
            <a:r>
              <a:rPr lang="da-DK" sz="2400" baseline="30000" dirty="0">
                <a:latin typeface="Times" pitchFamily="18" charset="0"/>
              </a:rPr>
              <a:t>5</a:t>
            </a:r>
            <a:r>
              <a:rPr lang="en-US" sz="2400" dirty="0">
                <a:latin typeface="Times" pitchFamily="18" charset="0"/>
              </a:rPr>
              <a:t> ·</a:t>
            </a:r>
            <a:r>
              <a:rPr lang="da-DK" sz="2400" baseline="30000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2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≤</a:t>
            </a:r>
            <a:r>
              <a:rPr lang="da-DK" sz="2400" i="1" dirty="0">
                <a:latin typeface="Times" pitchFamily="18" charset="0"/>
              </a:rPr>
              <a:t> </a:t>
            </a:r>
            <a:r>
              <a:rPr lang="da-DK" sz="2400" dirty="0">
                <a:latin typeface="Times" pitchFamily="18" charset="0"/>
              </a:rPr>
              <a:t>3</a:t>
            </a:r>
            <a:r>
              <a:rPr lang="da-DK" sz="2400" i="1" baseline="30000" dirty="0">
                <a:latin typeface="Times" pitchFamily="18" charset="0"/>
              </a:rPr>
              <a:t>n</a:t>
            </a:r>
            <a:r>
              <a:rPr lang="da-DK" sz="2400" i="1" dirty="0">
                <a:latin typeface="Times" pitchFamily="18" charset="0"/>
              </a:rPr>
              <a:t> </a:t>
            </a:r>
          </a:p>
          <a:p>
            <a:pPr eaLnBrk="1" hangingPunct="1">
              <a:spcAft>
                <a:spcPts val="1500"/>
              </a:spcAft>
            </a:pPr>
            <a:r>
              <a:rPr lang="da-DK" sz="2400" dirty="0"/>
              <a:t>Dvs. det ønskede gælder for </a:t>
            </a:r>
            <a:r>
              <a:rPr lang="da-DK" sz="2400" i="1" dirty="0">
                <a:latin typeface="Times" pitchFamily="18" charset="0"/>
              </a:rPr>
              <a:t>c </a:t>
            </a:r>
            <a:r>
              <a:rPr lang="da-DK" sz="2400" dirty="0">
                <a:latin typeface="Times" pitchFamily="18" charset="0"/>
              </a:rPr>
              <a:t>= 1</a:t>
            </a:r>
            <a:r>
              <a:rPr lang="en-US" sz="2400" dirty="0">
                <a:latin typeface="Times" pitchFamily="18" charset="0"/>
              </a:rPr>
              <a:t> </a:t>
            </a:r>
            <a:r>
              <a:rPr lang="da-DK" sz="2400" dirty="0"/>
              <a:t>og </a:t>
            </a:r>
            <a:r>
              <a:rPr lang="da-DK" sz="2400" i="1" dirty="0">
                <a:latin typeface="Times" pitchFamily="18" charset="0"/>
              </a:rPr>
              <a:t>N</a:t>
            </a:r>
            <a:r>
              <a:rPr lang="da-DK" sz="2400" baseline="-25000" dirty="0">
                <a:latin typeface="Times" pitchFamily="18" charset="0"/>
              </a:rPr>
              <a:t>0 </a:t>
            </a:r>
            <a:r>
              <a:rPr lang="da-DK" sz="2400" dirty="0">
                <a:latin typeface="Times" pitchFamily="18" charset="0"/>
              </a:rPr>
              <a:t>= 73</a:t>
            </a:r>
            <a:r>
              <a:rPr lang="da-DK" sz="2400" i="1" dirty="0">
                <a:latin typeface="Times" pitchFamily="18" charset="0"/>
              </a:rPr>
              <a:t>.                        </a:t>
            </a:r>
            <a:r>
              <a:rPr lang="da-DK" sz="2400" dirty="0">
                <a:solidFill>
                  <a:srgbClr val="C00000"/>
                </a:solidFill>
                <a:latin typeface="Times" pitchFamily="18" charset="0"/>
              </a:rPr>
              <a:t>□</a:t>
            </a:r>
            <a:endParaRPr lang="da-DK" sz="2400" dirty="0">
              <a:solidFill>
                <a:srgbClr val="C00000"/>
              </a:solidFill>
            </a:endParaRPr>
          </a:p>
        </p:txBody>
      </p:sp>
      <p:pic>
        <p:nvPicPr>
          <p:cNvPr id="24580" name="Obje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979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Obje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877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jec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21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ject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45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Object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4138"/>
            <a:ext cx="139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 -notation</a:t>
            </a:r>
            <a:endParaRPr lang="en-US" b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7848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b="1" smtClean="0"/>
              <a:t>Definition</a:t>
            </a:r>
            <a:r>
              <a:rPr lang="da-DK" sz="2800" smtClean="0"/>
              <a:t>:  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</a:rPr>
              <a:t>)) </a:t>
            </a:r>
          </a:p>
          <a:p>
            <a:pPr algn="ctr" eaLnBrk="1" hangingPunct="1">
              <a:buFontTx/>
              <a:buNone/>
            </a:pPr>
            <a:r>
              <a:rPr lang="da-DK" sz="2800" smtClean="0"/>
              <a:t>hvis </a:t>
            </a:r>
            <a:r>
              <a:rPr lang="da-DK" sz="2800" i="1" smtClean="0">
                <a:latin typeface="Times" pitchFamily="18" charset="0"/>
              </a:rPr>
              <a:t>f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og </a:t>
            </a:r>
            <a:r>
              <a:rPr lang="da-DK" sz="2800" i="1" smtClean="0">
                <a:latin typeface="Times" pitchFamily="18" charset="0"/>
              </a:rPr>
              <a:t>g</a:t>
            </a:r>
            <a:r>
              <a:rPr lang="da-DK" sz="2800" smtClean="0">
                <a:latin typeface="Times" pitchFamily="18" charset="0"/>
              </a:rPr>
              <a:t>(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)</a:t>
            </a:r>
            <a:r>
              <a:rPr lang="da-DK" sz="2800" smtClean="0"/>
              <a:t> er funktioner </a:t>
            </a:r>
            <a:r>
              <a:rPr lang="da-DK" sz="2800" i="1" smtClean="0">
                <a:latin typeface="Times" pitchFamily="18" charset="0"/>
              </a:rPr>
              <a:t>N</a:t>
            </a:r>
            <a:r>
              <a:rPr lang="da-DK" sz="2800" smtClean="0">
                <a:latin typeface="Times" pitchFamily="18" charset="0"/>
              </a:rPr>
              <a:t> </a:t>
            </a:r>
            <a:r>
              <a:rPr lang="da-DK" sz="2800" smtClean="0">
                <a:latin typeface="Times" pitchFamily="18" charset="0"/>
                <a:cs typeface="Arial" charset="0"/>
              </a:rPr>
              <a:t>→ </a:t>
            </a:r>
            <a:r>
              <a:rPr lang="da-DK" sz="2800" i="1" smtClean="0">
                <a:latin typeface="Times" pitchFamily="18" charset="0"/>
                <a:cs typeface="Arial" charset="0"/>
              </a:rPr>
              <a:t>R</a:t>
            </a:r>
            <a:r>
              <a:rPr lang="da-DK" sz="2800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cs typeface="Arial" charset="0"/>
              </a:rPr>
              <a:t>findes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c</a:t>
            </a:r>
            <a:r>
              <a:rPr lang="da-DK" sz="2800" smtClean="0">
                <a:latin typeface="Times" pitchFamily="18" charset="0"/>
                <a:cs typeface="Arial" charset="0"/>
              </a:rPr>
              <a:t> &gt; 0</a:t>
            </a:r>
            <a:r>
              <a:rPr lang="da-DK" sz="2800" smtClean="0">
                <a:cs typeface="Arial" charset="0"/>
              </a:rPr>
              <a:t> og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smtClean="0">
                <a:cs typeface="Arial" charset="0"/>
              </a:rPr>
              <a:t>  </a:t>
            </a:r>
            <a:r>
              <a:rPr lang="da-DK" sz="2800" smtClean="0">
                <a:cs typeface="Arial" charset="0"/>
              </a:rPr>
              <a:t>så </a:t>
            </a:r>
            <a:r>
              <a:rPr lang="da-DK" sz="2800" i="1" smtClean="0">
                <a:cs typeface="Arial" charset="0"/>
              </a:rPr>
              <a:t>for alle</a:t>
            </a:r>
            <a:r>
              <a:rPr lang="da-DK" sz="2800" smtClean="0">
                <a:cs typeface="Arial" charset="0"/>
              </a:rPr>
              <a:t>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z="2800" smtClean="0"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-152400" y="6248400"/>
            <a:ext cx="9448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”større end er lig med”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),</a:t>
            </a:r>
            <a:r>
              <a:rPr lang="da-DK" sz="2200">
                <a:solidFill>
                  <a:srgbClr val="FF0000"/>
                </a:solidFill>
              </a:rPr>
              <a:t> eller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”domineret af”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220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 flipV="1">
            <a:off x="3048000" y="4038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3048000" y="55626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3" name="Freeform 9"/>
          <p:cNvSpPr>
            <a:spLocks/>
          </p:cNvSpPr>
          <p:nvPr/>
        </p:nvSpPr>
        <p:spPr bwMode="auto">
          <a:xfrm>
            <a:off x="3048000" y="42672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4" name="Freeform 10"/>
          <p:cNvSpPr>
            <a:spLocks/>
          </p:cNvSpPr>
          <p:nvPr/>
        </p:nvSpPr>
        <p:spPr bwMode="auto">
          <a:xfrm>
            <a:off x="3048000" y="47244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V="1">
            <a:off x="4876800" y="41148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4572000" y="5562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4827" name="Text Box 13"/>
          <p:cNvSpPr txBox="1">
            <a:spLocks noChangeArrowheads="1"/>
          </p:cNvSpPr>
          <p:nvPr/>
        </p:nvSpPr>
        <p:spPr bwMode="auto">
          <a:xfrm>
            <a:off x="5867400" y="4038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5867400" y="4495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800" b="1" smtClean="0">
                <a:cs typeface="Arial" charset="0"/>
              </a:rPr>
              <a:t>θ</a:t>
            </a:r>
            <a:r>
              <a:rPr lang="da-DK" b="1" smtClean="0"/>
              <a:t>-notation</a:t>
            </a:r>
            <a:endParaRPr lang="en-US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z="360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θ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)=O(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)= </a:t>
            </a:r>
            <a:r>
              <a:rPr lang="el-GR" smtClean="0">
                <a:latin typeface="Times" pitchFamily="18" charset="0"/>
                <a:cs typeface="Arial" charset="0"/>
              </a:rPr>
              <a:t>Ω</a:t>
            </a:r>
            <a:r>
              <a:rPr lang="da-DK" smtClean="0"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latin typeface="Times" pitchFamily="18" charset="0"/>
                <a:cs typeface="Arial" charset="0"/>
              </a:rPr>
              <a:t>g</a:t>
            </a:r>
            <a:r>
              <a:rPr lang="da-DK" smtClean="0"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)</a:t>
            </a:r>
            <a:endParaRPr lang="en-US" b="1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4300" y="6248400"/>
            <a:ext cx="891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og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”assymptotisk ens”</a:t>
            </a:r>
            <a:endParaRPr lang="en-US" sz="2200">
              <a:solidFill>
                <a:srgbClr val="FF0000"/>
              </a:solidFill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 flipV="1">
            <a:off x="2895600" y="35052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 flipV="1">
            <a:off x="2895600" y="50292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7" name="Freeform 9"/>
          <p:cNvSpPr>
            <a:spLocks/>
          </p:cNvSpPr>
          <p:nvPr/>
        </p:nvSpPr>
        <p:spPr bwMode="auto">
          <a:xfrm>
            <a:off x="2895600" y="3733800"/>
            <a:ext cx="2819400" cy="1282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8" name="Freeform 10"/>
          <p:cNvSpPr>
            <a:spLocks/>
          </p:cNvSpPr>
          <p:nvPr/>
        </p:nvSpPr>
        <p:spPr bwMode="auto">
          <a:xfrm>
            <a:off x="2895600" y="4191000"/>
            <a:ext cx="2819400" cy="596900"/>
          </a:xfrm>
          <a:custGeom>
            <a:avLst/>
            <a:gdLst>
              <a:gd name="T0" fmla="*/ 0 w 1776"/>
              <a:gd name="T1" fmla="*/ 2147483647 h 376"/>
              <a:gd name="T2" fmla="*/ 2147483647 w 1776"/>
              <a:gd name="T3" fmla="*/ 2147483647 h 376"/>
              <a:gd name="T4" fmla="*/ 2147483647 w 1776"/>
              <a:gd name="T5" fmla="*/ 0 h 376"/>
              <a:gd name="T6" fmla="*/ 0 60000 65536"/>
              <a:gd name="T7" fmla="*/ 0 60000 65536"/>
              <a:gd name="T8" fmla="*/ 0 60000 65536"/>
              <a:gd name="T9" fmla="*/ 0 w 1776"/>
              <a:gd name="T10" fmla="*/ 0 h 376"/>
              <a:gd name="T11" fmla="*/ 1776 w 1776"/>
              <a:gd name="T12" fmla="*/ 376 h 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6" h="376">
                <a:moveTo>
                  <a:pt x="0" y="240"/>
                </a:moveTo>
                <a:cubicBezTo>
                  <a:pt x="164" y="308"/>
                  <a:pt x="328" y="376"/>
                  <a:pt x="624" y="336"/>
                </a:cubicBezTo>
                <a:cubicBezTo>
                  <a:pt x="920" y="296"/>
                  <a:pt x="1504" y="56"/>
                  <a:pt x="1776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49" name="Line 11"/>
          <p:cNvSpPr>
            <a:spLocks noChangeShapeType="1"/>
          </p:cNvSpPr>
          <p:nvPr/>
        </p:nvSpPr>
        <p:spPr bwMode="auto">
          <a:xfrm flipV="1">
            <a:off x="4724400" y="3581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4419600" y="5029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i="1">
                <a:latin typeface="Times" pitchFamily="18" charset="0"/>
              </a:rPr>
              <a:t>N</a:t>
            </a:r>
            <a:r>
              <a:rPr lang="da-DK" baseline="-25000">
                <a:latin typeface="Times" pitchFamily="18" charset="0"/>
              </a:rPr>
              <a:t>0</a:t>
            </a:r>
          </a:p>
        </p:txBody>
      </p:sp>
      <p:sp>
        <p:nvSpPr>
          <p:cNvPr id="35851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b="1">
                <a:solidFill>
                  <a:schemeClr val="accent2"/>
                </a:solidFill>
                <a:latin typeface="Times" pitchFamily="18" charset="0"/>
              </a:rPr>
              <a:t>)</a:t>
            </a:r>
          </a:p>
        </p:txBody>
      </p:sp>
      <p:sp>
        <p:nvSpPr>
          <p:cNvPr id="35852" name="Text Box 14"/>
          <p:cNvSpPr txBox="1">
            <a:spLocks noChangeArrowheads="1"/>
          </p:cNvSpPr>
          <p:nvPr/>
        </p:nvSpPr>
        <p:spPr bwMode="auto">
          <a:xfrm>
            <a:off x="5715000" y="3505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1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35853" name="Freeform 15"/>
          <p:cNvSpPr>
            <a:spLocks/>
          </p:cNvSpPr>
          <p:nvPr/>
        </p:nvSpPr>
        <p:spPr bwMode="auto">
          <a:xfrm>
            <a:off x="2895600" y="4495800"/>
            <a:ext cx="2819400" cy="520700"/>
          </a:xfrm>
          <a:custGeom>
            <a:avLst/>
            <a:gdLst>
              <a:gd name="T0" fmla="*/ 0 w 1776"/>
              <a:gd name="T1" fmla="*/ 2147483647 h 808"/>
              <a:gd name="T2" fmla="*/ 2147483647 w 1776"/>
              <a:gd name="T3" fmla="*/ 2147483647 h 808"/>
              <a:gd name="T4" fmla="*/ 2147483647 w 1776"/>
              <a:gd name="T5" fmla="*/ 2147483647 h 808"/>
              <a:gd name="T6" fmla="*/ 2147483647 w 1776"/>
              <a:gd name="T7" fmla="*/ 0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808"/>
              <a:gd name="T14" fmla="*/ 1776 w 1776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808">
                <a:moveTo>
                  <a:pt x="0" y="672"/>
                </a:moveTo>
                <a:cubicBezTo>
                  <a:pt x="92" y="596"/>
                  <a:pt x="184" y="520"/>
                  <a:pt x="288" y="528"/>
                </a:cubicBezTo>
                <a:cubicBezTo>
                  <a:pt x="392" y="536"/>
                  <a:pt x="376" y="808"/>
                  <a:pt x="624" y="720"/>
                </a:cubicBezTo>
                <a:cubicBezTo>
                  <a:pt x="872" y="632"/>
                  <a:pt x="1568" y="120"/>
                  <a:pt x="1776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5854" name="Text Box 16"/>
          <p:cNvSpPr txBox="1">
            <a:spLocks noChangeArrowheads="1"/>
          </p:cNvSpPr>
          <p:nvPr/>
        </p:nvSpPr>
        <p:spPr bwMode="auto">
          <a:xfrm>
            <a:off x="5715000" y="4343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 i="1">
                <a:solidFill>
                  <a:schemeClr val="accent2"/>
                </a:solidFill>
                <a:latin typeface="Times" pitchFamily="18" charset="0"/>
              </a:rPr>
              <a:t>c</a:t>
            </a:r>
            <a:r>
              <a:rPr lang="da-DK" b="1" baseline="-25000">
                <a:solidFill>
                  <a:schemeClr val="accent2"/>
                </a:solidFill>
                <a:latin typeface="Times" pitchFamily="18" charset="0"/>
              </a:rPr>
              <a:t>2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·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en-US" b="1">
                <a:solidFill>
                  <a:schemeClr val="accent2"/>
                </a:solidFill>
                <a:latin typeface="Times" pitchFamily="18" charset="0"/>
              </a:rPr>
              <a:t>)</a:t>
            </a:r>
            <a:endParaRPr lang="da-DK" b="1">
              <a:solidFill>
                <a:schemeClr val="accent2"/>
              </a:solidFill>
              <a:latin typeface="Times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</a:t>
            </a:r>
            <a:endParaRPr lang="en-US" sz="5400" b="1" smtClean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101" r="13889" b="10768"/>
          <a:stretch>
            <a:fillRect/>
          </a:stretch>
        </p:blipFill>
        <p:spPr>
          <a:xfrm>
            <a:off x="228600" y="1414463"/>
            <a:ext cx="8686800" cy="544353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>
                <a:cs typeface="Arial" charset="0"/>
              </a:rPr>
              <a:t>o</a:t>
            </a:r>
            <a:r>
              <a:rPr lang="da-DK" b="1" smtClean="0"/>
              <a:t>-notation (lille o)</a:t>
            </a:r>
            <a:endParaRPr lang="en-US" b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mindre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cs typeface="Arial" charset="0"/>
              </a:rPr>
              <a:t>ω</a:t>
            </a:r>
            <a:r>
              <a:rPr lang="da-DK" b="1" smtClean="0"/>
              <a:t>-notation </a:t>
            </a:r>
            <a:endParaRPr lang="en-US" b="1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b="1" smtClean="0"/>
              <a:t>Definition</a:t>
            </a:r>
            <a:r>
              <a:rPr lang="da-DK" smtClean="0"/>
              <a:t>:  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el-GR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a-DK" sz="1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da-DK" smtClean="0"/>
              <a:t>hvis </a:t>
            </a:r>
            <a:r>
              <a:rPr lang="da-DK" i="1" smtClean="0">
                <a:latin typeface="Times" pitchFamily="18" charset="0"/>
              </a:rPr>
              <a:t>f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og </a:t>
            </a:r>
            <a:r>
              <a:rPr lang="da-DK" i="1" smtClean="0">
                <a:latin typeface="Times" pitchFamily="18" charset="0"/>
              </a:rPr>
              <a:t>g</a:t>
            </a:r>
            <a:r>
              <a:rPr lang="da-DK" smtClean="0">
                <a:latin typeface="Times" pitchFamily="18" charset="0"/>
              </a:rPr>
              <a:t>(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)</a:t>
            </a:r>
            <a:r>
              <a:rPr lang="da-DK" smtClean="0"/>
              <a:t> er funktioner </a:t>
            </a:r>
            <a:r>
              <a:rPr lang="da-DK" i="1" smtClean="0">
                <a:latin typeface="Times" pitchFamily="18" charset="0"/>
              </a:rPr>
              <a:t>N</a:t>
            </a:r>
            <a:r>
              <a:rPr lang="da-DK" smtClean="0">
                <a:latin typeface="Times" pitchFamily="18" charset="0"/>
              </a:rPr>
              <a:t> </a:t>
            </a:r>
            <a:r>
              <a:rPr lang="da-DK" smtClean="0">
                <a:latin typeface="Times" pitchFamily="18" charset="0"/>
                <a:cs typeface="Arial" charset="0"/>
              </a:rPr>
              <a:t>→ </a:t>
            </a:r>
            <a:r>
              <a:rPr lang="da-DK" i="1" smtClean="0">
                <a:latin typeface="Times" pitchFamily="18" charset="0"/>
                <a:cs typeface="Arial" charset="0"/>
              </a:rPr>
              <a:t>R</a:t>
            </a:r>
            <a:r>
              <a:rPr lang="da-DK" smtClean="0">
                <a:cs typeface="Arial" charset="0"/>
              </a:rPr>
              <a:t> og</a:t>
            </a:r>
          </a:p>
          <a:p>
            <a:pPr algn="ctr" eaLnBrk="1" hangingPunct="1">
              <a:buFontTx/>
              <a:buNone/>
            </a:pPr>
            <a:endParaRPr lang="da-DK" sz="1200" smtClean="0"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b="1" i="1" smtClean="0">
                <a:solidFill>
                  <a:schemeClr val="accent2"/>
                </a:solidFill>
                <a:cs typeface="Arial" charset="0"/>
              </a:rPr>
              <a:t>for alle</a:t>
            </a:r>
            <a:r>
              <a:rPr lang="da-DK" b="1" smtClean="0">
                <a:cs typeface="Arial" charset="0"/>
              </a:rPr>
              <a:t>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&gt;</a:t>
            </a:r>
            <a:r>
              <a:rPr lang="da-DK" b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 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cs typeface="Arial" charset="0"/>
              </a:rPr>
              <a:t>, </a:t>
            </a:r>
            <a:r>
              <a:rPr lang="da-DK" i="1" smtClean="0">
                <a:cs typeface="Arial" charset="0"/>
              </a:rPr>
              <a:t>findes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baseline="-25000" smtClean="0">
                <a:cs typeface="Arial" charset="0"/>
              </a:rPr>
              <a:t>  </a:t>
            </a:r>
            <a:r>
              <a:rPr lang="da-DK" smtClean="0">
                <a:cs typeface="Arial" charset="0"/>
              </a:rPr>
              <a:t>så </a:t>
            </a:r>
            <a:r>
              <a:rPr lang="da-DK" i="1" smtClean="0">
                <a:cs typeface="Arial" charset="0"/>
              </a:rPr>
              <a:t>for alle</a:t>
            </a:r>
            <a:r>
              <a:rPr lang="da-DK" smtClean="0">
                <a:cs typeface="Arial" charset="0"/>
              </a:rPr>
              <a:t>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latin typeface="Times" pitchFamily="18" charset="0"/>
                <a:cs typeface="Arial" charset="0"/>
              </a:rPr>
              <a:t> ≥ </a:t>
            </a:r>
            <a:r>
              <a:rPr lang="da-DK" i="1" smtClean="0">
                <a:latin typeface="Times" pitchFamily="18" charset="0"/>
                <a:cs typeface="Arial" charset="0"/>
              </a:rPr>
              <a:t>N</a:t>
            </a:r>
            <a:r>
              <a:rPr lang="da-DK" baseline="-25000" smtClean="0">
                <a:latin typeface="Times" pitchFamily="18" charset="0"/>
                <a:cs typeface="Arial" charset="0"/>
              </a:rPr>
              <a:t>0</a:t>
            </a:r>
            <a:r>
              <a:rPr lang="da-DK" smtClean="0">
                <a:latin typeface="Times" pitchFamily="18" charset="0"/>
                <a:cs typeface="Arial" charset="0"/>
              </a:rPr>
              <a:t> :</a:t>
            </a:r>
          </a:p>
          <a:p>
            <a:pPr algn="ctr" eaLnBrk="1" hangingPunct="1">
              <a:buFontTx/>
              <a:buNone/>
            </a:pPr>
            <a:endParaRPr lang="da-DK" sz="1200" smtClean="0">
              <a:latin typeface="Times" pitchFamily="18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≥ </a:t>
            </a:r>
            <a:r>
              <a:rPr lang="da-DK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·g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i="1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6324600"/>
            <a:ext cx="777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2200">
                <a:solidFill>
                  <a:srgbClr val="FF0000"/>
                </a:solidFill>
              </a:rPr>
              <a:t>Intuitivt: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er ”skarpt større end” 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g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(</a:t>
            </a:r>
            <a:r>
              <a:rPr lang="da-DK" sz="2200" i="1">
                <a:solidFill>
                  <a:srgbClr val="FF0000"/>
                </a:solidFill>
                <a:latin typeface="Times" pitchFamily="18" charset="0"/>
              </a:rPr>
              <a:t>n</a:t>
            </a:r>
            <a:r>
              <a:rPr lang="da-DK" sz="220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da-DK" sz="2200">
                <a:solidFill>
                  <a:srgbClr val="FF0000"/>
                </a:solidFill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Algoritme Analyse</a:t>
            </a:r>
            <a:endParaRPr lang="en-US" b="1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2209800"/>
            <a:ext cx="3048000" cy="15240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RAM model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mtClean="0"/>
              <a:t>O-notation</a:t>
            </a:r>
            <a:endParaRPr lang="en-US" smtClean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4419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da-DK" sz="3200">
                <a:solidFill>
                  <a:schemeClr val="accent2"/>
                </a:solidFill>
              </a:rPr>
              <a:t>... behøver ikke at beskrive og analysere algoritmer i detaljer !</a:t>
            </a:r>
            <a:endParaRPr lang="en-US" sz="320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12838"/>
          </a:xfrm>
        </p:spPr>
        <p:txBody>
          <a:bodyPr/>
          <a:lstStyle/>
          <a:p>
            <a:pPr eaLnBrk="1" hangingPunct="1"/>
            <a:r>
              <a:rPr lang="da-DK" sz="5400" b="1" smtClean="0"/>
              <a:t>Sammenligning: </a:t>
            </a:r>
            <a:r>
              <a:rPr lang="da-DK" sz="5400" b="1" i="1" smtClean="0"/>
              <a:t>n</a:t>
            </a:r>
            <a:r>
              <a:rPr lang="da-DK" sz="5400" b="1" baseline="30000" smtClean="0"/>
              <a:t>3 </a:t>
            </a:r>
            <a:r>
              <a:rPr lang="da-DK" sz="5400" b="1" smtClean="0"/>
              <a:t>og </a:t>
            </a:r>
            <a:r>
              <a:rPr lang="da-DK" sz="5400" b="1" i="1" smtClean="0"/>
              <a:t>n</a:t>
            </a:r>
            <a:endParaRPr lang="en-US" sz="5400" b="1" i="1" smtClean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16837" r="19444" b="32655"/>
          <a:stretch>
            <a:fillRect/>
          </a:stretch>
        </p:blipFill>
        <p:spPr>
          <a:xfrm>
            <a:off x="2057400" y="1447800"/>
            <a:ext cx="4876800" cy="2090738"/>
          </a:xfr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3542" r="7500" b="8333"/>
          <a:stretch>
            <a:fillRect/>
          </a:stretch>
        </p:blipFill>
        <p:spPr bwMode="auto">
          <a:xfrm>
            <a:off x="1752600" y="3859213"/>
            <a:ext cx="56388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057400" y="5791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maxsum1 ≈ </a:t>
            </a:r>
            <a:r>
              <a:rPr lang="da-DK" i="1"/>
              <a:t>n</a:t>
            </a:r>
            <a:r>
              <a:rPr lang="da-DK" baseline="30000"/>
              <a:t>3</a:t>
            </a:r>
          </a:p>
        </p:txBody>
      </p:sp>
      <p:pic>
        <p:nvPicPr>
          <p:cNvPr id="11269" name="Picture 5" descr="maxsum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maxsum2a og maxsum2b ≈ </a:t>
            </a:r>
            <a:r>
              <a:rPr lang="da-DK" i="1"/>
              <a:t>n</a:t>
            </a:r>
            <a:r>
              <a:rPr lang="da-DK" baseline="30000"/>
              <a:t>2</a:t>
            </a:r>
          </a:p>
        </p:txBody>
      </p:sp>
      <p:pic>
        <p:nvPicPr>
          <p:cNvPr id="12293" name="Picture 8" descr="maxsum2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maxsum3 og maxsum4 ≈ </a:t>
            </a:r>
            <a:r>
              <a:rPr lang="da-DK" i="1"/>
              <a:t>n</a:t>
            </a:r>
            <a:r>
              <a:rPr lang="da-DK" baseline="30000"/>
              <a:t> </a:t>
            </a:r>
            <a:r>
              <a:rPr lang="da-DK"/>
              <a:t> ???</a:t>
            </a:r>
            <a:endParaRPr lang="da-DK" baseline="30000"/>
          </a:p>
        </p:txBody>
      </p:sp>
      <p:pic>
        <p:nvPicPr>
          <p:cNvPr id="13317" name="Picture 6" descr="maxsum3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maxsum4 ≈ </a:t>
            </a:r>
            <a:r>
              <a:rPr lang="da-DK" i="1"/>
              <a:t>n</a:t>
            </a:r>
            <a:endParaRPr lang="da-DK" baseline="30000"/>
          </a:p>
        </p:txBody>
      </p:sp>
      <p:pic>
        <p:nvPicPr>
          <p:cNvPr id="14341" name="Picture 7" descr="maxsum3-4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Sammenligning 2009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114300" y="6523038"/>
            <a:ext cx="9372600" cy="3349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z="1300" i="1" smtClean="0"/>
              <a:t>x</a:t>
            </a:r>
            <a:r>
              <a:rPr lang="da-DK" sz="1300" smtClean="0"/>
              <a:t>-akse = </a:t>
            </a:r>
            <a:r>
              <a:rPr lang="da-DK" sz="1300" i="1" smtClean="0"/>
              <a:t>n</a:t>
            </a:r>
            <a:r>
              <a:rPr lang="da-DK" sz="1300" smtClean="0"/>
              <a:t>, </a:t>
            </a:r>
            <a:r>
              <a:rPr lang="da-DK" sz="1300" i="1" smtClean="0"/>
              <a:t>y</a:t>
            </a:r>
            <a:r>
              <a:rPr lang="da-DK" sz="1300" smtClean="0"/>
              <a:t> = sekunder, hvert eksperiment gennemsnit af 10 kørsler (gcc 4.1.2, C, Linux 2.6.18, Intel Xeon 3 GHz)</a:t>
            </a:r>
            <a:endParaRPr lang="da-DK" sz="1300" i="1" smtClean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5816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a-DK"/>
              <a:t>maxsum3 ≈ </a:t>
            </a:r>
            <a:r>
              <a:rPr lang="da-DK" i="1"/>
              <a:t>c</a:t>
            </a:r>
            <a:r>
              <a:rPr lang="da-DK" baseline="-25000"/>
              <a:t>1</a:t>
            </a:r>
            <a:r>
              <a:rPr lang="da-DK" i="1"/>
              <a:t>·n·</a:t>
            </a:r>
            <a:r>
              <a:rPr lang="da-DK"/>
              <a:t>log</a:t>
            </a:r>
            <a:r>
              <a:rPr lang="da-DK" i="1"/>
              <a:t> n+c</a:t>
            </a:r>
            <a:r>
              <a:rPr lang="da-DK" baseline="-25000"/>
              <a:t>2</a:t>
            </a:r>
            <a:r>
              <a:rPr lang="da-DK" i="1"/>
              <a:t>·n</a:t>
            </a:r>
            <a:endParaRPr lang="da-DK" baseline="30000"/>
          </a:p>
        </p:txBody>
      </p:sp>
      <p:pic>
        <p:nvPicPr>
          <p:cNvPr id="15365" name="Picture 6" descr="maxsum3-div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INCLUDESESSION" val="True"/>
  <p:tag name="LUIDIAENABLED" val="False"/>
  <p:tag name="EXPANDSHOWBAR" val="True"/>
  <p:tag name="TASKPANEKEY" val="569bd7a9-36bd-4e6d-8248-b6f6645c05cc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10485</TotalTime>
  <Words>1316</Words>
  <Application>Microsoft Office PowerPoint</Application>
  <PresentationFormat>On-screen Show (4:3)</PresentationFormat>
  <Paragraphs>347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Default Design</vt:lpstr>
      <vt:lpstr>Eksempler på en beregningsprocess…</vt:lpstr>
      <vt:lpstr>Max-Delsum: Algoritmiske idéer</vt:lpstr>
      <vt:lpstr>Sammenligning</vt:lpstr>
      <vt:lpstr>Sammenligning: n3 og n</vt:lpstr>
      <vt:lpstr>Sammenligning 2009</vt:lpstr>
      <vt:lpstr>Sammenligning 2009</vt:lpstr>
      <vt:lpstr>Sammenligning 2009</vt:lpstr>
      <vt:lpstr>Sammenligning 2009</vt:lpstr>
      <vt:lpstr>Sammenligning 2009</vt:lpstr>
      <vt:lpstr>Hvad er udførselstiden  for en algoritme?</vt:lpstr>
      <vt:lpstr>Fra Idé til Programudførelse</vt:lpstr>
      <vt:lpstr>Maskiner har forskellig hastighed...</vt:lpstr>
      <vt:lpstr>Design af Algoritmer</vt:lpstr>
      <vt:lpstr>RAM Modellen (Random Access Machine)</vt:lpstr>
      <vt:lpstr>PowerPoint Presentation</vt:lpstr>
      <vt:lpstr>PowerPoint Presentation</vt:lpstr>
      <vt:lpstr>Insertion-Sort (C) </vt:lpstr>
      <vt:lpstr>PowerPoint Presentation</vt:lpstr>
      <vt:lpstr>Asymptotisk notation</vt:lpstr>
      <vt:lpstr>1089·x   vs   0.33·x2</vt:lpstr>
      <vt:lpstr>O</vt:lpstr>
      <vt:lpstr>O-notation</vt:lpstr>
      <vt:lpstr>PowerPoint Presentation</vt:lpstr>
      <vt:lpstr>PowerPoint Presentation</vt:lpstr>
      <vt:lpstr>PowerPoint Presentation</vt:lpstr>
      <vt:lpstr>Visuel test af n5 · 2n = O(3n) ?</vt:lpstr>
      <vt:lpstr>Bevis for n5 · 2n = O(3n)</vt:lpstr>
      <vt:lpstr>Ω -notation</vt:lpstr>
      <vt:lpstr>θ-notation</vt:lpstr>
      <vt:lpstr>o-notation (lille o)</vt:lpstr>
      <vt:lpstr>ω-notation </vt:lpstr>
      <vt:lpstr>Algoritme Analyse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Støtlting Brodal</cp:lastModifiedBy>
  <cp:revision>96</cp:revision>
  <dcterms:created xsi:type="dcterms:W3CDTF">2007-02-01T13:58:12Z</dcterms:created>
  <dcterms:modified xsi:type="dcterms:W3CDTF">2013-02-04T12:22:30Z</dcterms:modified>
</cp:coreProperties>
</file>