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8" r:id="rId2"/>
    <p:sldId id="287" r:id="rId3"/>
    <p:sldId id="288" r:id="rId4"/>
    <p:sldId id="281" r:id="rId5"/>
    <p:sldId id="282" r:id="rId6"/>
    <p:sldId id="283" r:id="rId7"/>
    <p:sldId id="284" r:id="rId8"/>
    <p:sldId id="286" r:id="rId9"/>
    <p:sldId id="28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71" autoAdjust="0"/>
  </p:normalViewPr>
  <p:slideViewPr>
    <p:cSldViewPr>
      <p:cViewPr>
        <p:scale>
          <a:sx n="125" d="100"/>
          <a:sy n="125" d="100"/>
        </p:scale>
        <p:origin x="-3048" y="-972"/>
      </p:cViewPr>
      <p:guideLst>
        <p:guide orient="horz" pos="261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5EA8B-928E-43A3-9791-1EE46FEBD131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E160F-2E5C-4E3C-A95C-812909532F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41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Bentley</a:t>
            </a:r>
            <a:r>
              <a:rPr lang="en-US" baseline="0" dirty="0" smtClean="0"/>
              <a:t> Yao: </a:t>
            </a:r>
          </a:p>
          <a:p>
            <a:r>
              <a:rPr lang="en-US" dirty="0" smtClean="0"/>
              <a:t>2log</a:t>
            </a:r>
            <a:r>
              <a:rPr lang="en-US" baseline="0" dirty="0" smtClean="0"/>
              <a:t> n = exponential search + binary search</a:t>
            </a:r>
          </a:p>
          <a:p>
            <a:r>
              <a:rPr lang="en-US" dirty="0" smtClean="0"/>
              <a:t>Idea: Do finger search in the exponential search, log d 1 elements</a:t>
            </a:r>
          </a:p>
          <a:p>
            <a:r>
              <a:rPr lang="en-US" dirty="0" smtClean="0"/>
              <a:t>log (2d)+2log(log</a:t>
            </a:r>
            <a:r>
              <a:rPr lang="en-US" baseline="0" dirty="0" smtClean="0"/>
              <a:t> (d+1))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Incremental splitting</a:t>
            </a:r>
            <a:r>
              <a:rPr lang="en-US" baseline="0" dirty="0" smtClean="0"/>
              <a:t> = O(log n) time for top insertions</a:t>
            </a:r>
          </a:p>
          <a:p>
            <a:r>
              <a:rPr lang="en-US" dirty="0" smtClean="0"/>
              <a:t>Splitting</a:t>
            </a:r>
            <a:r>
              <a:rPr lang="en-US" baseline="0" dirty="0" smtClean="0"/>
              <a:t> of buffers O(log n) time</a:t>
            </a:r>
          </a:p>
          <a:p>
            <a:r>
              <a:rPr lang="en-US" baseline="0" dirty="0" smtClean="0"/>
              <a:t>Zeroing game gets a factor O(log n) overhead</a:t>
            </a:r>
          </a:p>
          <a:p>
            <a:r>
              <a:rPr lang="en-US" baseline="0" dirty="0" smtClean="0"/>
              <a:t>Zeroing game is studied in “Maintaining order in a list paper”, Dietz &amp; </a:t>
            </a:r>
            <a:r>
              <a:rPr lang="en-US" baseline="0" dirty="0" err="1" smtClean="0"/>
              <a:t>Sleator</a:t>
            </a:r>
            <a:r>
              <a:rPr lang="en-US" baseline="0" dirty="0" smtClean="0"/>
              <a:t> 1987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659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Trivial sum </a:t>
            </a:r>
            <a:r>
              <a:rPr lang="da-DK" dirty="0" err="1" smtClean="0"/>
              <a:t>xi</a:t>
            </a:r>
            <a:r>
              <a:rPr lang="da-DK" dirty="0" err="1" smtClean="0">
                <a:sym typeface="Symbol"/>
              </a:rPr>
              <a:t>n</a:t>
            </a:r>
            <a:r>
              <a:rPr lang="da-DK" dirty="0" smtClean="0">
                <a:sym typeface="Symbol"/>
              </a:rPr>
              <a:t> – simple </a:t>
            </a:r>
            <a:r>
              <a:rPr lang="da-DK" dirty="0" err="1" smtClean="0">
                <a:sym typeface="Symbol"/>
              </a:rPr>
              <a:t>induction</a:t>
            </a:r>
            <a:r>
              <a:rPr lang="da-DK" dirty="0" smtClean="0">
                <a:sym typeface="Symbol"/>
              </a:rPr>
              <a:t>, </a:t>
            </a:r>
            <a:r>
              <a:rPr lang="da-DK" dirty="0" err="1" smtClean="0">
                <a:sym typeface="Symbol"/>
              </a:rPr>
              <a:t>either</a:t>
            </a:r>
            <a:r>
              <a:rPr lang="da-DK" dirty="0" smtClean="0">
                <a:sym typeface="Symbol"/>
              </a:rPr>
              <a:t> xj1 and all xi1 or </a:t>
            </a:r>
            <a:r>
              <a:rPr lang="da-DK" dirty="0" err="1" smtClean="0">
                <a:sym typeface="Symbol"/>
              </a:rPr>
              <a:t>xj</a:t>
            </a:r>
            <a:r>
              <a:rPr lang="da-DK" dirty="0" smtClean="0">
                <a:sym typeface="Symbol"/>
              </a:rPr>
              <a:t>&gt;1</a:t>
            </a:r>
            <a:r>
              <a:rPr lang="da-DK" baseline="0" dirty="0" smtClean="0">
                <a:sym typeface="Symbol"/>
              </a:rPr>
              <a:t> and Z </a:t>
            </a:r>
            <a:r>
              <a:rPr lang="da-DK" baseline="0" dirty="0" err="1" smtClean="0">
                <a:sym typeface="Symbol"/>
              </a:rPr>
              <a:t>decreases</a:t>
            </a:r>
            <a:r>
              <a:rPr lang="da-DK" baseline="0" dirty="0" smtClean="0">
                <a:sym typeface="Symbol"/>
              </a:rPr>
              <a:t> by more </a:t>
            </a:r>
            <a:r>
              <a:rPr lang="da-DK" baseline="0" dirty="0" err="1" smtClean="0">
                <a:sym typeface="Symbol"/>
              </a:rPr>
              <a:t>than</a:t>
            </a:r>
            <a:r>
              <a:rPr lang="da-DK" baseline="0" dirty="0" smtClean="0">
                <a:sym typeface="Symbol"/>
              </a:rPr>
              <a:t> A </a:t>
            </a:r>
            <a:r>
              <a:rPr lang="da-DK" baseline="0" dirty="0" err="1" smtClean="0">
                <a:sym typeface="Symbol"/>
              </a:rPr>
              <a:t>increases</a:t>
            </a:r>
            <a:endParaRPr lang="da-DK" baseline="0" dirty="0" smtClean="0">
              <a:sym typeface="Symbol"/>
            </a:endParaRPr>
          </a:p>
          <a:p>
            <a:endParaRPr lang="da-DK" baseline="0" dirty="0" smtClean="0">
              <a:sym typeface="Symbol"/>
            </a:endParaRPr>
          </a:p>
          <a:p>
            <a:r>
              <a:rPr lang="da-DK" baseline="0" dirty="0" err="1" smtClean="0">
                <a:sym typeface="Symbol"/>
              </a:rPr>
              <a:t>Halving</a:t>
            </a:r>
            <a:r>
              <a:rPr lang="da-DK" baseline="0" dirty="0" smtClean="0">
                <a:sym typeface="Symbol"/>
              </a:rPr>
              <a:t>/splitting game: </a:t>
            </a:r>
            <a:r>
              <a:rPr lang="da-DK" baseline="0" dirty="0" err="1" smtClean="0">
                <a:sym typeface="Symbol"/>
              </a:rPr>
              <a:t>consider</a:t>
            </a:r>
            <a:r>
              <a:rPr lang="da-DK" baseline="0" dirty="0" smtClean="0">
                <a:sym typeface="Symbol"/>
              </a:rPr>
              <a:t> </a:t>
            </a:r>
            <a:r>
              <a:rPr lang="da-DK" baseline="0" dirty="0" err="1" smtClean="0">
                <a:sym typeface="Symbol"/>
              </a:rPr>
              <a:t>yi</a:t>
            </a:r>
            <a:r>
              <a:rPr lang="da-DK" baseline="0" dirty="0" smtClean="0">
                <a:sym typeface="Symbol"/>
              </a:rPr>
              <a:t>=max (0,xi-(H_(n-1) -1)) =&gt; game on </a:t>
            </a:r>
            <a:r>
              <a:rPr lang="da-DK" baseline="0" dirty="0" err="1" smtClean="0">
                <a:sym typeface="Symbol"/>
              </a:rPr>
              <a:t>xi’s</a:t>
            </a:r>
            <a:r>
              <a:rPr lang="da-DK" baseline="0" dirty="0" smtClean="0">
                <a:sym typeface="Symbol"/>
              </a:rPr>
              <a:t> is a </a:t>
            </a:r>
            <a:r>
              <a:rPr lang="da-DK" baseline="0" dirty="0" err="1" smtClean="0">
                <a:sym typeface="Symbol"/>
              </a:rPr>
              <a:t>zeroing</a:t>
            </a:r>
            <a:r>
              <a:rPr lang="da-DK" baseline="0" dirty="0" smtClean="0">
                <a:sym typeface="Symbol"/>
              </a:rPr>
              <a:t> game on </a:t>
            </a:r>
            <a:r>
              <a:rPr lang="da-DK" baseline="0" dirty="0" err="1" smtClean="0">
                <a:sym typeface="Symbol"/>
              </a:rPr>
              <a:t>yi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329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91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Left maximal =block</a:t>
            </a:r>
            <a:r>
              <a:rPr lang="en-US" baseline="0" dirty="0" smtClean="0"/>
              <a:t> elements in the leaf lists by color (= character to the left of index), such that blocks of identical colored pairs can be skipped in O(1) time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6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81328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E0A94-079D-4517-997E-9FB13ECC65A9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762597">
            <a:off x="674609" y="3651706"/>
            <a:ext cx="914499" cy="914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/>
          <p:nvPr/>
        </p:nvSpPr>
        <p:spPr>
          <a:xfrm>
            <a:off x="179512" y="5445224"/>
            <a:ext cx="871296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solidFill>
                  <a:srgbClr val="C00000"/>
                </a:solidFill>
              </a:rPr>
              <a:t>			      				   time O(log </a:t>
            </a:r>
            <a:r>
              <a:rPr lang="da-DK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</a:t>
            </a:r>
            <a:r>
              <a:rPr lang="da-DK" sz="2400" dirty="0" smtClean="0">
                <a:solidFill>
                  <a:srgbClr val="C00000"/>
                </a:solidFill>
              </a:rPr>
              <a:t>)</a:t>
            </a:r>
          </a:p>
          <a:p>
            <a:endParaRPr lang="da-DK" sz="1000" dirty="0" smtClean="0">
              <a:solidFill>
                <a:srgbClr val="C00000"/>
              </a:solidFill>
            </a:endParaRPr>
          </a:p>
          <a:p>
            <a:r>
              <a:rPr lang="da-DK" sz="2400" dirty="0" err="1" smtClean="0">
                <a:solidFill>
                  <a:srgbClr val="C00000"/>
                </a:solidFill>
              </a:rPr>
              <a:t>Exponential-search</a:t>
            </a:r>
            <a:r>
              <a:rPr lang="da-DK" sz="2400" dirty="0" smtClean="0">
                <a:solidFill>
                  <a:srgbClr val="C00000"/>
                </a:solidFill>
              </a:rPr>
              <a:t>(13)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sz="4900" b="1" dirty="0" smtClean="0"/>
              <a:t>Finger </a:t>
            </a:r>
            <a:r>
              <a:rPr lang="da-DK" sz="4900" b="1" dirty="0" err="1" smtClean="0"/>
              <a:t>Search</a:t>
            </a:r>
            <a:r>
              <a:rPr lang="da-DK" b="1" dirty="0" smtClean="0"/>
              <a:t/>
            </a:r>
            <a:br>
              <a:rPr lang="da-DK" b="1" dirty="0" smtClean="0"/>
            </a:br>
            <a:r>
              <a:rPr lang="da-DK" sz="3600" dirty="0" err="1" smtClean="0"/>
              <a:t>Searching</a:t>
            </a:r>
            <a:r>
              <a:rPr lang="da-DK" sz="3600" dirty="0" smtClean="0"/>
              <a:t> in a </a:t>
            </a:r>
            <a:r>
              <a:rPr lang="da-DK" sz="3600" dirty="0" err="1" smtClean="0"/>
              <a:t>sorted</a:t>
            </a:r>
            <a:r>
              <a:rPr lang="da-DK" sz="3600" dirty="0" smtClean="0"/>
              <a:t> array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7504" y="1906032"/>
          <a:ext cx="88569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Arc 9"/>
          <p:cNvSpPr/>
          <p:nvPr/>
        </p:nvSpPr>
        <p:spPr>
          <a:xfrm flipV="1">
            <a:off x="2483768" y="1580599"/>
            <a:ext cx="2232248" cy="1368152"/>
          </a:xfrm>
          <a:prstGeom prst="arc">
            <a:avLst>
              <a:gd name="adj1" fmla="val 11017204"/>
              <a:gd name="adj2" fmla="val 21369615"/>
            </a:avLst>
          </a:prstGeom>
          <a:ln>
            <a:solidFill>
              <a:srgbClr val="C0000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flipH="1" flipV="1">
            <a:off x="2627784" y="1940639"/>
            <a:ext cx="1296144" cy="792088"/>
          </a:xfrm>
          <a:prstGeom prst="arc">
            <a:avLst>
              <a:gd name="adj1" fmla="val 11017204"/>
              <a:gd name="adj2" fmla="val 21369615"/>
            </a:avLst>
          </a:prstGeom>
          <a:ln>
            <a:solidFill>
              <a:srgbClr val="C0000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flipV="1">
            <a:off x="2915816" y="1988840"/>
            <a:ext cx="864096" cy="576064"/>
          </a:xfrm>
          <a:prstGeom prst="arc">
            <a:avLst>
              <a:gd name="adj1" fmla="val 11017204"/>
              <a:gd name="adj2" fmla="val 21369615"/>
            </a:avLst>
          </a:prstGeom>
          <a:ln>
            <a:solidFill>
              <a:srgbClr val="C0000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851920" y="2444695"/>
            <a:ext cx="5040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solidFill>
                  <a:srgbClr val="C00000"/>
                </a:solidFill>
              </a:rPr>
              <a:t>			      time O(log </a:t>
            </a:r>
            <a:r>
              <a:rPr lang="da-DK" sz="2400" i="1" dirty="0" smtClean="0">
                <a:solidFill>
                  <a:srgbClr val="C00000"/>
                </a:solidFill>
              </a:rPr>
              <a:t>n</a:t>
            </a:r>
            <a:r>
              <a:rPr lang="da-DK" sz="2400" dirty="0" smtClean="0">
                <a:solidFill>
                  <a:srgbClr val="C00000"/>
                </a:solidFill>
              </a:rPr>
              <a:t>)</a:t>
            </a:r>
          </a:p>
          <a:p>
            <a:endParaRPr lang="da-DK" sz="2400" dirty="0" smtClean="0">
              <a:solidFill>
                <a:srgbClr val="C00000"/>
              </a:solidFill>
            </a:endParaRPr>
          </a:p>
          <a:p>
            <a:r>
              <a:rPr lang="da-DK" sz="2400" dirty="0" err="1" smtClean="0">
                <a:solidFill>
                  <a:srgbClr val="C00000"/>
                </a:solidFill>
              </a:rPr>
              <a:t>Binary-search</a:t>
            </a:r>
            <a:r>
              <a:rPr lang="da-DK" sz="2400" dirty="0" smtClean="0">
                <a:solidFill>
                  <a:srgbClr val="C00000"/>
                </a:solidFill>
              </a:rPr>
              <a:t>(13)</a:t>
            </a:r>
            <a:endParaRPr lang="en-US" sz="2400" dirty="0">
              <a:solidFill>
                <a:srgbClr val="C00000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07504" y="4858360"/>
          <a:ext cx="88569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79512" y="3068960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C00000"/>
                </a:solidFill>
              </a:rPr>
              <a:t>Finger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21" name="Arc 20"/>
          <p:cNvSpPr/>
          <p:nvPr/>
        </p:nvSpPr>
        <p:spPr>
          <a:xfrm flipH="1" flipV="1">
            <a:off x="1299556" y="4997134"/>
            <a:ext cx="288032" cy="576064"/>
          </a:xfrm>
          <a:prstGeom prst="arc">
            <a:avLst>
              <a:gd name="adj1" fmla="val 11017204"/>
              <a:gd name="adj2" fmla="val 21369615"/>
            </a:avLst>
          </a:prstGeom>
          <a:ln>
            <a:solidFill>
              <a:srgbClr val="C0000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219708" y="5301208"/>
            <a:ext cx="794" cy="687996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rc 23"/>
          <p:cNvSpPr/>
          <p:nvPr/>
        </p:nvSpPr>
        <p:spPr>
          <a:xfrm flipH="1" flipV="1">
            <a:off x="1707722" y="4973252"/>
            <a:ext cx="792088" cy="648072"/>
          </a:xfrm>
          <a:prstGeom prst="arc">
            <a:avLst>
              <a:gd name="adj1" fmla="val 11017204"/>
              <a:gd name="adj2" fmla="val 21369615"/>
            </a:avLst>
          </a:prstGeom>
          <a:ln>
            <a:solidFill>
              <a:srgbClr val="C0000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flipH="1" flipV="1">
            <a:off x="2555776" y="4437112"/>
            <a:ext cx="1872208" cy="1552092"/>
          </a:xfrm>
          <a:prstGeom prst="arc">
            <a:avLst>
              <a:gd name="adj1" fmla="val 11017204"/>
              <a:gd name="adj2" fmla="val 21369615"/>
            </a:avLst>
          </a:prstGeom>
          <a:ln>
            <a:solidFill>
              <a:srgbClr val="C0000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/>
          <p:cNvSpPr/>
          <p:nvPr/>
        </p:nvSpPr>
        <p:spPr>
          <a:xfrm flipV="1">
            <a:off x="3491880" y="4869160"/>
            <a:ext cx="792088" cy="864096"/>
          </a:xfrm>
          <a:prstGeom prst="arc">
            <a:avLst>
              <a:gd name="adj1" fmla="val 11017204"/>
              <a:gd name="adj2" fmla="val 21369615"/>
            </a:avLst>
          </a:prstGeom>
          <a:ln>
            <a:solidFill>
              <a:srgbClr val="C0000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 27"/>
          <p:cNvSpPr/>
          <p:nvPr/>
        </p:nvSpPr>
        <p:spPr>
          <a:xfrm flipV="1">
            <a:off x="2915816" y="5085184"/>
            <a:ext cx="432048" cy="504056"/>
          </a:xfrm>
          <a:prstGeom prst="arc">
            <a:avLst>
              <a:gd name="adj1" fmla="val 11017204"/>
              <a:gd name="adj2" fmla="val 21369615"/>
            </a:avLst>
          </a:prstGeom>
          <a:ln>
            <a:solidFill>
              <a:srgbClr val="C0000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eft Brace 29"/>
          <p:cNvSpPr/>
          <p:nvPr/>
        </p:nvSpPr>
        <p:spPr>
          <a:xfrm rot="5400000">
            <a:off x="2007695" y="3673007"/>
            <a:ext cx="144016" cy="210427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851738" y="4213248"/>
            <a:ext cx="464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</a:t>
            </a:r>
            <a:endParaRPr lang="en-US" sz="28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4336014" y="2784848"/>
            <a:ext cx="935310" cy="79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259632" y="55799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2</a:t>
            </a:r>
            <a:r>
              <a:rPr lang="da-DK" baseline="30000" dirty="0" smtClean="0">
                <a:solidFill>
                  <a:srgbClr val="C00000"/>
                </a:solidFill>
              </a:rPr>
              <a:t>0</a:t>
            </a:r>
            <a:endParaRPr lang="en-US" baseline="30000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835696" y="55892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2</a:t>
            </a:r>
            <a:r>
              <a:rPr lang="da-DK" baseline="30000" dirty="0" smtClean="0">
                <a:solidFill>
                  <a:srgbClr val="C00000"/>
                </a:solidFill>
              </a:rPr>
              <a:t>1</a:t>
            </a:r>
            <a:endParaRPr lang="en-US" baseline="30000" dirty="0">
              <a:solidFill>
                <a:srgbClr val="C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347864" y="59492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2</a:t>
            </a:r>
            <a:r>
              <a:rPr lang="da-DK" baseline="30000" dirty="0" smtClean="0">
                <a:solidFill>
                  <a:srgbClr val="C00000"/>
                </a:solidFill>
              </a:rPr>
              <a:t>2</a:t>
            </a:r>
            <a:endParaRPr lang="en-US" baseline="300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1619672" y="6301250"/>
                <a:ext cx="5976664" cy="5841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>
                    <a:solidFill>
                      <a:srgbClr val="C00000"/>
                    </a:solidFill>
                  </a:rPr>
                  <a:t>Bently Yao 1976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4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da-DK" sz="24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da-DK" sz="24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=1</m:t>
                        </m:r>
                      </m:sub>
                      <m:sup>
                        <m:func>
                          <m:funcPr>
                            <m:ctrlPr>
                              <a:rPr lang="da-DK" sz="2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da-DK" sz="2400" b="0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da-DK" sz="240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log</m:t>
                                </m:r>
                              </m:e>
                              <m:sup>
                                <m:r>
                                  <a:rPr lang="da-DK" sz="2400" b="0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∗</m:t>
                                </m:r>
                              </m:sup>
                            </m:sSup>
                          </m:fName>
                          <m:e>
                            <m:r>
                              <a:rPr lang="da-DK" sz="2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𝑑</m:t>
                            </m:r>
                          </m:e>
                        </m:func>
                      </m:sup>
                      <m:e>
                        <m:sSup>
                          <m:sSupPr>
                            <m:ctrlPr>
                              <a:rPr lang="da-DK" sz="2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da-DK" sz="240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log</m:t>
                            </m:r>
                          </m:e>
                          <m:sup>
                            <m:r>
                              <a:rPr lang="da-DK" sz="2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da-DK" sz="2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𝑖</m:t>
                            </m:r>
                            <m:r>
                              <a:rPr lang="da-DK" sz="2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)</m:t>
                            </m:r>
                          </m:sup>
                        </m:sSup>
                        <m:r>
                          <a:rPr lang="da-DK" sz="24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da-DK" sz="24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</m:oMath>
                </a14:m>
                <a:r>
                  <a:rPr lang="en-US" sz="2400" dirty="0" smtClean="0">
                    <a:solidFill>
                      <a:srgbClr val="C00000"/>
                    </a:solidFill>
                  </a:rPr>
                  <a:t>+O(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da-DK" sz="2400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da-DK" sz="2400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da-DK" sz="240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log</m:t>
                            </m:r>
                          </m:e>
                          <m:sup>
                            <m:r>
                              <a:rPr lang="da-DK" sz="2400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∗</m:t>
                            </m:r>
                          </m:sup>
                        </m:sSup>
                      </m:fName>
                      <m:e>
                        <m:r>
                          <a:rPr lang="da-DK" sz="24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𝑑</m:t>
                        </m:r>
                      </m:e>
                    </m:func>
                  </m:oMath>
                </a14:m>
                <a:r>
                  <a:rPr lang="en-US" sz="2400" dirty="0" smtClean="0">
                    <a:solidFill>
                      <a:srgbClr val="C00000"/>
                    </a:solidFill>
                  </a:rPr>
                  <a:t>)</a:t>
                </a:r>
                <a:endParaRPr 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6301250"/>
                <a:ext cx="5976664" cy="584134"/>
              </a:xfrm>
              <a:prstGeom prst="rect">
                <a:avLst/>
              </a:prstGeom>
              <a:blipFill rotWithShape="1">
                <a:blip r:embed="rId4"/>
                <a:stretch>
                  <a:fillRect b="-17895"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20" grpId="0"/>
      <p:bldP spid="21" grpId="0" animBg="1"/>
      <p:bldP spid="24" grpId="0" animBg="1"/>
      <p:bldP spid="25" grpId="0" animBg="1"/>
      <p:bldP spid="26" grpId="0" animBg="1"/>
      <p:bldP spid="28" grpId="0" animBg="1"/>
      <p:bldP spid="30" grpId="0" animBg="1"/>
      <p:bldP spid="31" grpId="0"/>
      <p:bldP spid="33" grpId="0"/>
      <p:bldP spid="34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b="1" dirty="0" smtClean="0"/>
              <a:t>O(1) Insertions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97152"/>
            <a:ext cx="8676456" cy="1828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Buckets O(log </a:t>
            </a:r>
            <a:r>
              <a:rPr lang="en-US" sz="2400" i="1" dirty="0" smtClean="0"/>
              <a:t>n</a:t>
            </a:r>
            <a:r>
              <a:rPr lang="en-US" sz="2400" dirty="0" smtClean="0"/>
              <a:t>)  </a:t>
            </a:r>
            <a:r>
              <a:rPr lang="en-US" sz="2400" dirty="0" smtClean="0">
                <a:sym typeface="Symbol"/>
              </a:rPr>
              <a:t>  Amortized O(1) insertions (also by 2-4-trees)</a:t>
            </a:r>
            <a:endParaRPr lang="en-US" sz="2400" dirty="0" smtClean="0"/>
          </a:p>
          <a:p>
            <a:r>
              <a:rPr lang="en-US" sz="2400" dirty="0" smtClean="0"/>
              <a:t>2-level </a:t>
            </a:r>
            <a:r>
              <a:rPr lang="en-US" sz="2400" dirty="0" smtClean="0">
                <a:solidFill>
                  <a:srgbClr val="C00000"/>
                </a:solidFill>
              </a:rPr>
              <a:t>buckets</a:t>
            </a:r>
            <a:r>
              <a:rPr lang="en-US" sz="2400" dirty="0" smtClean="0"/>
              <a:t> O(log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n) size </a:t>
            </a:r>
          </a:p>
          <a:p>
            <a:r>
              <a:rPr lang="en-US" sz="2400" dirty="0" smtClean="0"/>
              <a:t>Incremental splitting of buckets     </a:t>
            </a:r>
            <a:r>
              <a:rPr lang="en-US" sz="2400" dirty="0" smtClean="0">
                <a:sym typeface="Symbol"/>
              </a:rPr>
              <a:t> </a:t>
            </a:r>
            <a:r>
              <a:rPr lang="en-US" sz="2400" dirty="0" err="1">
                <a:sym typeface="Symbol"/>
              </a:rPr>
              <a:t>Wost</a:t>
            </a:r>
            <a:r>
              <a:rPr lang="en-US" sz="2400" dirty="0">
                <a:sym typeface="Symbol"/>
              </a:rPr>
              <a:t>-case O(1) </a:t>
            </a:r>
            <a:r>
              <a:rPr lang="en-US" sz="2400" dirty="0" smtClean="0">
                <a:sym typeface="Symbol"/>
              </a:rPr>
              <a:t>insertions</a:t>
            </a:r>
            <a:endParaRPr lang="en-US" sz="2400" dirty="0" smtClean="0"/>
          </a:p>
          <a:p>
            <a:r>
              <a:rPr lang="en-US" sz="2400" dirty="0" smtClean="0"/>
              <a:t>Split largest bucket</a:t>
            </a:r>
            <a:endParaRPr lang="en-US" sz="2400" dirty="0" smtClean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Left Brace 4"/>
          <p:cNvSpPr/>
          <p:nvPr/>
        </p:nvSpPr>
        <p:spPr>
          <a:xfrm rot="10800000">
            <a:off x="4731256" y="5318759"/>
            <a:ext cx="144016" cy="121994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2627784" y="1907540"/>
            <a:ext cx="3888432" cy="1584176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a-DK" sz="2400" i="1" dirty="0" smtClean="0">
                <a:solidFill>
                  <a:schemeClr val="tx1"/>
                </a:solidFill>
              </a:rPr>
              <a:t>n</a:t>
            </a:r>
            <a:r>
              <a:rPr lang="da-DK" sz="2400" dirty="0" smtClean="0">
                <a:solidFill>
                  <a:schemeClr val="tx1"/>
                </a:solidFill>
              </a:rPr>
              <a:t>/log</a:t>
            </a:r>
            <a:r>
              <a:rPr lang="da-DK" sz="2400" baseline="30000" dirty="0" smtClean="0">
                <a:solidFill>
                  <a:schemeClr val="tx1"/>
                </a:solidFill>
              </a:rPr>
              <a:t>2</a:t>
            </a:r>
            <a:r>
              <a:rPr lang="da-DK" sz="2400" dirty="0" smtClean="0">
                <a:solidFill>
                  <a:schemeClr val="tx1"/>
                </a:solidFill>
              </a:rPr>
              <a:t> </a:t>
            </a:r>
            <a:r>
              <a:rPr lang="da-DK" sz="2400" i="1" dirty="0" smtClean="0">
                <a:solidFill>
                  <a:schemeClr val="tx1"/>
                </a:solidFill>
              </a:rPr>
              <a:t>n </a:t>
            </a:r>
            <a:r>
              <a:rPr lang="da-DK" sz="2400" dirty="0" err="1" smtClean="0">
                <a:solidFill>
                  <a:schemeClr val="tx1"/>
                </a:solidFill>
              </a:rPr>
              <a:t>leafs</a:t>
            </a:r>
            <a:endParaRPr lang="da-DK" sz="2400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2411760" y="3500100"/>
            <a:ext cx="423664" cy="351656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2852192" y="3491716"/>
            <a:ext cx="423664" cy="351656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9" name="Isosceles Triangle 8"/>
          <p:cNvSpPr/>
          <p:nvPr/>
        </p:nvSpPr>
        <p:spPr>
          <a:xfrm>
            <a:off x="3284240" y="3491716"/>
            <a:ext cx="423664" cy="351656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Isosceles Triangle 9"/>
          <p:cNvSpPr/>
          <p:nvPr/>
        </p:nvSpPr>
        <p:spPr>
          <a:xfrm>
            <a:off x="3716288" y="3491716"/>
            <a:ext cx="423664" cy="351656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1" name="Isosceles Triangle 10"/>
          <p:cNvSpPr/>
          <p:nvPr/>
        </p:nvSpPr>
        <p:spPr>
          <a:xfrm>
            <a:off x="4932040" y="3491716"/>
            <a:ext cx="423664" cy="351656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2" name="Isosceles Triangle 11"/>
          <p:cNvSpPr/>
          <p:nvPr/>
        </p:nvSpPr>
        <p:spPr>
          <a:xfrm>
            <a:off x="5444480" y="3491716"/>
            <a:ext cx="423664" cy="351656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3" name="Isosceles Triangle 12"/>
          <p:cNvSpPr/>
          <p:nvPr/>
        </p:nvSpPr>
        <p:spPr>
          <a:xfrm>
            <a:off x="5876528" y="3491716"/>
            <a:ext cx="423664" cy="351656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4" name="Isosceles Triangle 13"/>
          <p:cNvSpPr/>
          <p:nvPr/>
        </p:nvSpPr>
        <p:spPr>
          <a:xfrm>
            <a:off x="6308576" y="3491716"/>
            <a:ext cx="423664" cy="351656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11175" y="3491716"/>
            <a:ext cx="1064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ym typeface="Symbol"/>
              </a:rPr>
              <a:t>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457972" y="3455712"/>
            <a:ext cx="76200" cy="72008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347864" y="3631540"/>
            <a:ext cx="76200" cy="72008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457972" y="3630882"/>
            <a:ext cx="76200" cy="72008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572272" y="3630882"/>
            <a:ext cx="76200" cy="72008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284240" y="3789040"/>
            <a:ext cx="63624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384080" y="3789040"/>
            <a:ext cx="63624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483928" y="3789040"/>
            <a:ext cx="63624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656208" y="3789040"/>
            <a:ext cx="63624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3312319" y="3662364"/>
            <a:ext cx="73819" cy="169067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3388519" y="3664744"/>
            <a:ext cx="26194" cy="166687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 flipV="1">
            <a:off x="3388520" y="3669506"/>
            <a:ext cx="121443" cy="157163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 flipV="1">
            <a:off x="3609975" y="3669506"/>
            <a:ext cx="71438" cy="159544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3498056" y="3500438"/>
            <a:ext cx="0" cy="173831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3383756" y="3502819"/>
            <a:ext cx="111920" cy="161925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3493294" y="3495675"/>
            <a:ext cx="119062" cy="178594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 flipV="1">
            <a:off x="3582424" y="3717032"/>
            <a:ext cx="59864" cy="288032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915816" y="3933056"/>
            <a:ext cx="1760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mtClean="0">
                <a:solidFill>
                  <a:srgbClr val="C00000"/>
                </a:solidFill>
              </a:rPr>
              <a:t>degree </a:t>
            </a:r>
            <a:r>
              <a:rPr lang="el-GR" smtClean="0">
                <a:solidFill>
                  <a:srgbClr val="C00000"/>
                </a:solidFill>
              </a:rPr>
              <a:t>Θ</a:t>
            </a:r>
            <a:r>
              <a:rPr lang="da-DK" smtClean="0">
                <a:solidFill>
                  <a:srgbClr val="C00000"/>
                </a:solidFill>
              </a:rPr>
              <a:t>(log </a:t>
            </a:r>
            <a:r>
              <a:rPr lang="da-DK" i="1" smtClean="0">
                <a:solidFill>
                  <a:srgbClr val="C00000"/>
                </a:solidFill>
              </a:rPr>
              <a:t>n</a:t>
            </a:r>
            <a:r>
              <a:rPr lang="da-DK" smtClean="0">
                <a:solidFill>
                  <a:srgbClr val="C00000"/>
                </a:solidFill>
              </a:rPr>
              <a:t>)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-214436" y="836712"/>
            <a:ext cx="9577064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1300" smtClean="0"/>
              <a:t>[C. </a:t>
            </a:r>
            <a:r>
              <a:rPr lang="en-US" sz="1300"/>
              <a:t>Levcopoulos, </a:t>
            </a:r>
            <a:r>
              <a:rPr lang="en-US" sz="1300" smtClean="0"/>
              <a:t>M. </a:t>
            </a:r>
            <a:r>
              <a:rPr lang="en-US" sz="1300"/>
              <a:t>Overmars, </a:t>
            </a:r>
            <a:r>
              <a:rPr lang="en-US" sz="1300" i="1" smtClean="0"/>
              <a:t>A </a:t>
            </a:r>
            <a:r>
              <a:rPr lang="en-US" sz="1300" i="1"/>
              <a:t>balanced search tree with </a:t>
            </a:r>
            <a:r>
              <a:rPr lang="en-US" sz="1300"/>
              <a:t>O(1) </a:t>
            </a:r>
            <a:r>
              <a:rPr lang="en-US" sz="1300" i="1"/>
              <a:t>worst-case update </a:t>
            </a:r>
            <a:r>
              <a:rPr lang="en-US" sz="1300" i="1" smtClean="0"/>
              <a:t>time</a:t>
            </a:r>
            <a:r>
              <a:rPr lang="en-US" sz="1300" smtClean="0"/>
              <a:t>, Acta </a:t>
            </a:r>
            <a:r>
              <a:rPr lang="en-US" sz="1300"/>
              <a:t>Informatica, </a:t>
            </a:r>
            <a:r>
              <a:rPr lang="en-US" sz="1300" smtClean="0"/>
              <a:t>1988</a:t>
            </a:r>
            <a:r>
              <a:rPr lang="en-US" sz="1300"/>
              <a:t>, </a:t>
            </a:r>
            <a:r>
              <a:rPr lang="en-US" sz="1300" smtClean="0"/>
              <a:t>26(3), 269-277, 1988]</a:t>
            </a:r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257929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394"/>
            <a:ext cx="8229600" cy="1143000"/>
          </a:xfrm>
        </p:spPr>
        <p:txBody>
          <a:bodyPr/>
          <a:lstStyle/>
          <a:p>
            <a:r>
              <a:rPr lang="da-DK" b="1" dirty="0" err="1" smtClean="0"/>
              <a:t>Zeroing</a:t>
            </a:r>
            <a:r>
              <a:rPr lang="da-DK" b="1" dirty="0" smtClean="0"/>
              <a:t> Game</a:t>
            </a:r>
            <a:endParaRPr lang="da-DK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141168"/>
          </a:xfrm>
          <a:ln>
            <a:noFill/>
          </a:ln>
        </p:spPr>
        <p:txBody>
          <a:bodyPr>
            <a:normAutofit fontScale="85000" lnSpcReduction="20000"/>
          </a:bodyPr>
          <a:lstStyle/>
          <a:p>
            <a:r>
              <a:rPr lang="da-DK" sz="2400" dirty="0" smtClean="0"/>
              <a:t>Variables </a:t>
            </a:r>
            <a:r>
              <a:rPr lang="da-DK" sz="2400" i="1" dirty="0" smtClean="0">
                <a:solidFill>
                  <a:srgbClr val="00B050"/>
                </a:solidFill>
              </a:rPr>
              <a:t>x</a:t>
            </a:r>
            <a:r>
              <a:rPr lang="da-DK" sz="2400" baseline="-25000" dirty="0" smtClean="0">
                <a:solidFill>
                  <a:srgbClr val="00B050"/>
                </a:solidFill>
              </a:rPr>
              <a:t>1</a:t>
            </a:r>
            <a:r>
              <a:rPr lang="da-DK" sz="2400" dirty="0" smtClean="0">
                <a:solidFill>
                  <a:srgbClr val="00B050"/>
                </a:solidFill>
              </a:rPr>
              <a:t>,…,</a:t>
            </a:r>
            <a:r>
              <a:rPr lang="da-DK" sz="2400" i="1" dirty="0" err="1" smtClean="0">
                <a:solidFill>
                  <a:srgbClr val="00B050"/>
                </a:solidFill>
              </a:rPr>
              <a:t>x</a:t>
            </a:r>
            <a:r>
              <a:rPr lang="da-DK" sz="2400" i="1" baseline="-25000" dirty="0" err="1" smtClean="0">
                <a:solidFill>
                  <a:srgbClr val="00B050"/>
                </a:solidFill>
              </a:rPr>
              <a:t>n</a:t>
            </a:r>
            <a:r>
              <a:rPr lang="da-DK" sz="2400" i="1" baseline="-25000" dirty="0" smtClean="0">
                <a:solidFill>
                  <a:srgbClr val="00B050"/>
                </a:solidFill>
              </a:rPr>
              <a:t> </a:t>
            </a:r>
            <a:r>
              <a:rPr lang="da-DK" sz="2400" dirty="0" smtClean="0">
                <a:sym typeface="Symbol"/>
              </a:rPr>
              <a:t> 0 (</a:t>
            </a:r>
            <a:r>
              <a:rPr lang="da-DK" sz="2400" dirty="0" err="1" smtClean="0">
                <a:sym typeface="Symbol"/>
              </a:rPr>
              <a:t>initially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i="1" dirty="0" err="1" smtClean="0">
                <a:sym typeface="Symbol"/>
              </a:rPr>
              <a:t>x</a:t>
            </a:r>
            <a:r>
              <a:rPr lang="da-DK" sz="2400" i="1" baseline="-25000" dirty="0" err="1" smtClean="0"/>
              <a:t>i</a:t>
            </a:r>
            <a:r>
              <a:rPr lang="da-DK" sz="2400" i="1" baseline="-25000" dirty="0" smtClean="0"/>
              <a:t> </a:t>
            </a:r>
            <a:r>
              <a:rPr lang="da-DK" sz="2400" dirty="0" smtClean="0">
                <a:sym typeface="Symbol"/>
              </a:rPr>
              <a:t>= 0)</a:t>
            </a:r>
          </a:p>
          <a:p>
            <a:r>
              <a:rPr lang="da-DK" sz="2400" dirty="0" smtClean="0"/>
              <a:t>Players Z and A </a:t>
            </a:r>
            <a:r>
              <a:rPr lang="da-DK" sz="2400" dirty="0" err="1" smtClean="0"/>
              <a:t>alternate</a:t>
            </a:r>
            <a:r>
              <a:rPr lang="da-DK" sz="2400" dirty="0" smtClean="0"/>
              <a:t> to </a:t>
            </a:r>
            <a:r>
              <a:rPr lang="da-DK" sz="2400" dirty="0" err="1" smtClean="0"/>
              <a:t>take</a:t>
            </a:r>
            <a:r>
              <a:rPr lang="da-DK" sz="2400" dirty="0" smtClean="0"/>
              <a:t> </a:t>
            </a:r>
            <a:r>
              <a:rPr lang="da-DK" sz="2400" dirty="0" err="1" smtClean="0"/>
              <a:t>turns</a:t>
            </a:r>
            <a:endParaRPr lang="da-DK" sz="2400" dirty="0" smtClean="0"/>
          </a:p>
          <a:p>
            <a:pPr lvl="1"/>
            <a:r>
              <a:rPr lang="da-DK" sz="2000" dirty="0" smtClean="0">
                <a:sym typeface="Symbol"/>
              </a:rPr>
              <a:t>Z: Select </a:t>
            </a:r>
            <a:r>
              <a:rPr lang="da-DK" sz="2000" i="1" dirty="0" smtClean="0">
                <a:sym typeface="Symbol"/>
              </a:rPr>
              <a:t>j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where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i="1" dirty="0" err="1" smtClean="0">
                <a:sym typeface="Symbol"/>
              </a:rPr>
              <a:t>a</a:t>
            </a:r>
            <a:r>
              <a:rPr lang="da-DK" sz="2000" i="1" baseline="-25000" dirty="0" err="1" smtClean="0">
                <a:sym typeface="Symbol"/>
              </a:rPr>
              <a:t>j</a:t>
            </a:r>
            <a:r>
              <a:rPr lang="da-DK" sz="2000" i="1" baseline="-25000" dirty="0" smtClean="0">
                <a:sym typeface="Symbol"/>
              </a:rPr>
              <a:t> </a:t>
            </a:r>
            <a:r>
              <a:rPr lang="da-DK" sz="2000" dirty="0" smtClean="0">
                <a:sym typeface="Symbol"/>
              </a:rPr>
              <a:t>= max</a:t>
            </a:r>
            <a:r>
              <a:rPr lang="da-DK" sz="2000" i="1" baseline="-25000" dirty="0" smtClean="0"/>
              <a:t>i </a:t>
            </a:r>
            <a:r>
              <a:rPr lang="da-DK" sz="2000" i="1" dirty="0" err="1" smtClean="0">
                <a:sym typeface="Symbol"/>
              </a:rPr>
              <a:t>x</a:t>
            </a:r>
            <a:r>
              <a:rPr lang="da-DK" sz="2000" i="1" baseline="-25000" dirty="0" err="1" smtClean="0"/>
              <a:t>i</a:t>
            </a:r>
            <a:r>
              <a:rPr lang="da-DK" sz="2000" i="1" baseline="-25000" dirty="0" smtClean="0"/>
              <a:t> </a:t>
            </a:r>
            <a:r>
              <a:rPr lang="da-DK" sz="2000" dirty="0" smtClean="0">
                <a:sym typeface="Symbol"/>
              </a:rPr>
              <a:t>: </a:t>
            </a:r>
            <a:r>
              <a:rPr lang="da-DK" sz="2000" i="1" dirty="0" err="1" smtClean="0">
                <a:solidFill>
                  <a:srgbClr val="00B050"/>
                </a:solidFill>
                <a:sym typeface="Symbol"/>
              </a:rPr>
              <a:t>x</a:t>
            </a:r>
            <a:r>
              <a:rPr lang="da-DK" sz="2000" i="1" baseline="-25000" dirty="0" err="1" smtClean="0">
                <a:solidFill>
                  <a:srgbClr val="00B050"/>
                </a:solidFill>
              </a:rPr>
              <a:t>j</a:t>
            </a:r>
            <a:r>
              <a:rPr lang="da-DK" sz="2000" i="1" baseline="-25000" dirty="0" smtClean="0">
                <a:solidFill>
                  <a:srgbClr val="00B050"/>
                </a:solidFill>
              </a:rPr>
              <a:t> </a:t>
            </a:r>
            <a:r>
              <a:rPr lang="da-DK" sz="2000" dirty="0" smtClean="0">
                <a:solidFill>
                  <a:srgbClr val="00B050"/>
                </a:solidFill>
                <a:sym typeface="Symbol"/>
              </a:rPr>
              <a:t>:= 0</a:t>
            </a:r>
          </a:p>
          <a:p>
            <a:pPr lvl="1"/>
            <a:r>
              <a:rPr lang="da-DK" sz="2000" dirty="0" smtClean="0">
                <a:sym typeface="Symbol"/>
              </a:rPr>
              <a:t>A: Select </a:t>
            </a:r>
            <a:r>
              <a:rPr lang="da-DK" sz="2000" i="1" dirty="0" smtClean="0">
                <a:solidFill>
                  <a:srgbClr val="C00000"/>
                </a:solidFill>
                <a:sym typeface="Symbol"/>
              </a:rPr>
              <a:t>a</a:t>
            </a:r>
            <a:r>
              <a:rPr lang="da-DK" sz="2000" baseline="-25000" dirty="0" smtClean="0">
                <a:solidFill>
                  <a:srgbClr val="C00000"/>
                </a:solidFill>
              </a:rPr>
              <a:t>1</a:t>
            </a:r>
            <a:r>
              <a:rPr lang="da-DK" sz="2000" dirty="0" smtClean="0">
                <a:solidFill>
                  <a:srgbClr val="C00000"/>
                </a:solidFill>
              </a:rPr>
              <a:t>,…,</a:t>
            </a:r>
            <a:r>
              <a:rPr lang="da-DK" sz="2000" i="1" dirty="0" smtClean="0">
                <a:solidFill>
                  <a:srgbClr val="C00000"/>
                </a:solidFill>
              </a:rPr>
              <a:t>a</a:t>
            </a:r>
            <a:r>
              <a:rPr lang="da-DK" sz="2000" i="1" baseline="-25000" dirty="0" smtClean="0">
                <a:solidFill>
                  <a:srgbClr val="C00000"/>
                </a:solidFill>
              </a:rPr>
              <a:t>n </a:t>
            </a:r>
            <a:r>
              <a:rPr lang="da-DK" sz="2000" dirty="0" smtClean="0">
                <a:sym typeface="Symbol"/>
              </a:rPr>
              <a:t> 0 and </a:t>
            </a:r>
            <a:r>
              <a:rPr lang="da-DK" sz="2000" i="1" baseline="-25000" dirty="0" smtClean="0"/>
              <a:t>i </a:t>
            </a:r>
            <a:r>
              <a:rPr lang="da-DK" sz="2000" i="1" dirty="0" err="1" smtClean="0">
                <a:sym typeface="Symbol"/>
              </a:rPr>
              <a:t>a</a:t>
            </a:r>
            <a:r>
              <a:rPr lang="da-DK" sz="2000" i="1" baseline="-25000" dirty="0" err="1" smtClean="0"/>
              <a:t>i</a:t>
            </a:r>
            <a:r>
              <a:rPr lang="da-DK" sz="2000" i="1" baseline="-25000" dirty="0" smtClean="0"/>
              <a:t> </a:t>
            </a:r>
            <a:r>
              <a:rPr lang="da-DK" sz="2000" dirty="0" smtClean="0">
                <a:sym typeface="Symbol"/>
              </a:rPr>
              <a:t>= 1 : </a:t>
            </a:r>
            <a:r>
              <a:rPr lang="da-DK" sz="2000" i="1" dirty="0" err="1">
                <a:solidFill>
                  <a:srgbClr val="00B050"/>
                </a:solidFill>
                <a:sym typeface="Symbol"/>
              </a:rPr>
              <a:t>x</a:t>
            </a:r>
            <a:r>
              <a:rPr lang="da-DK" sz="2000" i="1" baseline="-25000" dirty="0" err="1" smtClean="0">
                <a:solidFill>
                  <a:srgbClr val="00B050"/>
                </a:solidFill>
              </a:rPr>
              <a:t>i</a:t>
            </a:r>
            <a:r>
              <a:rPr lang="da-DK" sz="2000" i="1" baseline="-25000" dirty="0" smtClean="0">
                <a:solidFill>
                  <a:srgbClr val="00B050"/>
                </a:solidFill>
              </a:rPr>
              <a:t> </a:t>
            </a:r>
            <a:r>
              <a:rPr lang="da-DK" sz="2000" dirty="0" smtClean="0">
                <a:solidFill>
                  <a:srgbClr val="00B050"/>
                </a:solidFill>
                <a:sym typeface="Symbol"/>
              </a:rPr>
              <a:t>+= </a:t>
            </a:r>
            <a:r>
              <a:rPr lang="da-DK" sz="2000" i="1" dirty="0" err="1" smtClean="0">
                <a:solidFill>
                  <a:srgbClr val="C00000"/>
                </a:solidFill>
                <a:sym typeface="Symbol"/>
              </a:rPr>
              <a:t>a</a:t>
            </a:r>
            <a:r>
              <a:rPr lang="da-DK" sz="2000" i="1" baseline="-25000" dirty="0" err="1" smtClean="0">
                <a:solidFill>
                  <a:srgbClr val="C00000"/>
                </a:solidFill>
              </a:rPr>
              <a:t>i</a:t>
            </a:r>
            <a:endParaRPr lang="da-DK" sz="2000" dirty="0" smtClean="0">
              <a:solidFill>
                <a:srgbClr val="C00000"/>
              </a:solidFill>
              <a:sym typeface="Symbol"/>
            </a:endParaRPr>
          </a:p>
          <a:p>
            <a:endParaRPr lang="da-DK" sz="2400" dirty="0" smtClean="0"/>
          </a:p>
          <a:p>
            <a:pPr marL="0" indent="0">
              <a:buNone/>
            </a:pPr>
            <a:r>
              <a:rPr lang="da-DK" sz="2400" b="1" dirty="0" err="1" smtClean="0"/>
              <a:t>Theorem</a:t>
            </a:r>
            <a:r>
              <a:rPr lang="da-DK" sz="2400" dirty="0" smtClean="0"/>
              <a:t> </a:t>
            </a:r>
            <a:r>
              <a:rPr lang="da-DK" sz="2400" dirty="0" smtClean="0">
                <a:sym typeface="Symbol"/>
              </a:rPr>
              <a:t></a:t>
            </a:r>
            <a:r>
              <a:rPr lang="da-DK" sz="2400" i="1" dirty="0" smtClean="0">
                <a:sym typeface="Symbol"/>
              </a:rPr>
              <a:t>i </a:t>
            </a:r>
            <a:r>
              <a:rPr lang="da-DK" sz="2400" dirty="0" smtClean="0">
                <a:sym typeface="Symbol"/>
              </a:rPr>
              <a:t>: </a:t>
            </a:r>
            <a:r>
              <a:rPr lang="da-DK" sz="2400" i="1" dirty="0" err="1" smtClean="0">
                <a:sym typeface="Symbol"/>
              </a:rPr>
              <a:t>x</a:t>
            </a:r>
            <a:r>
              <a:rPr lang="da-DK" sz="2400" i="1" baseline="-25000" dirty="0" err="1" smtClean="0"/>
              <a:t>i</a:t>
            </a:r>
            <a:r>
              <a:rPr lang="da-DK" sz="2400" i="1" baseline="-25000" dirty="0" smtClean="0"/>
              <a:t>  </a:t>
            </a:r>
            <a:r>
              <a:rPr lang="da-DK" sz="2400" dirty="0" smtClean="0">
                <a:sym typeface="Symbol"/>
              </a:rPr>
              <a:t> </a:t>
            </a:r>
            <a:r>
              <a:rPr lang="da-DK" sz="2400" i="1" dirty="0" smtClean="0">
                <a:sym typeface="Symbol"/>
              </a:rPr>
              <a:t>H</a:t>
            </a:r>
            <a:r>
              <a:rPr lang="da-DK" sz="2400" i="1" baseline="-25000" dirty="0" smtClean="0">
                <a:sym typeface="Symbol"/>
              </a:rPr>
              <a:t>n</a:t>
            </a:r>
            <a:r>
              <a:rPr lang="da-DK" sz="2400" baseline="-25000" dirty="0" smtClean="0">
                <a:sym typeface="Symbol"/>
              </a:rPr>
              <a:t>-1</a:t>
            </a:r>
            <a:r>
              <a:rPr lang="da-DK" sz="2400" dirty="0" smtClean="0">
                <a:sym typeface="Symbol"/>
              </a:rPr>
              <a:t>+1</a:t>
            </a:r>
            <a:r>
              <a:rPr lang="da-DK" sz="2400" dirty="0">
                <a:sym typeface="Symbol"/>
              </a:rPr>
              <a:t> </a:t>
            </a:r>
            <a:r>
              <a:rPr lang="da-DK" sz="2400" dirty="0" smtClean="0">
                <a:sym typeface="Symbol"/>
              </a:rPr>
              <a:t> </a:t>
            </a:r>
            <a:r>
              <a:rPr lang="da-DK" sz="2400" dirty="0" err="1" smtClean="0">
                <a:sym typeface="Symbol"/>
              </a:rPr>
              <a:t>ln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i="1" dirty="0" smtClean="0">
                <a:sym typeface="Symbol"/>
              </a:rPr>
              <a:t>n</a:t>
            </a:r>
            <a:r>
              <a:rPr lang="da-DK" sz="2400" dirty="0" smtClean="0">
                <a:sym typeface="Symbol"/>
              </a:rPr>
              <a:t>+2</a:t>
            </a:r>
            <a:endParaRPr lang="da-DK" sz="2400" dirty="0" smtClean="0"/>
          </a:p>
          <a:p>
            <a:pPr marL="0" indent="0">
              <a:buNone/>
            </a:pPr>
            <a:endParaRPr lang="da-DK" sz="2400" i="1" dirty="0" smtClean="0"/>
          </a:p>
          <a:p>
            <a:pPr marL="0" indent="0">
              <a:buNone/>
            </a:pPr>
            <a:r>
              <a:rPr lang="da-DK" sz="2400" i="1" smtClean="0"/>
              <a:t>Proof</a:t>
            </a:r>
            <a:r>
              <a:rPr lang="da-DK" sz="2400" smtClean="0"/>
              <a:t> </a:t>
            </a:r>
            <a:endParaRPr lang="da-DK" sz="2400" dirty="0" smtClean="0"/>
          </a:p>
          <a:p>
            <a:r>
              <a:rPr lang="da-DK" sz="2400" dirty="0" err="1" smtClean="0"/>
              <a:t>Consider</a:t>
            </a:r>
            <a:r>
              <a:rPr lang="da-DK" sz="2400" dirty="0" smtClean="0"/>
              <a:t> a </a:t>
            </a:r>
            <a:r>
              <a:rPr lang="da-DK" sz="2400" dirty="0" err="1" smtClean="0"/>
              <a:t>vector</a:t>
            </a:r>
            <a:r>
              <a:rPr lang="da-DK" sz="2400" dirty="0" smtClean="0"/>
              <a:t> </a:t>
            </a:r>
            <a:r>
              <a:rPr lang="da-DK" sz="2400" i="1" dirty="0" smtClean="0"/>
              <a:t>x</a:t>
            </a:r>
            <a:r>
              <a:rPr lang="da-DK" sz="2400" baseline="30000" dirty="0" smtClean="0"/>
              <a:t>(</a:t>
            </a:r>
            <a:r>
              <a:rPr lang="da-DK" sz="2400" i="1" baseline="30000" dirty="0" smtClean="0"/>
              <a:t>m</a:t>
            </a:r>
            <a:r>
              <a:rPr lang="da-DK" sz="2400" baseline="30000" dirty="0" smtClean="0"/>
              <a:t>)</a:t>
            </a:r>
            <a:r>
              <a:rPr lang="da-DK" sz="2400" dirty="0" smtClean="0"/>
              <a:t> </a:t>
            </a:r>
            <a:r>
              <a:rPr lang="da-DK" sz="2400" dirty="0" err="1" smtClean="0"/>
              <a:t>after</a:t>
            </a:r>
            <a:r>
              <a:rPr lang="da-DK" sz="2400" dirty="0" smtClean="0"/>
              <a:t> </a:t>
            </a:r>
            <a:r>
              <a:rPr lang="da-DK" sz="2400" i="1" dirty="0" err="1" smtClean="0"/>
              <a:t>m</a:t>
            </a:r>
            <a:r>
              <a:rPr lang="da-DK" sz="2400" err="1" smtClean="0">
                <a:sym typeface="Symbol"/>
              </a:rPr>
              <a:t></a:t>
            </a:r>
            <a:r>
              <a:rPr lang="da-DK" sz="2400" i="1" smtClean="0"/>
              <a:t>n</a:t>
            </a:r>
            <a:r>
              <a:rPr lang="da-DK" sz="2400" smtClean="0"/>
              <a:t> rounds</a:t>
            </a:r>
            <a:endParaRPr lang="da-DK" sz="2400" dirty="0" smtClean="0"/>
          </a:p>
          <a:p>
            <a:r>
              <a:rPr lang="da-DK" sz="2400" i="1" dirty="0" err="1" smtClean="0"/>
              <a:t>S</a:t>
            </a:r>
            <a:r>
              <a:rPr lang="da-DK" sz="2400" i="1" baseline="-25000" dirty="0" err="1" smtClean="0"/>
              <a:t>k</a:t>
            </a:r>
            <a:r>
              <a:rPr lang="da-DK" sz="2400" dirty="0" smtClean="0"/>
              <a:t> = sum of </a:t>
            </a:r>
            <a:r>
              <a:rPr lang="da-DK" sz="2400" i="1" dirty="0" smtClean="0"/>
              <a:t>k</a:t>
            </a:r>
            <a:r>
              <a:rPr lang="da-DK" sz="2400" dirty="0" smtClean="0"/>
              <a:t> </a:t>
            </a:r>
            <a:r>
              <a:rPr lang="da-DK" sz="2400" dirty="0" err="1" smtClean="0"/>
              <a:t>largest</a:t>
            </a:r>
            <a:r>
              <a:rPr lang="da-DK" sz="2400" dirty="0" smtClean="0"/>
              <a:t> </a:t>
            </a:r>
            <a:r>
              <a:rPr lang="da-DK" sz="2400" i="1" dirty="0" err="1" smtClean="0">
                <a:sym typeface="Symbol"/>
              </a:rPr>
              <a:t>x</a:t>
            </a:r>
            <a:r>
              <a:rPr lang="da-DK" sz="2400" i="1" baseline="-25000" dirty="0" err="1" smtClean="0"/>
              <a:t>i</a:t>
            </a:r>
            <a:r>
              <a:rPr lang="da-DK" sz="2400" dirty="0"/>
              <a:t> </a:t>
            </a:r>
            <a:r>
              <a:rPr lang="da-DK" sz="2400" dirty="0" smtClean="0"/>
              <a:t>of </a:t>
            </a:r>
            <a:r>
              <a:rPr lang="da-DK" sz="2400" i="1" dirty="0" smtClean="0"/>
              <a:t>x</a:t>
            </a:r>
            <a:r>
              <a:rPr lang="da-DK" sz="2400" baseline="30000" dirty="0" smtClean="0"/>
              <a:t>(</a:t>
            </a:r>
            <a:r>
              <a:rPr lang="da-DK" sz="2400" i="1" baseline="30000" dirty="0" smtClean="0"/>
              <a:t>m</a:t>
            </a:r>
            <a:r>
              <a:rPr lang="da-DK" sz="2400" baseline="30000" dirty="0" smtClean="0"/>
              <a:t>+1</a:t>
            </a:r>
            <a:r>
              <a:rPr lang="da-DK" sz="2400" i="1" baseline="30000" dirty="0" smtClean="0"/>
              <a:t>-k</a:t>
            </a:r>
            <a:r>
              <a:rPr lang="da-DK" sz="2400" baseline="30000" dirty="0" smtClean="0"/>
              <a:t>)</a:t>
            </a:r>
            <a:endParaRPr lang="da-DK" sz="2400" i="1" baseline="-25000" dirty="0" smtClean="0"/>
          </a:p>
          <a:p>
            <a:r>
              <a:rPr lang="da-DK" sz="2400" i="1" dirty="0" err="1" smtClean="0"/>
              <a:t>S</a:t>
            </a:r>
            <a:r>
              <a:rPr lang="da-DK" sz="2400" i="1" baseline="-25000" dirty="0" err="1" smtClean="0"/>
              <a:t>n</a:t>
            </a:r>
            <a:r>
              <a:rPr lang="da-DK" sz="2400" i="1" baseline="-25000" dirty="0" smtClean="0"/>
              <a:t> </a:t>
            </a:r>
            <a:r>
              <a:rPr lang="da-DK" sz="2400" dirty="0" smtClean="0">
                <a:sym typeface="Symbol"/>
              </a:rPr>
              <a:t></a:t>
            </a:r>
            <a:r>
              <a:rPr lang="da-DK" sz="2400" dirty="0" smtClean="0"/>
              <a:t> </a:t>
            </a:r>
            <a:r>
              <a:rPr lang="da-DK" sz="2400" i="1" dirty="0" smtClean="0"/>
              <a:t>n</a:t>
            </a:r>
            <a:r>
              <a:rPr lang="da-DK" sz="2400" dirty="0" smtClean="0"/>
              <a:t> (</a:t>
            </a:r>
            <a:r>
              <a:rPr lang="da-DK" sz="2400" dirty="0" err="1" smtClean="0"/>
              <a:t>induction</a:t>
            </a:r>
            <a:r>
              <a:rPr lang="da-DK" sz="2400" dirty="0" smtClean="0"/>
              <a:t>)</a:t>
            </a:r>
          </a:p>
          <a:p>
            <a:r>
              <a:rPr lang="da-DK" sz="2400" i="1" dirty="0" smtClean="0"/>
              <a:t>S</a:t>
            </a:r>
            <a:r>
              <a:rPr lang="da-DK" sz="2400" i="1" baseline="-25000" dirty="0" smtClean="0"/>
              <a:t>i</a:t>
            </a:r>
            <a:r>
              <a:rPr lang="da-DK" sz="2400" dirty="0" smtClean="0">
                <a:sym typeface="Symbol"/>
              </a:rPr>
              <a:t> </a:t>
            </a:r>
            <a:r>
              <a:rPr lang="da-DK" sz="2400" dirty="0" smtClean="0"/>
              <a:t> 1+</a:t>
            </a:r>
            <a:r>
              <a:rPr lang="da-DK" sz="2400" i="1" dirty="0"/>
              <a:t> </a:t>
            </a:r>
            <a:r>
              <a:rPr lang="da-DK" sz="2400" i="1" dirty="0" smtClean="0"/>
              <a:t>S</a:t>
            </a:r>
            <a:r>
              <a:rPr lang="da-DK" sz="2400" i="1" baseline="-25000" dirty="0" smtClean="0"/>
              <a:t>i</a:t>
            </a:r>
            <a:r>
              <a:rPr lang="da-DK" sz="2400" baseline="-25000" dirty="0" smtClean="0"/>
              <a:t>+1</a:t>
            </a:r>
            <a:r>
              <a:rPr lang="da-DK" sz="2400" dirty="0" smtClean="0">
                <a:sym typeface="Symbol"/>
              </a:rPr>
              <a:t></a:t>
            </a:r>
            <a:r>
              <a:rPr lang="da-DK" sz="2400" i="1" dirty="0" smtClean="0">
                <a:sym typeface="Symbol"/>
              </a:rPr>
              <a:t>i</a:t>
            </a:r>
            <a:r>
              <a:rPr lang="da-DK" sz="2400" dirty="0" smtClean="0">
                <a:sym typeface="Symbol"/>
              </a:rPr>
              <a:t>/(</a:t>
            </a:r>
            <a:r>
              <a:rPr lang="da-DK" sz="2400" i="1" dirty="0" smtClean="0">
                <a:sym typeface="Symbol"/>
              </a:rPr>
              <a:t>i</a:t>
            </a:r>
            <a:r>
              <a:rPr lang="da-DK" sz="2400" dirty="0" smtClean="0">
                <a:sym typeface="Symbol"/>
              </a:rPr>
              <a:t>+1)</a:t>
            </a:r>
          </a:p>
          <a:p>
            <a:r>
              <a:rPr lang="da-DK" sz="2400" i="1" dirty="0" smtClean="0"/>
              <a:t>S</a:t>
            </a:r>
            <a:r>
              <a:rPr lang="da-DK" sz="2400" baseline="-25000" dirty="0"/>
              <a:t>1</a:t>
            </a:r>
            <a:r>
              <a:rPr lang="da-DK" sz="2400" i="1" baseline="-25000" dirty="0" smtClean="0"/>
              <a:t> </a:t>
            </a:r>
            <a:r>
              <a:rPr lang="da-DK" sz="2400" dirty="0">
                <a:sym typeface="Symbol"/>
              </a:rPr>
              <a:t></a:t>
            </a:r>
            <a:r>
              <a:rPr lang="da-DK" sz="2400" dirty="0"/>
              <a:t> </a:t>
            </a:r>
            <a:r>
              <a:rPr lang="da-DK" sz="2400" dirty="0" smtClean="0"/>
              <a:t>1+</a:t>
            </a:r>
            <a:r>
              <a:rPr lang="da-DK" sz="2400" i="1" dirty="0" smtClean="0"/>
              <a:t>S</a:t>
            </a:r>
            <a:r>
              <a:rPr lang="da-DK" sz="2400" baseline="-25000" dirty="0" smtClean="0"/>
              <a:t>2 </a:t>
            </a:r>
            <a:r>
              <a:rPr lang="da-DK" sz="2400" dirty="0" smtClean="0"/>
              <a:t>/2 </a:t>
            </a:r>
            <a:r>
              <a:rPr lang="da-DK" sz="2400" dirty="0" smtClean="0">
                <a:sym typeface="Symbol"/>
              </a:rPr>
              <a:t></a:t>
            </a:r>
            <a:r>
              <a:rPr lang="da-DK" sz="2400" dirty="0"/>
              <a:t> </a:t>
            </a:r>
            <a:r>
              <a:rPr lang="da-DK" sz="2400" dirty="0" smtClean="0"/>
              <a:t>1+</a:t>
            </a:r>
            <a:r>
              <a:rPr lang="da-DK" sz="2400" dirty="0" smtClean="0">
                <a:sym typeface="Symbol"/>
              </a:rPr>
              <a:t>1</a:t>
            </a:r>
            <a:r>
              <a:rPr lang="da-DK" sz="2400" dirty="0" smtClean="0"/>
              <a:t>/2+</a:t>
            </a:r>
            <a:r>
              <a:rPr lang="da-DK" sz="2400" i="1" dirty="0" smtClean="0"/>
              <a:t>S</a:t>
            </a:r>
            <a:r>
              <a:rPr lang="da-DK" sz="2400" baseline="-25000" dirty="0" smtClean="0"/>
              <a:t>2</a:t>
            </a:r>
            <a:r>
              <a:rPr lang="da-DK" sz="2400" dirty="0" smtClean="0"/>
              <a:t>/3</a:t>
            </a:r>
            <a:r>
              <a:rPr lang="da-DK" sz="2400" dirty="0"/>
              <a:t> </a:t>
            </a:r>
            <a:r>
              <a:rPr lang="da-DK" sz="2400" dirty="0">
                <a:sym typeface="Symbol"/>
              </a:rPr>
              <a:t></a:t>
            </a:r>
            <a:r>
              <a:rPr lang="da-DK" sz="2400" dirty="0"/>
              <a:t> </a:t>
            </a:r>
            <a:r>
              <a:rPr lang="da-DK" sz="2400" dirty="0" smtClean="0"/>
              <a:t>1+</a:t>
            </a:r>
            <a:r>
              <a:rPr lang="da-DK" sz="2400" dirty="0" smtClean="0">
                <a:sym typeface="Symbol"/>
              </a:rPr>
              <a:t>1</a:t>
            </a:r>
            <a:r>
              <a:rPr lang="da-DK" sz="2400" dirty="0" smtClean="0"/>
              <a:t>/2+</a:t>
            </a:r>
            <a:r>
              <a:rPr lang="da-DK" sz="2400" dirty="0" smtClean="0">
                <a:sym typeface="Symbol"/>
              </a:rPr>
              <a:t>+1/(</a:t>
            </a:r>
            <a:r>
              <a:rPr lang="da-DK" sz="2400" i="1" dirty="0" smtClean="0">
                <a:sym typeface="Symbol"/>
              </a:rPr>
              <a:t>n</a:t>
            </a:r>
            <a:r>
              <a:rPr lang="da-DK" sz="2400" dirty="0" smtClean="0">
                <a:sym typeface="Symbol"/>
              </a:rPr>
              <a:t>-1</a:t>
            </a:r>
            <a:r>
              <a:rPr lang="da-DK" sz="2400" i="1" dirty="0" smtClean="0">
                <a:sym typeface="Symbol"/>
              </a:rPr>
              <a:t>)</a:t>
            </a:r>
            <a:r>
              <a:rPr lang="da-DK" sz="2400" dirty="0" smtClean="0">
                <a:sym typeface="Symbol"/>
              </a:rPr>
              <a:t>+</a:t>
            </a:r>
            <a:r>
              <a:rPr lang="da-DK" sz="2400" i="1" dirty="0" err="1" smtClean="0"/>
              <a:t>S</a:t>
            </a:r>
            <a:r>
              <a:rPr lang="da-DK" sz="2400" i="1" baseline="-25000" dirty="0" err="1" smtClean="0"/>
              <a:t>n</a:t>
            </a:r>
            <a:r>
              <a:rPr lang="da-DK" sz="2400" dirty="0" smtClean="0"/>
              <a:t>/</a:t>
            </a:r>
            <a:r>
              <a:rPr lang="da-DK" sz="2400" i="1" dirty="0" smtClean="0"/>
              <a:t>n</a:t>
            </a:r>
            <a:r>
              <a:rPr lang="da-DK" sz="2400" dirty="0" smtClean="0"/>
              <a:t> </a:t>
            </a:r>
            <a:r>
              <a:rPr lang="da-DK" sz="2400" dirty="0" smtClean="0">
                <a:sym typeface="Symbol"/>
              </a:rPr>
              <a:t> </a:t>
            </a:r>
            <a:r>
              <a:rPr lang="da-DK" sz="2400" i="1" dirty="0" smtClean="0">
                <a:sym typeface="Symbol"/>
              </a:rPr>
              <a:t>H</a:t>
            </a:r>
            <a:r>
              <a:rPr lang="da-DK" sz="2400" i="1" baseline="-25000" dirty="0" smtClean="0"/>
              <a:t>n</a:t>
            </a:r>
            <a:r>
              <a:rPr lang="da-DK" sz="2400" baseline="-25000" dirty="0" smtClean="0"/>
              <a:t>-1</a:t>
            </a:r>
            <a:r>
              <a:rPr lang="da-DK" sz="2400" dirty="0" smtClean="0">
                <a:sym typeface="Symbol"/>
              </a:rPr>
              <a:t>+1</a:t>
            </a:r>
            <a:endParaRPr lang="da-DK" sz="2400" dirty="0">
              <a:sym typeface="Symbol"/>
            </a:endParaRPr>
          </a:p>
          <a:p>
            <a:endParaRPr lang="da-DK" sz="2400" dirty="0"/>
          </a:p>
          <a:p>
            <a:pPr marL="0" indent="0">
              <a:buNone/>
            </a:pPr>
            <a:r>
              <a:rPr lang="da-DK" sz="2400" b="1" dirty="0" err="1" smtClean="0"/>
              <a:t>Corollary</a:t>
            </a:r>
            <a:endParaRPr lang="da-DK" sz="2400" b="1" dirty="0" smtClean="0"/>
          </a:p>
          <a:p>
            <a:pPr marL="0" indent="0">
              <a:buNone/>
            </a:pPr>
            <a:r>
              <a:rPr lang="da-DK" sz="2400" dirty="0" smtClean="0"/>
              <a:t>For the </a:t>
            </a:r>
            <a:r>
              <a:rPr lang="da-DK" sz="2400" dirty="0" err="1" smtClean="0">
                <a:solidFill>
                  <a:srgbClr val="0070C0"/>
                </a:solidFill>
              </a:rPr>
              <a:t>halving</a:t>
            </a:r>
            <a:r>
              <a:rPr lang="da-DK" sz="2400" dirty="0" smtClean="0">
                <a:solidFill>
                  <a:srgbClr val="0070C0"/>
                </a:solidFill>
              </a:rPr>
              <a:t> game</a:t>
            </a:r>
            <a:r>
              <a:rPr lang="da-DK" sz="2400" dirty="0" smtClean="0"/>
              <a:t>,   </a:t>
            </a:r>
            <a:r>
              <a:rPr lang="da-DK" sz="1300" dirty="0" smtClean="0"/>
              <a:t> </a:t>
            </a:r>
            <a:r>
              <a:rPr lang="da-DK" sz="2400" dirty="0" smtClean="0"/>
              <a:t>Z :   </a:t>
            </a:r>
            <a:r>
              <a:rPr lang="da-DK" sz="2400" i="1" dirty="0" err="1" smtClean="0"/>
              <a:t>x</a:t>
            </a:r>
            <a:r>
              <a:rPr lang="da-DK" sz="2400" i="1" baseline="-25000" dirty="0" err="1" smtClean="0"/>
              <a:t>i</a:t>
            </a:r>
            <a:r>
              <a:rPr lang="da-DK" sz="2400" dirty="0" smtClean="0"/>
              <a:t>   </a:t>
            </a:r>
            <a:r>
              <a:rPr lang="da-DK" sz="900" dirty="0" smtClean="0"/>
              <a:t> </a:t>
            </a:r>
            <a:r>
              <a:rPr lang="da-DK" sz="2400" dirty="0" smtClean="0"/>
              <a:t>:= </a:t>
            </a:r>
            <a:r>
              <a:rPr lang="da-DK" sz="2400" i="1" dirty="0" err="1" smtClean="0"/>
              <a:t>x</a:t>
            </a:r>
            <a:r>
              <a:rPr lang="da-DK" sz="2400" i="1" baseline="-25000" dirty="0" err="1" smtClean="0"/>
              <a:t>i</a:t>
            </a:r>
            <a:r>
              <a:rPr lang="da-DK" sz="2400" dirty="0" smtClean="0"/>
              <a:t>/2</a:t>
            </a:r>
            <a:endParaRPr lang="da-DK" sz="2400" dirty="0"/>
          </a:p>
          <a:p>
            <a:pPr marL="0" indent="0">
              <a:buNone/>
            </a:pPr>
            <a:r>
              <a:rPr lang="da-DK" sz="2400" dirty="0"/>
              <a:t>For the </a:t>
            </a:r>
            <a:r>
              <a:rPr lang="da-DK" sz="2400" smtClean="0">
                <a:solidFill>
                  <a:srgbClr val="0070C0"/>
                </a:solidFill>
              </a:rPr>
              <a:t>splitting game</a:t>
            </a:r>
            <a:r>
              <a:rPr lang="da-DK" sz="2400" smtClean="0"/>
              <a:t>,  </a:t>
            </a:r>
            <a:r>
              <a:rPr lang="da-DK" sz="2400" dirty="0" smtClean="0"/>
              <a:t>Z </a:t>
            </a:r>
            <a:r>
              <a:rPr lang="da-DK" sz="2400" dirty="0"/>
              <a:t>: </a:t>
            </a:r>
            <a:r>
              <a:rPr lang="da-DK" sz="2400" i="1" dirty="0" err="1" smtClean="0"/>
              <a:t>x</a:t>
            </a:r>
            <a:r>
              <a:rPr lang="da-DK" sz="2400" i="1" baseline="-25000" dirty="0" err="1" smtClean="0"/>
              <a:t>i</a:t>
            </a:r>
            <a:r>
              <a:rPr lang="da-DK" sz="2400" dirty="0" err="1" smtClean="0"/>
              <a:t>,</a:t>
            </a:r>
            <a:r>
              <a:rPr lang="da-DK" sz="2400" i="1" dirty="0" err="1" smtClean="0"/>
              <a:t>x</a:t>
            </a:r>
            <a:r>
              <a:rPr lang="da-DK" sz="2400" i="1" baseline="-25000" dirty="0" err="1" smtClean="0"/>
              <a:t>i</a:t>
            </a:r>
            <a:r>
              <a:rPr lang="da-DK" sz="2400" i="1" baseline="-25000" dirty="0" smtClean="0"/>
              <a:t>’</a:t>
            </a:r>
            <a:r>
              <a:rPr lang="da-DK" sz="2400" dirty="0" smtClean="0"/>
              <a:t> </a:t>
            </a:r>
            <a:r>
              <a:rPr lang="da-DK" sz="2400" dirty="0"/>
              <a:t>:= </a:t>
            </a:r>
            <a:r>
              <a:rPr lang="da-DK" sz="2400" i="1" dirty="0" err="1" smtClean="0"/>
              <a:t>x</a:t>
            </a:r>
            <a:r>
              <a:rPr lang="da-DK" sz="2400" i="1" baseline="-25000" dirty="0" err="1" smtClean="0"/>
              <a:t>i</a:t>
            </a:r>
            <a:r>
              <a:rPr lang="da-DK" sz="2400" dirty="0" smtClean="0"/>
              <a:t>/2</a:t>
            </a:r>
            <a:endParaRPr lang="da-DK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-36512" y="836712"/>
            <a:ext cx="9180512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algn="ctr"/>
            <a:r>
              <a:rPr lang="en-US" sz="1400" dirty="0" smtClean="0"/>
              <a:t>[P</a:t>
            </a:r>
            <a:r>
              <a:rPr lang="en-US" sz="1400" dirty="0"/>
              <a:t>. Dietz, D. </a:t>
            </a:r>
            <a:r>
              <a:rPr lang="en-US" sz="1400" dirty="0" err="1"/>
              <a:t>Sleator</a:t>
            </a:r>
            <a:r>
              <a:rPr lang="en-US" sz="1400" dirty="0"/>
              <a:t>, </a:t>
            </a:r>
            <a:r>
              <a:rPr lang="en-US" sz="1400" i="1" dirty="0"/>
              <a:t>Two algorithms for maintaining order in a list</a:t>
            </a:r>
            <a:r>
              <a:rPr lang="en-US" sz="1400"/>
              <a:t>, </a:t>
            </a:r>
            <a:r>
              <a:rPr lang="en-US" sz="1400" smtClean="0"/>
              <a:t>Proc. 19th ACM Conf. </a:t>
            </a:r>
            <a:r>
              <a:rPr lang="en-US" sz="1400" dirty="0"/>
              <a:t>on Theory of Computing, 365-372, </a:t>
            </a:r>
            <a:r>
              <a:rPr lang="en-US" sz="1400" dirty="0" smtClean="0"/>
              <a:t>1987</a:t>
            </a:r>
            <a:r>
              <a:rPr lang="en-US" sz="1400" dirty="0"/>
              <a:t>]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5851282" y="1853761"/>
            <a:ext cx="2033084" cy="963171"/>
            <a:chOff x="6607274" y="2238772"/>
            <a:chExt cx="2033084" cy="963171"/>
          </a:xfrm>
        </p:grpSpPr>
        <p:sp>
          <p:nvSpPr>
            <p:cNvPr id="16" name="Rectangle 15"/>
            <p:cNvSpPr/>
            <p:nvPr/>
          </p:nvSpPr>
          <p:spPr>
            <a:xfrm>
              <a:off x="6660232" y="2780928"/>
              <a:ext cx="144016" cy="1440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044274" y="2852936"/>
              <a:ext cx="144016" cy="1440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852253" y="2564904"/>
              <a:ext cx="144016" cy="1440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236296" y="2615704"/>
              <a:ext cx="144016" cy="1440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428316" y="2708920"/>
              <a:ext cx="144016" cy="1440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620337" y="2238772"/>
              <a:ext cx="144016" cy="1440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812358" y="2564904"/>
              <a:ext cx="144016" cy="1440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8004379" y="2452638"/>
              <a:ext cx="144016" cy="1440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196400" y="2598812"/>
              <a:ext cx="144016" cy="1440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388424" y="2420888"/>
              <a:ext cx="144016" cy="1440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660232" y="2852936"/>
              <a:ext cx="144016" cy="14401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044274" y="2924944"/>
              <a:ext cx="144016" cy="7200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852253" y="2708920"/>
              <a:ext cx="144016" cy="28803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236295" y="2636912"/>
              <a:ext cx="144016" cy="3600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428316" y="2816932"/>
              <a:ext cx="144016" cy="18002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620337" y="2348880"/>
              <a:ext cx="144016" cy="64807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812358" y="2636912"/>
              <a:ext cx="144016" cy="3600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004379" y="2564904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196400" y="2708920"/>
              <a:ext cx="144016" cy="28803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388424" y="2564904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607274" y="2915652"/>
              <a:ext cx="30328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a-DK" sz="1200" i="1" dirty="0" smtClean="0">
                  <a:sym typeface="Symbol"/>
                </a:rPr>
                <a:t>x</a:t>
              </a:r>
              <a:r>
                <a:rPr lang="da-DK" sz="1200" baseline="-25000" dirty="0" smtClean="0"/>
                <a:t>1</a:t>
              </a:r>
              <a:endParaRPr lang="da-DK" sz="12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804124" y="2924944"/>
              <a:ext cx="30328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a-DK" sz="1200" i="1" dirty="0" smtClean="0">
                  <a:sym typeface="Symbol"/>
                </a:rPr>
                <a:t>x</a:t>
              </a:r>
              <a:r>
                <a:rPr lang="da-DK" sz="1200" baseline="-25000" dirty="0" smtClean="0"/>
                <a:t>2</a:t>
              </a:r>
              <a:endParaRPr lang="da-DK" sz="1200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992312" y="2924944"/>
              <a:ext cx="58541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a-DK" sz="1200" i="1" smtClean="0">
                  <a:sym typeface="Symbol"/>
                </a:rPr>
                <a:t>x</a:t>
              </a:r>
              <a:r>
                <a:rPr lang="da-DK" sz="1200" baseline="-25000">
                  <a:sym typeface="Symbol"/>
                </a:rPr>
                <a:t>3 </a:t>
              </a:r>
              <a:r>
                <a:rPr lang="da-DK" sz="1200">
                  <a:sym typeface="Symbol"/>
                </a:rPr>
                <a:t>∙ </a:t>
              </a:r>
              <a:r>
                <a:rPr lang="da-DK" sz="1200" smtClean="0">
                  <a:sym typeface="Symbol"/>
                </a:rPr>
                <a:t>∙</a:t>
              </a:r>
              <a:r>
                <a:rPr lang="da-DK" sz="1200">
                  <a:sym typeface="Symbol"/>
                </a:rPr>
                <a:t> </a:t>
              </a:r>
              <a:r>
                <a:rPr lang="da-DK" sz="1200" smtClean="0">
                  <a:sym typeface="Symbol"/>
                </a:rPr>
                <a:t>∙</a:t>
              </a:r>
              <a:r>
                <a:rPr lang="da-DK" sz="1200">
                  <a:sym typeface="Symbol"/>
                </a:rPr>
                <a:t> ∙</a:t>
              </a:r>
              <a:endParaRPr lang="da-DK" sz="1200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8335466" y="2915652"/>
              <a:ext cx="30489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a-DK" sz="1200" i="1" dirty="0" err="1" smtClean="0">
                  <a:sym typeface="Symbol"/>
                </a:rPr>
                <a:t>x</a:t>
              </a:r>
              <a:r>
                <a:rPr lang="da-DK" sz="1200" i="1" baseline="-25000" dirty="0" err="1" smtClean="0"/>
                <a:t>n</a:t>
              </a:r>
              <a:endParaRPr lang="da-DK" sz="1200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018208" y="4210620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800" dirty="0" err="1" smtClean="0"/>
              <a:t>def</a:t>
            </a:r>
            <a:endParaRPr lang="da-DK" sz="800" dirty="0"/>
          </a:p>
        </p:txBody>
      </p:sp>
      <p:sp>
        <p:nvSpPr>
          <p:cNvPr id="32" name="Right Brace 31"/>
          <p:cNvSpPr/>
          <p:nvPr/>
        </p:nvSpPr>
        <p:spPr>
          <a:xfrm>
            <a:off x="4724447" y="6093296"/>
            <a:ext cx="63577" cy="57606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4" name="Rectangle 33"/>
          <p:cNvSpPr/>
          <p:nvPr/>
        </p:nvSpPr>
        <p:spPr>
          <a:xfrm>
            <a:off x="4954316" y="6184354"/>
            <a:ext cx="1763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>
                <a:sym typeface="Symbol"/>
              </a:rPr>
              <a:t></a:t>
            </a:r>
            <a:r>
              <a:rPr lang="da-DK" i="1" dirty="0">
                <a:sym typeface="Symbol"/>
              </a:rPr>
              <a:t>i </a:t>
            </a:r>
            <a:r>
              <a:rPr lang="da-DK" dirty="0">
                <a:sym typeface="Symbol"/>
              </a:rPr>
              <a:t>: </a:t>
            </a:r>
            <a:r>
              <a:rPr lang="da-DK" i="1" dirty="0" err="1">
                <a:sym typeface="Symbol"/>
              </a:rPr>
              <a:t>x</a:t>
            </a:r>
            <a:r>
              <a:rPr lang="da-DK" i="1" baseline="-25000" dirty="0" err="1"/>
              <a:t>i</a:t>
            </a:r>
            <a:r>
              <a:rPr lang="da-DK" i="1" baseline="-25000" dirty="0"/>
              <a:t> </a:t>
            </a:r>
            <a:r>
              <a:rPr lang="da-DK">
                <a:sym typeface="Symbol"/>
              </a:rPr>
              <a:t></a:t>
            </a:r>
            <a:r>
              <a:rPr lang="da-DK" smtClean="0">
                <a:sym typeface="Symbol"/>
              </a:rPr>
              <a:t>2∙(</a:t>
            </a:r>
            <a:r>
              <a:rPr lang="da-DK" i="1" dirty="0">
                <a:sym typeface="Symbol"/>
              </a:rPr>
              <a:t>H</a:t>
            </a:r>
            <a:r>
              <a:rPr lang="da-DK" i="1" baseline="-25000" dirty="0">
                <a:sym typeface="Symbol"/>
              </a:rPr>
              <a:t>n</a:t>
            </a:r>
            <a:r>
              <a:rPr lang="da-DK" baseline="-25000" dirty="0">
                <a:sym typeface="Symbol"/>
              </a:rPr>
              <a:t>-1</a:t>
            </a:r>
            <a:r>
              <a:rPr lang="da-DK" dirty="0">
                <a:sym typeface="Symbol"/>
              </a:rPr>
              <a:t>+1)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0352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 animBg="1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34280"/>
            <a:ext cx="8229600" cy="1143000"/>
          </a:xfrm>
        </p:spPr>
        <p:txBody>
          <a:bodyPr/>
          <a:lstStyle/>
          <a:p>
            <a:r>
              <a:rPr lang="da-DK" b="1" dirty="0" err="1" smtClean="0"/>
              <a:t>Dynamic</a:t>
            </a:r>
            <a:r>
              <a:rPr lang="da-DK" b="1" dirty="0" smtClean="0"/>
              <a:t> Finger </a:t>
            </a:r>
            <a:r>
              <a:rPr lang="da-DK" b="1" dirty="0" err="1" smtClean="0"/>
              <a:t>Search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129790"/>
              </p:ext>
            </p:extLst>
          </p:nvPr>
        </p:nvGraphicFramePr>
        <p:xfrm>
          <a:off x="539551" y="692696"/>
          <a:ext cx="8064897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1800200"/>
                <a:gridCol w="1944217"/>
              </a:tblGrid>
              <a:tr h="351671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err="1" smtClean="0">
                          <a:solidFill>
                            <a:schemeClr val="tx1"/>
                          </a:solidFill>
                        </a:rPr>
                        <a:t>Search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err="1" smtClean="0">
                          <a:solidFill>
                            <a:schemeClr val="tx1"/>
                          </a:solidFill>
                        </a:rPr>
                        <a:t>Insert/Delete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1671">
                <a:tc>
                  <a:txBody>
                    <a:bodyPr/>
                    <a:lstStyle/>
                    <a:p>
                      <a:r>
                        <a:rPr lang="da-DK" sz="2400" b="1" dirty="0" smtClean="0"/>
                        <a:t>Search </a:t>
                      </a:r>
                      <a:r>
                        <a:rPr lang="da-DK" sz="2400" b="1" dirty="0" err="1" smtClean="0"/>
                        <a:t>without</a:t>
                      </a:r>
                      <a:r>
                        <a:rPr lang="da-DK" sz="2400" b="1" dirty="0" smtClean="0"/>
                        <a:t> fingers</a:t>
                      </a:r>
                      <a:endParaRPr lang="en-US" sz="24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1671">
                <a:tc>
                  <a:txBody>
                    <a:bodyPr/>
                    <a:lstStyle/>
                    <a:p>
                      <a:r>
                        <a:rPr lang="da-DK" sz="2400" dirty="0" smtClean="0"/>
                        <a:t>   Red-</a:t>
                      </a:r>
                      <a:r>
                        <a:rPr lang="da-DK" sz="2400" dirty="0" err="1" smtClean="0"/>
                        <a:t>black</a:t>
                      </a:r>
                      <a:r>
                        <a:rPr lang="da-DK" sz="2400" dirty="0" smtClean="0"/>
                        <a:t>, AVL, 2-4-trees, ...</a:t>
                      </a:r>
                    </a:p>
                    <a:p>
                      <a:r>
                        <a:rPr lang="en-US" sz="2400" dirty="0" smtClean="0"/>
                        <a:t>   </a:t>
                      </a:r>
                      <a:r>
                        <a:rPr lang="en-US" sz="2400" dirty="0" err="1" smtClean="0"/>
                        <a:t>Levcopolous</a:t>
                      </a:r>
                      <a:r>
                        <a:rPr lang="en-US" sz="2400" dirty="0" smtClean="0"/>
                        <a:t>,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Overmars</a:t>
                      </a:r>
                      <a:r>
                        <a:rPr lang="en-US" sz="2400" baseline="0" dirty="0" smtClean="0"/>
                        <a:t> 1978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/>
                        <a:t>O(log </a:t>
                      </a:r>
                      <a:r>
                        <a:rPr lang="da-DK" sz="2400" i="1" dirty="0" smtClean="0"/>
                        <a:t>n</a:t>
                      </a:r>
                      <a:r>
                        <a:rPr lang="da-DK" sz="2400" dirty="0" smtClean="0"/>
                        <a:t>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/>
                        <a:t>O(log </a:t>
                      </a:r>
                      <a:r>
                        <a:rPr lang="da-DK" sz="2400" i="1" dirty="0" smtClean="0"/>
                        <a:t>n</a:t>
                      </a:r>
                      <a:r>
                        <a:rPr lang="da-DK" sz="2400" dirty="0" smtClean="0"/>
                        <a:t>)</a:t>
                      </a:r>
                    </a:p>
                    <a:p>
                      <a:pPr algn="ctr"/>
                      <a:r>
                        <a:rPr lang="da-DK" sz="2400" dirty="0" smtClean="0"/>
                        <a:t>O(1)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1671">
                <a:tc>
                  <a:txBody>
                    <a:bodyPr/>
                    <a:lstStyle/>
                    <a:p>
                      <a:r>
                        <a:rPr lang="da-DK" sz="2400" b="1" i="0" baseline="0" dirty="0" smtClean="0"/>
                        <a:t>O</a:t>
                      </a:r>
                      <a:r>
                        <a:rPr lang="da-DK" sz="2400" b="1" baseline="0" dirty="0" smtClean="0"/>
                        <a:t>(1) </a:t>
                      </a:r>
                      <a:r>
                        <a:rPr lang="da-DK" sz="2400" b="1" baseline="0" dirty="0" err="1" smtClean="0"/>
                        <a:t>fixed</a:t>
                      </a:r>
                      <a:r>
                        <a:rPr lang="da-DK" sz="2400" b="1" baseline="0" dirty="0" smtClean="0"/>
                        <a:t> fingers</a:t>
                      </a:r>
                      <a:endParaRPr lang="en-US" sz="24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1671">
                <a:tc>
                  <a:txBody>
                    <a:bodyPr/>
                    <a:lstStyle/>
                    <a:p>
                      <a:r>
                        <a:rPr lang="da-DK" sz="2400" dirty="0" smtClean="0"/>
                        <a:t>    </a:t>
                      </a:r>
                      <a:r>
                        <a:rPr lang="da-DK" sz="2400" dirty="0" err="1" smtClean="0"/>
                        <a:t>Guibas</a:t>
                      </a:r>
                      <a:r>
                        <a:rPr lang="da-DK" sz="2400" baseline="0" dirty="0" smtClean="0"/>
                        <a:t> et al. 1977, ....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dirty="0" smtClean="0"/>
                        <a:t>O(log </a:t>
                      </a:r>
                      <a:r>
                        <a:rPr lang="da-DK" sz="2400" b="1" i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d</a:t>
                      </a:r>
                      <a:r>
                        <a:rPr lang="da-DK" sz="2400" dirty="0" smtClean="0"/>
                        <a:t>)</a:t>
                      </a: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dirty="0" smtClean="0"/>
                        <a:t>O(1)</a:t>
                      </a: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1671">
                <a:tc>
                  <a:txBody>
                    <a:bodyPr/>
                    <a:lstStyle/>
                    <a:p>
                      <a:r>
                        <a:rPr lang="da-DK" sz="2400" b="1" dirty="0" err="1" smtClean="0"/>
                        <a:t>Each</a:t>
                      </a:r>
                      <a:r>
                        <a:rPr lang="da-DK" sz="2400" b="1" dirty="0" smtClean="0"/>
                        <a:t> node a finger</a:t>
                      </a:r>
                      <a:endParaRPr lang="en-US" sz="24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33008">
                <a:tc>
                  <a:txBody>
                    <a:bodyPr/>
                    <a:lstStyle/>
                    <a:p>
                      <a:r>
                        <a:rPr lang="da-DK" sz="2400" dirty="0" smtClean="0"/>
                        <a:t>   </a:t>
                      </a:r>
                      <a:r>
                        <a:rPr lang="da-DK" sz="2400" dirty="0" err="1" smtClean="0"/>
                        <a:t>Level-linked</a:t>
                      </a:r>
                      <a:r>
                        <a:rPr lang="da-DK" sz="2400" baseline="0" dirty="0" smtClean="0"/>
                        <a:t> (2,4)</a:t>
                      </a:r>
                      <a:r>
                        <a:rPr lang="da-DK" sz="2400" baseline="0" dirty="0" err="1" smtClean="0"/>
                        <a:t>-trees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/>
                        <a:t>O(log </a:t>
                      </a:r>
                      <a:r>
                        <a:rPr lang="da-DK" sz="2400" b="1" i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d</a:t>
                      </a:r>
                      <a:r>
                        <a:rPr lang="da-DK" sz="2400" dirty="0" smtClean="0"/>
                        <a:t>)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dirty="0" smtClean="0"/>
                        <a:t>O(log </a:t>
                      </a:r>
                      <a:r>
                        <a:rPr lang="da-DK" sz="2400" i="1" dirty="0" smtClean="0"/>
                        <a:t>n</a:t>
                      </a:r>
                      <a:r>
                        <a:rPr lang="da-DK" sz="2400" dirty="0" smtClean="0"/>
                        <a:t>)</a:t>
                      </a:r>
                    </a:p>
                    <a:p>
                      <a:pPr algn="ctr"/>
                      <a:r>
                        <a:rPr lang="da-DK" sz="2400" dirty="0" smtClean="0"/>
                        <a:t>O(1) am.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1671">
                <a:tc>
                  <a:txBody>
                    <a:bodyPr/>
                    <a:lstStyle/>
                    <a:p>
                      <a:r>
                        <a:rPr lang="da-DK" sz="2400" dirty="0" smtClean="0"/>
                        <a:t>   </a:t>
                      </a:r>
                      <a:r>
                        <a:rPr lang="da-DK" sz="2400" dirty="0" err="1" smtClean="0"/>
                        <a:t>Randomized</a:t>
                      </a:r>
                      <a:r>
                        <a:rPr lang="da-DK" sz="2400" baseline="0" dirty="0" smtClean="0"/>
                        <a:t>  Skip lists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/>
                        <a:t>O(log </a:t>
                      </a:r>
                      <a:r>
                        <a:rPr lang="da-DK" sz="2400" b="1" i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d</a:t>
                      </a:r>
                      <a:r>
                        <a:rPr lang="da-DK" sz="2400" dirty="0" smtClean="0"/>
                        <a:t>) </a:t>
                      </a:r>
                      <a:r>
                        <a:rPr lang="da-DK" sz="2400" dirty="0" err="1" smtClean="0"/>
                        <a:t>exp</a:t>
                      </a:r>
                      <a:r>
                        <a:rPr lang="da-DK" sz="2400" dirty="0" smtClean="0"/>
                        <a:t>.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dirty="0" smtClean="0"/>
                        <a:t>O(1) </a:t>
                      </a:r>
                      <a:r>
                        <a:rPr lang="da-DK" sz="2400" dirty="0" err="1" smtClean="0"/>
                        <a:t>exp</a:t>
                      </a:r>
                      <a:r>
                        <a:rPr lang="da-DK" sz="2400" dirty="0" smtClean="0"/>
                        <a:t>.</a:t>
                      </a: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4056">
                <a:tc>
                  <a:txBody>
                    <a:bodyPr/>
                    <a:lstStyle/>
                    <a:p>
                      <a:r>
                        <a:rPr lang="da-DK" sz="2400" dirty="0" smtClean="0"/>
                        <a:t>   </a:t>
                      </a:r>
                      <a:r>
                        <a:rPr lang="da-DK" sz="2400" dirty="0" err="1" smtClean="0"/>
                        <a:t>Treaps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/>
                        <a:t>O(log </a:t>
                      </a:r>
                      <a:r>
                        <a:rPr lang="da-DK" sz="2400" b="1" i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d</a:t>
                      </a:r>
                      <a:r>
                        <a:rPr lang="da-DK" sz="2400" dirty="0" smtClean="0"/>
                        <a:t>) </a:t>
                      </a:r>
                      <a:r>
                        <a:rPr lang="da-DK" sz="2400" dirty="0" err="1" smtClean="0"/>
                        <a:t>exp</a:t>
                      </a:r>
                      <a:r>
                        <a:rPr lang="da-DK" sz="2400" dirty="0" smtClean="0"/>
                        <a:t>.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dirty="0" smtClean="0"/>
                        <a:t>O(1) </a:t>
                      </a:r>
                      <a:r>
                        <a:rPr lang="da-DK" sz="2400" dirty="0" err="1" smtClean="0"/>
                        <a:t>exp</a:t>
                      </a:r>
                      <a:r>
                        <a:rPr lang="da-DK" sz="2400" dirty="0" smtClean="0"/>
                        <a:t>.</a:t>
                      </a: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33008">
                <a:tc>
                  <a:txBody>
                    <a:bodyPr/>
                    <a:lstStyle/>
                    <a:p>
                      <a:r>
                        <a:rPr lang="da-DK" sz="2400" dirty="0" smtClean="0"/>
                        <a:t>   Brodal, </a:t>
                      </a:r>
                      <a:r>
                        <a:rPr lang="da-DK" sz="2400" dirty="0" err="1" smtClean="0"/>
                        <a:t>Lagogiannis</a:t>
                      </a:r>
                      <a:r>
                        <a:rPr lang="da-DK" sz="2400" dirty="0" smtClean="0"/>
                        <a:t>,</a:t>
                      </a:r>
                      <a:r>
                        <a:rPr lang="da-DK" sz="2400" baseline="0" dirty="0" smtClean="0"/>
                        <a:t> </a:t>
                      </a:r>
                      <a:r>
                        <a:rPr lang="da-DK" sz="2400" baseline="0" dirty="0" err="1" smtClean="0"/>
                        <a:t>Makris</a:t>
                      </a:r>
                      <a:r>
                        <a:rPr lang="da-DK" sz="2400" baseline="0" dirty="0" smtClean="0"/>
                        <a:t>,</a:t>
                      </a:r>
                    </a:p>
                    <a:p>
                      <a:r>
                        <a:rPr lang="da-DK" sz="2400" baseline="0" dirty="0" smtClean="0"/>
                        <a:t>   </a:t>
                      </a:r>
                      <a:r>
                        <a:rPr lang="da-DK" sz="2400" baseline="0" dirty="0" err="1" smtClean="0"/>
                        <a:t>Tsakalidis</a:t>
                      </a:r>
                      <a:r>
                        <a:rPr lang="da-DK" sz="2400" baseline="0" dirty="0" smtClean="0"/>
                        <a:t>, </a:t>
                      </a:r>
                      <a:r>
                        <a:rPr lang="da-DK" sz="2400" baseline="0" dirty="0" err="1" smtClean="0"/>
                        <a:t>Tsichlas</a:t>
                      </a:r>
                      <a:r>
                        <a:rPr lang="da-DK" sz="2400" baseline="0" dirty="0" smtClean="0"/>
                        <a:t> 2003</a:t>
                      </a:r>
                    </a:p>
                    <a:p>
                      <a:r>
                        <a:rPr lang="da-DK" sz="2400" baseline="0" dirty="0" smtClean="0"/>
                        <a:t>   Dietz, Raman 1994 (RAM)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/>
                        <a:t>O(log </a:t>
                      </a:r>
                      <a:r>
                        <a:rPr lang="da-DK" sz="2400" b="1" i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d</a:t>
                      </a:r>
                      <a:r>
                        <a:rPr lang="da-DK" sz="2400" dirty="0" smtClean="0"/>
                        <a:t>)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/>
                        <a:t>O(1)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Left Brace 7"/>
          <p:cNvSpPr/>
          <p:nvPr/>
        </p:nvSpPr>
        <p:spPr>
          <a:xfrm>
            <a:off x="6890770" y="3861048"/>
            <a:ext cx="144016" cy="64807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>
            <a:off x="6876256" y="1700808"/>
            <a:ext cx="144016" cy="64807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a-DK" b="1" dirty="0" err="1" smtClean="0"/>
              <a:t>Level-Linked</a:t>
            </a:r>
            <a:r>
              <a:rPr lang="da-DK" b="1" dirty="0" smtClean="0"/>
              <a:t> (2,4)</a:t>
            </a:r>
            <a:r>
              <a:rPr lang="da-DK" b="1" dirty="0" err="1" smtClean="0"/>
              <a:t>-trees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764704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1400" dirty="0" smtClean="0"/>
              <a:t>[S. Huddleston, K. </a:t>
            </a:r>
            <a:r>
              <a:rPr lang="en-US" sz="1400" dirty="0" err="1" smtClean="0"/>
              <a:t>Mehlhorn</a:t>
            </a:r>
            <a:r>
              <a:rPr lang="en-US" sz="1400" dirty="0" smtClean="0"/>
              <a:t>. </a:t>
            </a:r>
            <a:r>
              <a:rPr lang="en-US" sz="1400" i="1" dirty="0" smtClean="0"/>
              <a:t>A new data structure for representing sorted lists</a:t>
            </a:r>
            <a:r>
              <a:rPr lang="en-US" sz="1400" dirty="0" smtClean="0"/>
              <a:t>. </a:t>
            </a:r>
            <a:r>
              <a:rPr lang="en-US" sz="1400" dirty="0" err="1" smtClean="0"/>
              <a:t>Acta</a:t>
            </a:r>
            <a:r>
              <a:rPr lang="en-US" sz="1400" dirty="0" smtClean="0"/>
              <a:t> </a:t>
            </a:r>
            <a:r>
              <a:rPr lang="en-US" sz="1400" dirty="0" err="1" smtClean="0"/>
              <a:t>Informatica</a:t>
            </a:r>
            <a:r>
              <a:rPr lang="en-US" sz="1400" dirty="0" smtClean="0"/>
              <a:t>, 17:157–184, 1982]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6218148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82638" indent="-514350" algn="ctr"/>
            <a:r>
              <a:rPr lang="da-DK" sz="2800" dirty="0" smtClean="0"/>
              <a:t>Potential </a:t>
            </a:r>
            <a:r>
              <a:rPr lang="el-GR" sz="2800" dirty="0" smtClean="0"/>
              <a:t>Φ</a:t>
            </a:r>
            <a:r>
              <a:rPr lang="da-DK" sz="2800" dirty="0" smtClean="0"/>
              <a:t> = 2 ∙ # degree-4 + # degree-2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3641" t="26100" r="3042" b="42153"/>
          <a:stretch>
            <a:fillRect/>
          </a:stretch>
        </p:blipFill>
        <p:spPr bwMode="auto">
          <a:xfrm>
            <a:off x="-1" y="1667634"/>
            <a:ext cx="9144001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4168" y="4653136"/>
            <a:ext cx="9144000" cy="1833067"/>
          </a:xfrm>
        </p:spPr>
        <p:txBody>
          <a:bodyPr>
            <a:normAutofit/>
          </a:bodyPr>
          <a:lstStyle/>
          <a:p>
            <a:pPr>
              <a:buNone/>
              <a:tabLst>
                <a:tab pos="1427163" algn="l"/>
              </a:tabLst>
            </a:pPr>
            <a:r>
              <a:rPr lang="da-DK" sz="2800" b="1" dirty="0" err="1" smtClean="0">
                <a:solidFill>
                  <a:srgbClr val="C00000"/>
                </a:solidFill>
              </a:rPr>
              <a:t>Updates</a:t>
            </a:r>
            <a:r>
              <a:rPr lang="da-DK" sz="2800" b="1" dirty="0" smtClean="0">
                <a:solidFill>
                  <a:srgbClr val="C00000"/>
                </a:solidFill>
              </a:rPr>
              <a:t>	</a:t>
            </a:r>
            <a:r>
              <a:rPr lang="da-DK" sz="2800" dirty="0" smtClean="0"/>
              <a:t>Split nodes of </a:t>
            </a:r>
            <a:r>
              <a:rPr lang="da-DK" sz="2800" dirty="0" err="1" smtClean="0"/>
              <a:t>degree</a:t>
            </a:r>
            <a:r>
              <a:rPr lang="da-DK" sz="2800" dirty="0" smtClean="0"/>
              <a:t> &gt;4, fusion nodes of </a:t>
            </a:r>
            <a:r>
              <a:rPr lang="da-DK" sz="2800" dirty="0" err="1" smtClean="0"/>
              <a:t>degree</a:t>
            </a:r>
            <a:r>
              <a:rPr lang="da-DK" sz="2800" dirty="0" smtClean="0"/>
              <a:t> &lt;2</a:t>
            </a:r>
          </a:p>
          <a:p>
            <a:pPr>
              <a:buNone/>
              <a:tabLst>
                <a:tab pos="1427163" algn="l"/>
              </a:tabLst>
            </a:pPr>
            <a:r>
              <a:rPr lang="da-DK" sz="2800" b="1" dirty="0" err="1" smtClean="0">
                <a:solidFill>
                  <a:srgbClr val="C00000"/>
                </a:solidFill>
              </a:rPr>
              <a:t>Search</a:t>
            </a:r>
            <a:r>
              <a:rPr lang="da-DK" sz="2800" dirty="0" smtClean="0"/>
              <a:t>  	</a:t>
            </a:r>
            <a:r>
              <a:rPr lang="da-DK" sz="2800" dirty="0" err="1" smtClean="0"/>
              <a:t>Search</a:t>
            </a:r>
            <a:r>
              <a:rPr lang="da-DK" sz="2800" dirty="0" smtClean="0"/>
              <a:t> up </a:t>
            </a:r>
            <a:r>
              <a:rPr lang="da-DK" sz="2800" b="1" dirty="0" smtClean="0">
                <a:solidFill>
                  <a:srgbClr val="C00000"/>
                </a:solidFill>
              </a:rPr>
              <a:t>+</a:t>
            </a:r>
            <a:r>
              <a:rPr lang="da-DK" sz="2800" dirty="0" smtClean="0"/>
              <a:t> </a:t>
            </a:r>
            <a:r>
              <a:rPr lang="da-DK" sz="2800" dirty="0" err="1" smtClean="0"/>
              <a:t>top-down</a:t>
            </a:r>
            <a:r>
              <a:rPr lang="da-DK" sz="2800" dirty="0" smtClean="0"/>
              <a:t> </a:t>
            </a:r>
            <a:r>
              <a:rPr lang="da-DK" sz="2800" dirty="0" err="1" smtClean="0"/>
              <a:t>search</a:t>
            </a:r>
            <a:endParaRPr lang="da-DK" sz="2800" dirty="0" smtClean="0"/>
          </a:p>
          <a:p>
            <a:pPr>
              <a:tabLst>
                <a:tab pos="1427163" algn="l"/>
              </a:tabLst>
            </a:pPr>
            <a:endParaRPr lang="da-DK" sz="2800" dirty="0" smtClean="0"/>
          </a:p>
          <a:p>
            <a:pPr>
              <a:tabLst>
                <a:tab pos="1427163" algn="l"/>
              </a:tabLst>
            </a:pP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011796" y="377974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smtClean="0">
                <a:solidFill>
                  <a:srgbClr val="C00000"/>
                </a:solidFill>
              </a:rPr>
              <a:t>finger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32022" y="360255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err="1" smtClean="0">
                <a:solidFill>
                  <a:srgbClr val="C00000"/>
                </a:solidFill>
              </a:rPr>
              <a:t>search</a:t>
            </a:r>
            <a:r>
              <a:rPr lang="da-DK" b="1" dirty="0" smtClean="0">
                <a:solidFill>
                  <a:srgbClr val="C00000"/>
                </a:solidFill>
              </a:rPr>
              <a:t>(T)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5400000" flipH="1" flipV="1">
            <a:off x="2876289" y="3707343"/>
            <a:ext cx="288032" cy="79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a-DK" b="1" dirty="0" err="1" smtClean="0"/>
              <a:t>Randomized</a:t>
            </a:r>
            <a:r>
              <a:rPr lang="da-DK" b="1" dirty="0" smtClean="0"/>
              <a:t> Skip Lists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789423"/>
            <a:ext cx="9217024" cy="2769171"/>
          </a:xfrm>
        </p:spPr>
        <p:txBody>
          <a:bodyPr>
            <a:normAutofit/>
          </a:bodyPr>
          <a:lstStyle/>
          <a:p>
            <a:pPr>
              <a:buNone/>
              <a:tabLst>
                <a:tab pos="1620838" algn="l"/>
              </a:tabLst>
            </a:pPr>
            <a:r>
              <a:rPr lang="da-DK" sz="2800" b="1" dirty="0" err="1" smtClean="0">
                <a:solidFill>
                  <a:srgbClr val="C00000"/>
                </a:solidFill>
              </a:rPr>
              <a:t>Insertion</a:t>
            </a:r>
            <a:r>
              <a:rPr lang="da-DK" sz="2800" dirty="0" smtClean="0"/>
              <a:t>	</a:t>
            </a:r>
            <a:r>
              <a:rPr lang="da-DK" sz="2800" dirty="0" err="1" smtClean="0"/>
              <a:t>Increase</a:t>
            </a:r>
            <a:r>
              <a:rPr lang="da-DK" sz="2800" dirty="0" smtClean="0"/>
              <a:t> pile to </a:t>
            </a:r>
            <a:r>
              <a:rPr lang="da-DK" sz="2800" dirty="0" err="1" smtClean="0"/>
              <a:t>next</a:t>
            </a:r>
            <a:r>
              <a:rPr lang="da-DK" sz="2800" dirty="0" smtClean="0"/>
              <a:t> </a:t>
            </a:r>
            <a:r>
              <a:rPr lang="da-DK" sz="2800" dirty="0" err="1" smtClean="0"/>
              <a:t>level</a:t>
            </a:r>
            <a:r>
              <a:rPr lang="da-DK" sz="2800" dirty="0" smtClean="0"/>
              <a:t> </a:t>
            </a:r>
            <a:r>
              <a:rPr lang="da-DK" sz="2800" dirty="0" err="1" smtClean="0"/>
              <a:t>with</a:t>
            </a:r>
            <a:r>
              <a:rPr lang="da-DK" sz="2800" dirty="0" smtClean="0"/>
              <a:t> pr. = 1/2</a:t>
            </a:r>
          </a:p>
          <a:p>
            <a:pPr>
              <a:buNone/>
              <a:tabLst>
                <a:tab pos="1620838" algn="l"/>
              </a:tabLst>
            </a:pPr>
            <a:r>
              <a:rPr lang="da-DK" sz="2800" b="1" dirty="0" err="1" smtClean="0">
                <a:solidFill>
                  <a:srgbClr val="C00000"/>
                </a:solidFill>
              </a:rPr>
              <a:t>Height</a:t>
            </a:r>
            <a:r>
              <a:rPr lang="da-DK" sz="2800" b="1" dirty="0" smtClean="0">
                <a:solidFill>
                  <a:srgbClr val="C00000"/>
                </a:solidFill>
              </a:rPr>
              <a:t>	</a:t>
            </a:r>
            <a:r>
              <a:rPr lang="da-DK" sz="2800" dirty="0" smtClean="0"/>
              <a:t>O(log </a:t>
            </a:r>
            <a:r>
              <a:rPr lang="da-DK" sz="2800" i="1" dirty="0" smtClean="0"/>
              <a:t>n</a:t>
            </a:r>
            <a:r>
              <a:rPr lang="da-DK" sz="2800" dirty="0" smtClean="0"/>
              <a:t>) </a:t>
            </a:r>
            <a:r>
              <a:rPr lang="da-DK" sz="2800" dirty="0" err="1" smtClean="0"/>
              <a:t>expected</a:t>
            </a:r>
            <a:r>
              <a:rPr lang="da-DK" sz="2800" dirty="0" smtClean="0"/>
              <a:t> </a:t>
            </a:r>
            <a:r>
              <a:rPr lang="da-DK" sz="2800" dirty="0" err="1" smtClean="0"/>
              <a:t>with</a:t>
            </a:r>
            <a:r>
              <a:rPr lang="da-DK" sz="2800" dirty="0" smtClean="0"/>
              <a:t> </a:t>
            </a:r>
            <a:r>
              <a:rPr lang="da-DK" sz="2800" dirty="0" err="1" smtClean="0"/>
              <a:t>high</a:t>
            </a:r>
            <a:r>
              <a:rPr lang="da-DK" sz="2800" dirty="0" smtClean="0"/>
              <a:t> </a:t>
            </a:r>
            <a:r>
              <a:rPr lang="da-DK" sz="2800" dirty="0" err="1" smtClean="0"/>
              <a:t>probability</a:t>
            </a:r>
            <a:endParaRPr lang="da-DK" sz="2800" dirty="0" smtClean="0"/>
          </a:p>
          <a:p>
            <a:pPr>
              <a:buNone/>
              <a:tabLst>
                <a:tab pos="1620838" algn="l"/>
              </a:tabLst>
            </a:pPr>
            <a:r>
              <a:rPr lang="da-DK" sz="2800" b="1" dirty="0" smtClean="0">
                <a:solidFill>
                  <a:srgbClr val="C00000"/>
                </a:solidFill>
              </a:rPr>
              <a:t>Pointer</a:t>
            </a:r>
            <a:r>
              <a:rPr lang="da-DK" sz="2800" dirty="0" smtClean="0"/>
              <a:t>	</a:t>
            </a:r>
            <a:r>
              <a:rPr lang="da-DK" sz="2800" dirty="0" err="1" smtClean="0"/>
              <a:t>Horizontally</a:t>
            </a:r>
            <a:r>
              <a:rPr lang="da-DK" sz="2800" dirty="0" smtClean="0"/>
              <a:t> </a:t>
            </a:r>
            <a:r>
              <a:rPr lang="da-DK" sz="2800" dirty="0" err="1" smtClean="0"/>
              <a:t>spans</a:t>
            </a:r>
            <a:r>
              <a:rPr lang="da-DK" sz="2800" dirty="0" smtClean="0"/>
              <a:t> O(1) </a:t>
            </a:r>
            <a:r>
              <a:rPr lang="da-DK" sz="2800" dirty="0" err="1" smtClean="0"/>
              <a:t>exp</a:t>
            </a:r>
            <a:r>
              <a:rPr lang="da-DK" sz="2800" dirty="0" smtClean="0"/>
              <a:t>. piles </a:t>
            </a:r>
            <a:r>
              <a:rPr lang="da-DK" sz="2800" dirty="0" err="1" smtClean="0"/>
              <a:t>one</a:t>
            </a:r>
            <a:r>
              <a:rPr lang="da-DK" sz="2800" dirty="0" smtClean="0"/>
              <a:t> </a:t>
            </a:r>
            <a:r>
              <a:rPr lang="da-DK" sz="2800" dirty="0" err="1" smtClean="0"/>
              <a:t>level</a:t>
            </a:r>
            <a:r>
              <a:rPr lang="da-DK" sz="2800" dirty="0" smtClean="0"/>
              <a:t> </a:t>
            </a:r>
            <a:r>
              <a:rPr lang="da-DK" sz="2800" dirty="0" err="1" smtClean="0"/>
              <a:t>below</a:t>
            </a:r>
            <a:endParaRPr lang="da-DK" sz="2800" dirty="0" smtClean="0"/>
          </a:p>
          <a:p>
            <a:pPr>
              <a:buNone/>
              <a:tabLst>
                <a:tab pos="1620838" algn="l"/>
              </a:tabLst>
            </a:pPr>
            <a:r>
              <a:rPr lang="da-DK" sz="2800" b="1" dirty="0" smtClean="0">
                <a:solidFill>
                  <a:srgbClr val="C00000"/>
                </a:solidFill>
              </a:rPr>
              <a:t>Finger  	</a:t>
            </a:r>
            <a:r>
              <a:rPr lang="da-DK" sz="2800" dirty="0" err="1" smtClean="0"/>
              <a:t>Remember</a:t>
            </a:r>
            <a:r>
              <a:rPr lang="da-DK" sz="2800" dirty="0" smtClean="0"/>
              <a:t> nodes </a:t>
            </a:r>
            <a:r>
              <a:rPr lang="da-DK" sz="2800" dirty="0" err="1" smtClean="0"/>
              <a:t>on</a:t>
            </a:r>
            <a:r>
              <a:rPr lang="da-DK" sz="2800" dirty="0" smtClean="0"/>
              <a:t> </a:t>
            </a:r>
            <a:r>
              <a:rPr lang="da-DK" sz="2800" dirty="0" err="1" smtClean="0"/>
              <a:t>search</a:t>
            </a:r>
            <a:r>
              <a:rPr lang="da-DK" sz="2800" dirty="0" smtClean="0"/>
              <a:t> </a:t>
            </a:r>
            <a:r>
              <a:rPr lang="da-DK" sz="2800" dirty="0" err="1" smtClean="0"/>
              <a:t>path</a:t>
            </a:r>
            <a:endParaRPr lang="da-DK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750714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1400" dirty="0" smtClean="0"/>
              <a:t>[W. Pugh. </a:t>
            </a:r>
            <a:r>
              <a:rPr lang="en-US" sz="1400" i="1" dirty="0" smtClean="0"/>
              <a:t>Skip lists: A probabilistic alternative to balanced trees. Communications of the ACM</a:t>
            </a:r>
            <a:r>
              <a:rPr lang="en-US" sz="1400" dirty="0" smtClean="0"/>
              <a:t>, 33(6):668–676, 1990]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4134" t="35910" r="3729" b="46607"/>
          <a:stretch>
            <a:fillRect/>
          </a:stretch>
        </p:blipFill>
        <p:spPr bwMode="auto">
          <a:xfrm>
            <a:off x="4643" y="1700808"/>
            <a:ext cx="9107273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851920" y="299695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smtClean="0">
                <a:solidFill>
                  <a:srgbClr val="C00000"/>
                </a:solidFill>
              </a:rPr>
              <a:t>finger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4716413" y="2924547"/>
            <a:ext cx="288032" cy="79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03648" y="270892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err="1" smtClean="0">
                <a:solidFill>
                  <a:srgbClr val="C00000"/>
                </a:solidFill>
              </a:rPr>
              <a:t>search</a:t>
            </a:r>
            <a:r>
              <a:rPr lang="da-DK" b="1" dirty="0" smtClean="0">
                <a:solidFill>
                  <a:srgbClr val="C00000"/>
                </a:solidFill>
              </a:rPr>
              <a:t>(D)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25987" t="17955" r="24992" b="4556"/>
          <a:stretch>
            <a:fillRect/>
          </a:stretch>
        </p:blipFill>
        <p:spPr bwMode="auto">
          <a:xfrm>
            <a:off x="4683142" y="1743199"/>
            <a:ext cx="4425362" cy="4372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da-DK" b="1" dirty="0" err="1" smtClean="0"/>
              <a:t>Treaps</a:t>
            </a:r>
            <a:r>
              <a:rPr lang="da-DK" b="1" dirty="0" smtClean="0"/>
              <a:t> – </a:t>
            </a:r>
            <a:r>
              <a:rPr lang="da-DK" b="1" dirty="0" err="1" smtClean="0"/>
              <a:t>Randomized</a:t>
            </a:r>
            <a:r>
              <a:rPr lang="da-DK" b="1" dirty="0" smtClean="0"/>
              <a:t> </a:t>
            </a:r>
            <a:r>
              <a:rPr lang="da-DK" b="1" dirty="0" err="1" smtClean="0"/>
              <a:t>Binary</a:t>
            </a:r>
            <a:r>
              <a:rPr lang="da-DK" b="1" dirty="0" smtClean="0"/>
              <a:t> </a:t>
            </a:r>
            <a:r>
              <a:rPr lang="da-DK" b="1" dirty="0" err="1" smtClean="0"/>
              <a:t>Search</a:t>
            </a:r>
            <a:r>
              <a:rPr lang="da-DK" b="1" dirty="0" smtClean="0"/>
              <a:t> </a:t>
            </a:r>
            <a:r>
              <a:rPr lang="da-DK" b="1" dirty="0" err="1" smtClean="0"/>
              <a:t>Trees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750714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1400" dirty="0" smtClean="0"/>
              <a:t>[R. Seidel and C. R. Aragon. </a:t>
            </a:r>
            <a:r>
              <a:rPr lang="en-US" sz="1400" i="1" dirty="0" smtClean="0"/>
              <a:t>Randomized search trees</a:t>
            </a:r>
            <a:r>
              <a:rPr lang="en-US" sz="1400" dirty="0" smtClean="0"/>
              <a:t>. </a:t>
            </a:r>
            <a:r>
              <a:rPr lang="en-US" sz="1400" dirty="0" err="1" smtClean="0"/>
              <a:t>Algorithmica</a:t>
            </a:r>
            <a:r>
              <a:rPr lang="en-US" sz="1400" dirty="0" smtClean="0"/>
              <a:t>, 16(4/5):464–497, 1996]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51520" y="1772816"/>
            <a:ext cx="5688632" cy="4392488"/>
          </a:xfrm>
        </p:spPr>
        <p:txBody>
          <a:bodyPr>
            <a:normAutofit fontScale="92500" lnSpcReduction="10000"/>
          </a:bodyPr>
          <a:lstStyle/>
          <a:p>
            <a:r>
              <a:rPr lang="da-DK" sz="2800" dirty="0" err="1" smtClean="0"/>
              <a:t>Each</a:t>
            </a:r>
            <a:r>
              <a:rPr lang="da-DK" sz="2800" dirty="0" smtClean="0"/>
              <a:t> element </a:t>
            </a:r>
            <a:r>
              <a:rPr lang="da-DK" sz="2800" dirty="0" err="1" smtClean="0"/>
              <a:t>random</a:t>
            </a:r>
            <a:r>
              <a:rPr lang="da-DK" sz="2800" dirty="0" smtClean="0"/>
              <a:t> </a:t>
            </a:r>
            <a:r>
              <a:rPr lang="da-DK" sz="2800" dirty="0" err="1" smtClean="0"/>
              <a:t>priority</a:t>
            </a:r>
            <a:endParaRPr lang="da-DK" sz="2800" dirty="0" smtClean="0"/>
          </a:p>
          <a:p>
            <a:r>
              <a:rPr lang="da-DK" sz="2800" dirty="0" err="1" smtClean="0"/>
              <a:t>Search</a:t>
            </a:r>
            <a:r>
              <a:rPr lang="da-DK" sz="2800" dirty="0" smtClean="0"/>
              <a:t> </a:t>
            </a:r>
            <a:r>
              <a:rPr lang="da-DK" sz="2800" dirty="0" err="1" smtClean="0"/>
              <a:t>tree</a:t>
            </a:r>
            <a:r>
              <a:rPr lang="da-DK" sz="2800" dirty="0" smtClean="0"/>
              <a:t> </a:t>
            </a:r>
            <a:r>
              <a:rPr lang="da-DK" sz="2800" dirty="0" err="1" smtClean="0"/>
              <a:t>wrt</a:t>
            </a:r>
            <a:r>
              <a:rPr lang="da-DK" sz="2800" dirty="0" smtClean="0"/>
              <a:t> element</a:t>
            </a:r>
          </a:p>
          <a:p>
            <a:r>
              <a:rPr lang="da-DK" sz="2800" dirty="0" err="1" smtClean="0"/>
              <a:t>Heap</a:t>
            </a:r>
            <a:r>
              <a:rPr lang="da-DK" sz="2800" dirty="0" smtClean="0"/>
              <a:t> </a:t>
            </a:r>
            <a:r>
              <a:rPr lang="da-DK" sz="2800" dirty="0" err="1" smtClean="0"/>
              <a:t>order</a:t>
            </a:r>
            <a:r>
              <a:rPr lang="da-DK" sz="2800" dirty="0" smtClean="0"/>
              <a:t> </a:t>
            </a:r>
            <a:r>
              <a:rPr lang="da-DK" sz="2800" dirty="0" err="1" smtClean="0"/>
              <a:t>wrt</a:t>
            </a:r>
            <a:r>
              <a:rPr lang="da-DK" sz="2800" dirty="0" smtClean="0"/>
              <a:t> </a:t>
            </a:r>
            <a:r>
              <a:rPr lang="da-DK" sz="2800" dirty="0" err="1" smtClean="0"/>
              <a:t>priority</a:t>
            </a:r>
            <a:endParaRPr lang="da-DK" sz="2800" dirty="0" smtClean="0"/>
          </a:p>
          <a:p>
            <a:r>
              <a:rPr lang="da-DK" sz="2800" dirty="0" err="1" smtClean="0"/>
              <a:t>Height</a:t>
            </a:r>
            <a:r>
              <a:rPr lang="da-DK" sz="2800" dirty="0" smtClean="0"/>
              <a:t> O(log </a:t>
            </a:r>
            <a:r>
              <a:rPr lang="da-DK" sz="2800" i="1" dirty="0" smtClean="0"/>
              <a:t>n</a:t>
            </a:r>
            <a:r>
              <a:rPr lang="da-DK" sz="2800" dirty="0" smtClean="0"/>
              <a:t>) </a:t>
            </a:r>
            <a:r>
              <a:rPr lang="da-DK" sz="2800" dirty="0" err="1" smtClean="0"/>
              <a:t>expected</a:t>
            </a:r>
            <a:endParaRPr lang="da-DK" sz="2800" dirty="0" smtClean="0"/>
          </a:p>
          <a:p>
            <a:r>
              <a:rPr lang="da-DK" sz="2800" dirty="0" err="1" smtClean="0"/>
              <a:t>Insert</a:t>
            </a:r>
            <a:r>
              <a:rPr lang="da-DK" sz="2800" dirty="0" smtClean="0"/>
              <a:t> &amp; </a:t>
            </a:r>
            <a:r>
              <a:rPr lang="da-DK" sz="2800" dirty="0" err="1" smtClean="0"/>
              <a:t>deletion</a:t>
            </a:r>
            <a:r>
              <a:rPr lang="da-DK" sz="2800" dirty="0" smtClean="0"/>
              <a:t> </a:t>
            </a:r>
            <a:r>
              <a:rPr lang="da-DK" sz="2800" b="1" dirty="0" smtClean="0">
                <a:solidFill>
                  <a:srgbClr val="C00000"/>
                </a:solidFill>
              </a:rPr>
              <a:t>rotations</a:t>
            </a:r>
            <a:br>
              <a:rPr lang="da-DK" sz="2800" b="1" dirty="0" smtClean="0">
                <a:solidFill>
                  <a:srgbClr val="C00000"/>
                </a:solidFill>
              </a:rPr>
            </a:br>
            <a:r>
              <a:rPr lang="da-DK" sz="2800" dirty="0" smtClean="0"/>
              <a:t>O(1) </a:t>
            </a:r>
            <a:r>
              <a:rPr lang="da-DK" sz="2800" dirty="0" err="1" smtClean="0"/>
              <a:t>expected</a:t>
            </a:r>
            <a:r>
              <a:rPr lang="da-DK" sz="2800" dirty="0" smtClean="0"/>
              <a:t> time</a:t>
            </a:r>
          </a:p>
          <a:p>
            <a:r>
              <a:rPr lang="da-DK" sz="2800" b="1" dirty="0" err="1" smtClean="0">
                <a:solidFill>
                  <a:srgbClr val="C00000"/>
                </a:solidFill>
              </a:rPr>
              <a:t>Search</a:t>
            </a:r>
            <a:r>
              <a:rPr lang="da-DK" sz="2800" dirty="0" smtClean="0"/>
              <a:t>  Go up to LCA, and </a:t>
            </a:r>
            <a:r>
              <a:rPr lang="da-DK" sz="2800" dirty="0" err="1" smtClean="0"/>
              <a:t>search</a:t>
            </a: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 err="1" smtClean="0"/>
              <a:t>down</a:t>
            </a:r>
            <a:r>
              <a:rPr lang="da-DK" sz="2800" dirty="0" smtClean="0"/>
              <a:t> – </a:t>
            </a:r>
            <a:r>
              <a:rPr lang="da-DK" sz="2800" dirty="0" err="1" smtClean="0"/>
              <a:t>concurrently</a:t>
            </a:r>
            <a:r>
              <a:rPr lang="da-DK" sz="2800" dirty="0" smtClean="0"/>
              <a:t> </a:t>
            </a:r>
            <a:r>
              <a:rPr lang="da-DK" sz="2800" dirty="0" err="1" smtClean="0"/>
              <a:t>follow</a:t>
            </a:r>
            <a:r>
              <a:rPr lang="da-DK" sz="2800" dirty="0" smtClean="0"/>
              <a:t> </a:t>
            </a:r>
            <a:br>
              <a:rPr lang="da-DK" sz="2800" dirty="0" smtClean="0"/>
            </a:br>
            <a:r>
              <a:rPr lang="da-DK" sz="2800" dirty="0" err="1" smtClean="0"/>
              <a:t>excess</a:t>
            </a:r>
            <a:r>
              <a:rPr lang="da-DK" sz="2800" dirty="0" smtClean="0"/>
              <a:t> </a:t>
            </a:r>
            <a:r>
              <a:rPr lang="da-DK" sz="2800" dirty="0" err="1" smtClean="0"/>
              <a:t>path</a:t>
            </a:r>
            <a:r>
              <a:rPr lang="da-DK" sz="2800" dirty="0" smtClean="0"/>
              <a:t> to find </a:t>
            </a:r>
            <a:r>
              <a:rPr lang="da-DK" sz="2800" dirty="0" err="1" smtClean="0"/>
              <a:t>next</a:t>
            </a:r>
            <a:r>
              <a:rPr lang="da-DK" sz="2800" dirty="0" smtClean="0"/>
              <a:t> LCA </a:t>
            </a:r>
            <a:r>
              <a:rPr lang="da-DK" sz="2800" dirty="0" err="1" smtClean="0"/>
              <a:t>candidate</a:t>
            </a: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 err="1" smtClean="0"/>
              <a:t>Search</a:t>
            </a:r>
            <a:r>
              <a:rPr lang="da-DK" sz="2800" dirty="0" smtClean="0"/>
              <a:t> </a:t>
            </a:r>
            <a:r>
              <a:rPr lang="da-DK" sz="2800" dirty="0" err="1" smtClean="0"/>
              <a:t>path</a:t>
            </a:r>
            <a:r>
              <a:rPr lang="da-DK" sz="2800" dirty="0" smtClean="0"/>
              <a:t> O(log </a:t>
            </a:r>
            <a:r>
              <a:rPr lang="da-DK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</a:t>
            </a:r>
            <a:r>
              <a:rPr lang="da-DK" sz="2800" dirty="0" smtClean="0"/>
              <a:t>) </a:t>
            </a:r>
            <a:r>
              <a:rPr lang="da-DK" sz="2800" dirty="0" err="1" smtClean="0"/>
              <a:t>expected</a:t>
            </a:r>
            <a:endParaRPr lang="da-DK" sz="2800" dirty="0" smtClean="0"/>
          </a:p>
          <a:p>
            <a:endParaRPr lang="da-DK" sz="2800" b="1" dirty="0" smtClean="0">
              <a:solidFill>
                <a:srgbClr val="C00000"/>
              </a:solidFill>
            </a:endParaRPr>
          </a:p>
          <a:p>
            <a:endParaRPr lang="da-DK" sz="2800" dirty="0" smtClean="0"/>
          </a:p>
          <a:p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148064" y="3615407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>
                <a:solidFill>
                  <a:srgbClr val="C00000"/>
                </a:solidFill>
              </a:rPr>
              <a:t>finger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6572182" y="3518065"/>
            <a:ext cx="288032" cy="21602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660232" y="5703639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err="1" smtClean="0">
                <a:solidFill>
                  <a:srgbClr val="C00000"/>
                </a:solidFill>
              </a:rPr>
              <a:t>Search</a:t>
            </a:r>
            <a:r>
              <a:rPr lang="da-DK" sz="2400" b="1" dirty="0" smtClean="0">
                <a:solidFill>
                  <a:srgbClr val="C00000"/>
                </a:solidFill>
              </a:rPr>
              <a:t>(P)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8032304" y="5379603"/>
            <a:ext cx="576064" cy="21602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Brace 14"/>
          <p:cNvSpPr/>
          <p:nvPr/>
        </p:nvSpPr>
        <p:spPr>
          <a:xfrm rot="17778849">
            <a:off x="7133238" y="949975"/>
            <a:ext cx="184085" cy="2476427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rot="1547378">
            <a:off x="6172218" y="171685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 smtClean="0">
                <a:solidFill>
                  <a:srgbClr val="C00000"/>
                </a:solidFill>
              </a:rPr>
              <a:t>excess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path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484784"/>
            <a:ext cx="9433048" cy="5112568"/>
          </a:xfrm>
        </p:spPr>
        <p:txBody>
          <a:bodyPr>
            <a:normAutofit/>
          </a:bodyPr>
          <a:lstStyle/>
          <a:p>
            <a:r>
              <a:rPr lang="da-DK" dirty="0" err="1" smtClean="0"/>
              <a:t>Merging</a:t>
            </a:r>
            <a:r>
              <a:rPr lang="da-DK" dirty="0" smtClean="0"/>
              <a:t> </a:t>
            </a:r>
            <a:r>
              <a:rPr lang="da-DK" dirty="0" err="1" smtClean="0"/>
              <a:t>sorted</a:t>
            </a:r>
            <a:r>
              <a:rPr lang="da-DK" dirty="0" smtClean="0"/>
              <a:t> lists </a:t>
            </a:r>
            <a:r>
              <a:rPr lang="da-DK" i="1" dirty="0" smtClean="0"/>
              <a:t>L</a:t>
            </a:r>
            <a:r>
              <a:rPr lang="da-DK" baseline="-25000" dirty="0" smtClean="0"/>
              <a:t>1</a:t>
            </a:r>
            <a:r>
              <a:rPr lang="da-DK" dirty="0" smtClean="0"/>
              <a:t> and </a:t>
            </a:r>
            <a:r>
              <a:rPr lang="da-DK" i="1" dirty="0" smtClean="0"/>
              <a:t>L</a:t>
            </a:r>
            <a:r>
              <a:rPr lang="da-DK" baseline="-25000" dirty="0" smtClean="0"/>
              <a:t>2</a:t>
            </a:r>
            <a:r>
              <a:rPr lang="da-DK" dirty="0" smtClean="0"/>
              <a:t> / finger </a:t>
            </a:r>
            <a:r>
              <a:rPr lang="da-DK" dirty="0" err="1" smtClean="0"/>
              <a:t>search</a:t>
            </a:r>
            <a:r>
              <a:rPr lang="da-DK" dirty="0" smtClean="0"/>
              <a:t> </a:t>
            </a:r>
            <a:r>
              <a:rPr lang="da-DK" dirty="0" err="1" smtClean="0"/>
              <a:t>trees</a:t>
            </a:r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r>
              <a:rPr lang="da-DK" dirty="0" err="1" smtClean="0"/>
              <a:t>Merging</a:t>
            </a:r>
            <a:r>
              <a:rPr lang="da-DK" dirty="0" smtClean="0"/>
              <a:t> </a:t>
            </a:r>
            <a:r>
              <a:rPr lang="da-DK" dirty="0" err="1" smtClean="0"/>
              <a:t>leaf</a:t>
            </a:r>
            <a:r>
              <a:rPr lang="da-DK" dirty="0" smtClean="0"/>
              <a:t> lists in an</a:t>
            </a:r>
            <a:br>
              <a:rPr lang="da-DK" dirty="0" smtClean="0"/>
            </a:br>
            <a:r>
              <a:rPr lang="da-DK" b="1" dirty="0" err="1" smtClean="0">
                <a:solidFill>
                  <a:srgbClr val="C00000"/>
                </a:solidFill>
              </a:rPr>
              <a:t>arbitrary</a:t>
            </a:r>
            <a:r>
              <a:rPr lang="da-DK" dirty="0" smtClean="0"/>
              <a:t> </a:t>
            </a:r>
            <a:r>
              <a:rPr lang="da-DK" dirty="0" err="1" smtClean="0"/>
              <a:t>binary</a:t>
            </a:r>
            <a:r>
              <a:rPr lang="da-DK" dirty="0" smtClean="0"/>
              <a:t> </a:t>
            </a:r>
            <a:r>
              <a:rPr lang="da-DK" dirty="0" err="1" smtClean="0"/>
              <a:t>tree</a:t>
            </a:r>
            <a:r>
              <a:rPr lang="da-DK" dirty="0" smtClean="0"/>
              <a:t>  O(</a:t>
            </a:r>
            <a:r>
              <a:rPr lang="da-DK" i="1" dirty="0" err="1" smtClean="0"/>
              <a:t>n</a:t>
            </a:r>
            <a:r>
              <a:rPr lang="da-DK" dirty="0" err="1" smtClean="0"/>
              <a:t>∙log</a:t>
            </a:r>
            <a:r>
              <a:rPr lang="da-DK" dirty="0" smtClean="0"/>
              <a:t> </a:t>
            </a:r>
            <a:r>
              <a:rPr lang="da-DK" i="1" dirty="0" smtClean="0"/>
              <a:t>n</a:t>
            </a:r>
            <a:r>
              <a:rPr lang="da-DK" dirty="0" smtClean="0"/>
              <a:t>)</a:t>
            </a:r>
          </a:p>
          <a:p>
            <a:pPr>
              <a:buNone/>
            </a:pPr>
            <a:r>
              <a:rPr lang="da-DK" dirty="0" smtClean="0"/>
              <a:t>	</a:t>
            </a:r>
            <a:r>
              <a:rPr lang="da-DK" sz="2200" b="1" dirty="0" err="1" smtClean="0">
                <a:solidFill>
                  <a:srgbClr val="C00000"/>
                </a:solidFill>
              </a:rPr>
              <a:t>Proof</a:t>
            </a:r>
            <a:r>
              <a:rPr lang="da-DK" sz="2200" dirty="0" smtClean="0"/>
              <a:t>  </a:t>
            </a:r>
            <a:r>
              <a:rPr lang="da-DK" sz="2200" dirty="0" err="1" smtClean="0"/>
              <a:t>Induction</a:t>
            </a:r>
            <a:r>
              <a:rPr lang="da-DK" sz="2200" dirty="0" smtClean="0"/>
              <a:t> O(log </a:t>
            </a:r>
            <a:r>
              <a:rPr lang="da-DK" sz="2200" i="1" dirty="0" smtClean="0"/>
              <a:t>n</a:t>
            </a:r>
            <a:r>
              <a:rPr lang="da-DK" sz="2200" dirty="0" smtClean="0"/>
              <a:t>!)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sz="2200" dirty="0" smtClean="0"/>
              <a:t>O(log </a:t>
            </a:r>
            <a:r>
              <a:rPr lang="da-DK" sz="2200" i="1" dirty="0" smtClean="0"/>
              <a:t>n</a:t>
            </a:r>
            <a:r>
              <a:rPr lang="da-DK" sz="2200" baseline="-25000" dirty="0" smtClean="0"/>
              <a:t>1</a:t>
            </a:r>
            <a:r>
              <a:rPr lang="da-DK" sz="2200" dirty="0" smtClean="0"/>
              <a:t>! + log </a:t>
            </a:r>
            <a:r>
              <a:rPr lang="da-DK" sz="2200" i="1" dirty="0" smtClean="0"/>
              <a:t>n</a:t>
            </a:r>
            <a:r>
              <a:rPr lang="da-DK" sz="2200" baseline="-25000" dirty="0" smtClean="0"/>
              <a:t>2</a:t>
            </a:r>
            <a:r>
              <a:rPr lang="da-DK" sz="2200" dirty="0" smtClean="0"/>
              <a:t>! + </a:t>
            </a:r>
            <a:r>
              <a:rPr lang="da-DK" sz="2200" i="1" dirty="0" smtClean="0"/>
              <a:t>n</a:t>
            </a:r>
            <a:r>
              <a:rPr lang="da-DK" sz="2200" baseline="-25000" dirty="0" smtClean="0"/>
              <a:t>1</a:t>
            </a:r>
            <a:r>
              <a:rPr lang="da-DK" sz="2200" dirty="0" smtClean="0"/>
              <a:t>∙log ((</a:t>
            </a:r>
            <a:r>
              <a:rPr lang="da-DK" sz="2200" i="1" dirty="0" smtClean="0"/>
              <a:t>n</a:t>
            </a:r>
            <a:r>
              <a:rPr lang="da-DK" sz="2200" baseline="-25000" dirty="0" smtClean="0"/>
              <a:t>1</a:t>
            </a:r>
            <a:r>
              <a:rPr lang="da-DK" sz="2200" dirty="0" smtClean="0"/>
              <a:t>+</a:t>
            </a:r>
            <a:r>
              <a:rPr lang="da-DK" sz="2200" i="1" dirty="0" smtClean="0"/>
              <a:t>n</a:t>
            </a:r>
            <a:r>
              <a:rPr lang="da-DK" sz="2200" baseline="-25000" dirty="0" smtClean="0"/>
              <a:t>2</a:t>
            </a:r>
            <a:r>
              <a:rPr lang="da-DK" sz="2200" dirty="0" smtClean="0"/>
              <a:t>)/</a:t>
            </a:r>
            <a:r>
              <a:rPr lang="da-DK" sz="2200" i="1" dirty="0" smtClean="0"/>
              <a:t>n</a:t>
            </a:r>
            <a:r>
              <a:rPr lang="da-DK" sz="2200" baseline="-25000" dirty="0" smtClean="0"/>
              <a:t>1</a:t>
            </a:r>
            <a:r>
              <a:rPr lang="da-DK" sz="2200" dirty="0" smtClean="0"/>
              <a:t>))</a:t>
            </a:r>
            <a:br>
              <a:rPr lang="da-DK" sz="2200" dirty="0" smtClean="0"/>
            </a:br>
            <a:r>
              <a:rPr lang="da-DK" sz="2200" dirty="0" smtClean="0"/>
              <a:t>= O(log </a:t>
            </a:r>
            <a:r>
              <a:rPr lang="da-DK" sz="2200" i="1" dirty="0" smtClean="0"/>
              <a:t>n</a:t>
            </a:r>
            <a:r>
              <a:rPr lang="da-DK" sz="2200" baseline="-25000" dirty="0" smtClean="0"/>
              <a:t>1</a:t>
            </a:r>
            <a:r>
              <a:rPr lang="da-DK" sz="2200" dirty="0" smtClean="0"/>
              <a:t>! + log </a:t>
            </a:r>
            <a:r>
              <a:rPr lang="da-DK" sz="2200" i="1" dirty="0" smtClean="0"/>
              <a:t>n</a:t>
            </a:r>
            <a:r>
              <a:rPr lang="da-DK" sz="2200" baseline="-25000" dirty="0" smtClean="0"/>
              <a:t>2</a:t>
            </a:r>
            <a:r>
              <a:rPr lang="da-DK" sz="2200" dirty="0" smtClean="0"/>
              <a:t>! + log (          ))</a:t>
            </a:r>
          </a:p>
          <a:p>
            <a:pPr>
              <a:buNone/>
            </a:pPr>
            <a:r>
              <a:rPr lang="da-DK" sz="2200" dirty="0" smtClean="0"/>
              <a:t>	= O(log </a:t>
            </a:r>
            <a:r>
              <a:rPr lang="da-DK" sz="2200" dirty="0"/>
              <a:t>(</a:t>
            </a:r>
            <a:r>
              <a:rPr lang="da-DK" sz="2200" i="1" dirty="0" smtClean="0"/>
              <a:t>n</a:t>
            </a:r>
            <a:r>
              <a:rPr lang="da-DK" sz="2200" baseline="-25000" dirty="0" smtClean="0"/>
              <a:t>1</a:t>
            </a:r>
            <a:r>
              <a:rPr lang="da-DK" sz="2200" dirty="0" smtClean="0"/>
              <a:t>! </a:t>
            </a:r>
            <a:r>
              <a:rPr lang="da-DK" sz="2200" dirty="0" smtClean="0">
                <a:sym typeface="Symbol"/>
              </a:rPr>
              <a:t> </a:t>
            </a:r>
            <a:r>
              <a:rPr lang="da-DK" sz="2200" i="1" dirty="0" smtClean="0"/>
              <a:t>n</a:t>
            </a:r>
            <a:r>
              <a:rPr lang="da-DK" sz="2200" baseline="-25000" dirty="0" smtClean="0"/>
              <a:t>2</a:t>
            </a:r>
            <a:r>
              <a:rPr lang="da-DK" sz="2200" dirty="0" smtClean="0"/>
              <a:t>! </a:t>
            </a:r>
            <a:r>
              <a:rPr lang="da-DK" sz="2200" dirty="0" smtClean="0">
                <a:sym typeface="Symbol"/>
              </a:rPr>
              <a:t> (          )</a:t>
            </a:r>
            <a:r>
              <a:rPr lang="da-DK" sz="2200" dirty="0" smtClean="0"/>
              <a:t>)) = O(log (</a:t>
            </a:r>
            <a:r>
              <a:rPr lang="da-DK" sz="2200" i="1" dirty="0" smtClean="0"/>
              <a:t>n</a:t>
            </a:r>
            <a:r>
              <a:rPr lang="da-DK" sz="2200" baseline="-25000" dirty="0" smtClean="0"/>
              <a:t>1</a:t>
            </a:r>
            <a:r>
              <a:rPr lang="da-DK" sz="2200" dirty="0" smtClean="0"/>
              <a:t>+</a:t>
            </a:r>
            <a:r>
              <a:rPr lang="da-DK" sz="2200" i="1" dirty="0" smtClean="0"/>
              <a:t>n</a:t>
            </a:r>
            <a:r>
              <a:rPr lang="da-DK" sz="2200" baseline="-25000" dirty="0" smtClean="0"/>
              <a:t>2</a:t>
            </a:r>
            <a:r>
              <a:rPr lang="da-DK" sz="2200" dirty="0" smtClean="0"/>
              <a:t>)!)   </a:t>
            </a:r>
            <a:r>
              <a:rPr lang="da-DK" sz="2200" dirty="0" smtClean="0">
                <a:sym typeface="Symbol"/>
              </a:rPr>
              <a:t></a:t>
            </a:r>
            <a:endParaRPr lang="da-DK" sz="2200" dirty="0" smtClean="0"/>
          </a:p>
          <a:p>
            <a:pPr>
              <a:buNone/>
            </a:pPr>
            <a:endParaRPr lang="da-DK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52551" y="2241847"/>
            <a:ext cx="30963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 err="1" smtClean="0">
                <a:solidFill>
                  <a:srgbClr val="C00000"/>
                </a:solidFill>
              </a:rPr>
              <a:t>repeated</a:t>
            </a:r>
            <a:endParaRPr lang="da-DK" sz="2800" dirty="0" smtClean="0">
              <a:solidFill>
                <a:srgbClr val="C00000"/>
              </a:solidFill>
            </a:endParaRPr>
          </a:p>
          <a:p>
            <a:pPr algn="ctr"/>
            <a:r>
              <a:rPr lang="da-DK" sz="2800" dirty="0" err="1" smtClean="0">
                <a:solidFill>
                  <a:srgbClr val="C00000"/>
                </a:solidFill>
              </a:rPr>
              <a:t>insertion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/>
          <a:lstStyle/>
          <a:p>
            <a:r>
              <a:rPr lang="da-DK" b="1" dirty="0" err="1" smtClean="0"/>
              <a:t>Application</a:t>
            </a:r>
            <a:r>
              <a:rPr lang="da-DK" b="1" dirty="0" smtClean="0"/>
              <a:t>: </a:t>
            </a:r>
            <a:r>
              <a:rPr lang="da-DK" b="1" dirty="0" err="1" smtClean="0"/>
              <a:t>Binary</a:t>
            </a:r>
            <a:r>
              <a:rPr lang="da-DK" b="1" dirty="0" smtClean="0"/>
              <a:t> </a:t>
            </a:r>
            <a:r>
              <a:rPr lang="da-DK" b="1" dirty="0" err="1" smtClean="0"/>
              <a:t>Merging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81328"/>
            <a:ext cx="1125488" cy="365125"/>
          </a:xfrm>
        </p:spPr>
        <p:txBody>
          <a:bodyPr/>
          <a:lstStyle/>
          <a:p>
            <a:fld id="{2D510906-6E64-46D9-9D73-D39E9676222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836712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1400" dirty="0" smtClean="0"/>
              <a:t>[S. Huddleston, K. </a:t>
            </a:r>
            <a:r>
              <a:rPr lang="en-US" sz="1400" dirty="0" err="1" smtClean="0"/>
              <a:t>Mehlhorn</a:t>
            </a:r>
            <a:r>
              <a:rPr lang="en-US" sz="1400" dirty="0" smtClean="0"/>
              <a:t>. </a:t>
            </a:r>
            <a:r>
              <a:rPr lang="en-US" sz="1400" i="1" dirty="0" smtClean="0"/>
              <a:t>A new data structure for representing sorted lists</a:t>
            </a:r>
            <a:r>
              <a:rPr lang="en-US" sz="1400" dirty="0" smtClean="0"/>
              <a:t>. </a:t>
            </a:r>
            <a:r>
              <a:rPr lang="en-US" sz="1400" dirty="0" err="1" smtClean="0"/>
              <a:t>Acta</a:t>
            </a:r>
            <a:r>
              <a:rPr lang="en-US" sz="1400" dirty="0" smtClean="0"/>
              <a:t> </a:t>
            </a:r>
            <a:r>
              <a:rPr lang="en-US" sz="1400" dirty="0" err="1" smtClean="0"/>
              <a:t>Informatica</a:t>
            </a:r>
            <a:r>
              <a:rPr lang="en-US" sz="1400" dirty="0" smtClean="0"/>
              <a:t>, 17:157–184, 1982]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592511" y="2385863"/>
            <a:ext cx="1008112" cy="792088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i="1" dirty="0" smtClean="0">
                <a:solidFill>
                  <a:schemeClr val="tx1"/>
                </a:solidFill>
              </a:rPr>
              <a:t>L</a:t>
            </a:r>
            <a:r>
              <a:rPr lang="da-DK" sz="3200" baseline="-25000" dirty="0" smtClean="0">
                <a:solidFill>
                  <a:schemeClr val="tx1"/>
                </a:solidFill>
              </a:rPr>
              <a:t>1</a:t>
            </a:r>
            <a:endParaRPr lang="en-US" sz="3200" baseline="-25000" dirty="0" smtClean="0">
              <a:solidFill>
                <a:schemeClr val="tx1"/>
              </a:solidFill>
            </a:endParaRPr>
          </a:p>
          <a:p>
            <a:pPr algn="ctr"/>
            <a:endParaRPr lang="en-US" sz="1600" dirty="0" smtClean="0"/>
          </a:p>
        </p:txBody>
      </p:sp>
      <p:sp>
        <p:nvSpPr>
          <p:cNvPr id="7" name="Isosceles Triangle 6"/>
          <p:cNvSpPr/>
          <p:nvPr/>
        </p:nvSpPr>
        <p:spPr>
          <a:xfrm>
            <a:off x="3140224" y="2313855"/>
            <a:ext cx="2079848" cy="999728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i="1" dirty="0" smtClean="0">
                <a:solidFill>
                  <a:schemeClr val="tx1"/>
                </a:solidFill>
              </a:rPr>
              <a:t>L</a:t>
            </a:r>
            <a:r>
              <a:rPr lang="da-DK" sz="3200" baseline="-25000" dirty="0" smtClean="0">
                <a:solidFill>
                  <a:schemeClr val="tx1"/>
                </a:solidFill>
              </a:rPr>
              <a:t>2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456607" y="2737519"/>
            <a:ext cx="2144198" cy="0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 flipH="1" flipV="1">
            <a:off x="3131840" y="3025551"/>
            <a:ext cx="288032" cy="576064"/>
          </a:xfrm>
          <a:prstGeom prst="arc">
            <a:avLst>
              <a:gd name="adj1" fmla="val 11017204"/>
              <a:gd name="adj2" fmla="val 21369615"/>
            </a:avLst>
          </a:prstGeom>
          <a:ln>
            <a:solidFill>
              <a:srgbClr val="C0000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flipH="1" flipV="1">
            <a:off x="4644008" y="3025551"/>
            <a:ext cx="288032" cy="576064"/>
          </a:xfrm>
          <a:prstGeom prst="arc">
            <a:avLst>
              <a:gd name="adj1" fmla="val 11017204"/>
              <a:gd name="adj2" fmla="val 21369615"/>
            </a:avLst>
          </a:prstGeom>
          <a:ln>
            <a:solidFill>
              <a:srgbClr val="C0000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c 12"/>
          <p:cNvSpPr/>
          <p:nvPr/>
        </p:nvSpPr>
        <p:spPr>
          <a:xfrm flipH="1" flipV="1">
            <a:off x="4139952" y="3025551"/>
            <a:ext cx="432048" cy="576064"/>
          </a:xfrm>
          <a:prstGeom prst="arc">
            <a:avLst>
              <a:gd name="adj1" fmla="val 11017204"/>
              <a:gd name="adj2" fmla="val 21369615"/>
            </a:avLst>
          </a:prstGeom>
          <a:ln>
            <a:solidFill>
              <a:srgbClr val="C0000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 flipH="1" flipV="1">
            <a:off x="3491880" y="3025551"/>
            <a:ext cx="576064" cy="576064"/>
          </a:xfrm>
          <a:prstGeom prst="arc">
            <a:avLst>
              <a:gd name="adj1" fmla="val 11017204"/>
              <a:gd name="adj2" fmla="val 21369615"/>
            </a:avLst>
          </a:prstGeom>
          <a:ln>
            <a:solidFill>
              <a:srgbClr val="C0000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963852" y="324506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i="1" dirty="0" smtClean="0">
                <a:solidFill>
                  <a:srgbClr val="C00000"/>
                </a:solidFill>
              </a:rPr>
              <a:t>d</a:t>
            </a:r>
            <a:r>
              <a:rPr lang="da-DK" sz="2000" i="1" baseline="-25000" dirty="0" smtClean="0">
                <a:solidFill>
                  <a:srgbClr val="C00000"/>
                </a:solidFill>
              </a:rPr>
              <a:t>i</a:t>
            </a:r>
            <a:endParaRPr lang="en-US" sz="2000" i="1" baseline="-25000" dirty="0">
              <a:solidFill>
                <a:srgbClr val="C00000"/>
              </a:solidFill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4915347" y="2123182"/>
          <a:ext cx="4102100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Equation" r:id="rId4" imgW="2070000" imgH="482400" progId="Equation.3">
                  <p:embed/>
                </p:oleObj>
              </mc:Choice>
              <mc:Fallback>
                <p:oleObj name="Equation" r:id="rId4" imgW="207000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5347" y="2123182"/>
                        <a:ext cx="4102100" cy="957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" name="TextBox 110"/>
          <p:cNvSpPr txBox="1"/>
          <p:nvPr/>
        </p:nvSpPr>
        <p:spPr>
          <a:xfrm>
            <a:off x="3117985" y="5635279"/>
            <a:ext cx="1259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n</a:t>
            </a:r>
            <a:r>
              <a:rPr lang="da-DK" baseline="-25000" dirty="0" smtClean="0"/>
              <a:t>1</a:t>
            </a:r>
            <a:r>
              <a:rPr lang="da-DK" dirty="0" smtClean="0"/>
              <a:t>+</a:t>
            </a:r>
            <a:r>
              <a:rPr lang="da-DK" i="1" dirty="0" smtClean="0"/>
              <a:t>n</a:t>
            </a:r>
            <a:r>
              <a:rPr lang="da-DK" baseline="-25000" dirty="0" smtClean="0"/>
              <a:t>2</a:t>
            </a:r>
            <a:endParaRPr lang="da-DK" dirty="0" smtClean="0"/>
          </a:p>
          <a:p>
            <a:pPr algn="ctr"/>
            <a:r>
              <a:rPr lang="da-DK" i="1" dirty="0" smtClean="0"/>
              <a:t>n</a:t>
            </a:r>
            <a:r>
              <a:rPr lang="da-DK" baseline="-25000" dirty="0" smtClean="0"/>
              <a:t>1</a:t>
            </a:r>
            <a:endParaRPr lang="en-US" dirty="0"/>
          </a:p>
        </p:txBody>
      </p:sp>
      <p:grpSp>
        <p:nvGrpSpPr>
          <p:cNvPr id="113" name="Group 112"/>
          <p:cNvGrpSpPr/>
          <p:nvPr/>
        </p:nvGrpSpPr>
        <p:grpSpPr>
          <a:xfrm>
            <a:off x="5633071" y="3717032"/>
            <a:ext cx="3456384" cy="2778109"/>
            <a:chOff x="5724128" y="3134148"/>
            <a:chExt cx="3456384" cy="2778109"/>
          </a:xfrm>
        </p:grpSpPr>
        <p:sp>
          <p:nvSpPr>
            <p:cNvPr id="20" name="Oval 19"/>
            <p:cNvSpPr/>
            <p:nvPr/>
          </p:nvSpPr>
          <p:spPr>
            <a:xfrm>
              <a:off x="7164288" y="3855963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804248" y="4288011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7380312" y="4288011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516216" y="4792067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6804248" y="5224115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7668344" y="3495923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8388424" y="3855963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8676456" y="4288011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>
              <a:stCxn id="25" idx="3"/>
              <a:endCxn id="20" idx="7"/>
            </p:cNvCxnSpPr>
            <p:nvPr/>
          </p:nvCxnSpPr>
          <p:spPr>
            <a:xfrm rot="5400000">
              <a:off x="7359221" y="3546840"/>
              <a:ext cx="258206" cy="402222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25" idx="5"/>
              <a:endCxn id="26" idx="1"/>
            </p:cNvCxnSpPr>
            <p:nvPr/>
          </p:nvCxnSpPr>
          <p:spPr>
            <a:xfrm rot="16200000" flipH="1">
              <a:off x="7971289" y="3438828"/>
              <a:ext cx="258206" cy="618246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26" idx="5"/>
              <a:endCxn id="27" idx="1"/>
            </p:cNvCxnSpPr>
            <p:nvPr/>
          </p:nvCxnSpPr>
          <p:spPr>
            <a:xfrm rot="16200000" flipH="1">
              <a:off x="8439341" y="4050896"/>
              <a:ext cx="330214" cy="186198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20" idx="3"/>
              <a:endCxn id="21" idx="7"/>
            </p:cNvCxnSpPr>
            <p:nvPr/>
          </p:nvCxnSpPr>
          <p:spPr>
            <a:xfrm rot="5400000">
              <a:off x="6891169" y="4014892"/>
              <a:ext cx="330214" cy="258206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23" idx="7"/>
              <a:endCxn id="21" idx="3"/>
            </p:cNvCxnSpPr>
            <p:nvPr/>
          </p:nvCxnSpPr>
          <p:spPr>
            <a:xfrm rot="5400000" flipH="1" flipV="1">
              <a:off x="6531129" y="4518948"/>
              <a:ext cx="402222" cy="186198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22" idx="0"/>
              <a:endCxn id="20" idx="5"/>
            </p:cNvCxnSpPr>
            <p:nvPr/>
          </p:nvCxnSpPr>
          <p:spPr>
            <a:xfrm rot="16200000" flipV="1">
              <a:off x="7215206" y="4050896"/>
              <a:ext cx="309123" cy="165107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24" idx="1"/>
              <a:endCxn id="23" idx="5"/>
            </p:cNvCxnSpPr>
            <p:nvPr/>
          </p:nvCxnSpPr>
          <p:spPr>
            <a:xfrm rot="16200000" flipV="1">
              <a:off x="6567133" y="4987000"/>
              <a:ext cx="330214" cy="186198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endCxn id="23" idx="3"/>
            </p:cNvCxnSpPr>
            <p:nvPr/>
          </p:nvCxnSpPr>
          <p:spPr>
            <a:xfrm rot="5400000" flipH="1" flipV="1">
              <a:off x="6300192" y="4987001"/>
              <a:ext cx="309123" cy="165107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21" idx="5"/>
            </p:cNvCxnSpPr>
            <p:nvPr/>
          </p:nvCxnSpPr>
          <p:spPr>
            <a:xfrm rot="16200000" flipH="1">
              <a:off x="6783157" y="4554951"/>
              <a:ext cx="381131" cy="93099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22" idx="3"/>
            </p:cNvCxnSpPr>
            <p:nvPr/>
          </p:nvCxnSpPr>
          <p:spPr>
            <a:xfrm rot="5400000">
              <a:off x="7164288" y="4554953"/>
              <a:ext cx="381133" cy="93099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22" idx="5"/>
            </p:cNvCxnSpPr>
            <p:nvPr/>
          </p:nvCxnSpPr>
          <p:spPr>
            <a:xfrm rot="16200000" flipH="1">
              <a:off x="7359221" y="4554951"/>
              <a:ext cx="381131" cy="93099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27" idx="3"/>
            </p:cNvCxnSpPr>
            <p:nvPr/>
          </p:nvCxnSpPr>
          <p:spPr>
            <a:xfrm rot="5400000">
              <a:off x="8424428" y="4518949"/>
              <a:ext cx="381133" cy="165107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27" idx="5"/>
            </p:cNvCxnSpPr>
            <p:nvPr/>
          </p:nvCxnSpPr>
          <p:spPr>
            <a:xfrm rot="16200000" flipH="1">
              <a:off x="8655365" y="4554951"/>
              <a:ext cx="381131" cy="93099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26" idx="3"/>
              <a:endCxn id="100" idx="0"/>
            </p:cNvCxnSpPr>
            <p:nvPr/>
          </p:nvCxnSpPr>
          <p:spPr>
            <a:xfrm rot="5400000">
              <a:off x="8244409" y="4050896"/>
              <a:ext cx="237115" cy="93099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stCxn id="24" idx="3"/>
            </p:cNvCxnSpPr>
            <p:nvPr/>
          </p:nvCxnSpPr>
          <p:spPr>
            <a:xfrm rot="5400000">
              <a:off x="6660233" y="5419048"/>
              <a:ext cx="237115" cy="93099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24" idx="5"/>
            </p:cNvCxnSpPr>
            <p:nvPr/>
          </p:nvCxnSpPr>
          <p:spPr>
            <a:xfrm rot="16200000" flipH="1">
              <a:off x="6855165" y="5419047"/>
              <a:ext cx="237115" cy="93099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6084168" y="5184045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000" dirty="0" smtClean="0">
                  <a:solidFill>
                    <a:srgbClr val="C00000"/>
                  </a:solidFill>
                </a:rPr>
                <a:t>2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444208" y="5512147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000" dirty="0" smtClean="0">
                  <a:solidFill>
                    <a:srgbClr val="C00000"/>
                  </a:solidFill>
                </a:rPr>
                <a:t>7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6876256" y="5512147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000" dirty="0" smtClean="0">
                  <a:solidFill>
                    <a:srgbClr val="C00000"/>
                  </a:solidFill>
                </a:rPr>
                <a:t>3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6804248" y="4720059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000" dirty="0" smtClean="0">
                  <a:solidFill>
                    <a:srgbClr val="C00000"/>
                  </a:solidFill>
                </a:rPr>
                <a:t>1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092280" y="4720059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000" dirty="0" smtClean="0">
                  <a:solidFill>
                    <a:srgbClr val="C00000"/>
                  </a:solidFill>
                </a:rPr>
                <a:t>4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7452320" y="4720059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000" dirty="0" smtClean="0">
                  <a:solidFill>
                    <a:srgbClr val="C00000"/>
                  </a:solidFill>
                </a:rPr>
                <a:t>5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8316416" y="4720059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000" dirty="0" smtClean="0">
                  <a:solidFill>
                    <a:srgbClr val="C00000"/>
                  </a:solidFill>
                </a:rPr>
                <a:t>9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8748464" y="4720059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000" dirty="0" smtClean="0">
                  <a:solidFill>
                    <a:srgbClr val="C00000"/>
                  </a:solidFill>
                </a:rPr>
                <a:t>6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8100392" y="4216003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000" dirty="0" smtClean="0">
                  <a:solidFill>
                    <a:srgbClr val="C00000"/>
                  </a:solidFill>
                </a:rPr>
                <a:t>8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460704" y="4143995"/>
              <a:ext cx="711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000" dirty="0" smtClean="0">
                  <a:solidFill>
                    <a:srgbClr val="00B050"/>
                  </a:solidFill>
                </a:rPr>
                <a:t>4 5</a:t>
              </a:r>
              <a:endParaRPr lang="en-US" sz="2000" dirty="0">
                <a:solidFill>
                  <a:srgbClr val="00B050"/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868144" y="4143995"/>
              <a:ext cx="9277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000" dirty="0" smtClean="0">
                  <a:solidFill>
                    <a:srgbClr val="0070C0"/>
                  </a:solidFill>
                </a:rPr>
                <a:t>1 2 3 7</a:t>
              </a:r>
              <a:endParaRPr lang="en-US" sz="2000" dirty="0">
                <a:solidFill>
                  <a:srgbClr val="0070C0"/>
                </a:solidFill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5724128" y="3711947"/>
              <a:ext cx="14401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000" dirty="0" smtClean="0">
                  <a:solidFill>
                    <a:srgbClr val="0070C0"/>
                  </a:solidFill>
                </a:rPr>
                <a:t>1 2 3 </a:t>
              </a:r>
              <a:r>
                <a:rPr lang="da-DK" sz="2000" dirty="0" smtClean="0">
                  <a:solidFill>
                    <a:srgbClr val="00B050"/>
                  </a:solidFill>
                </a:rPr>
                <a:t>4 5</a:t>
              </a:r>
              <a:r>
                <a:rPr lang="da-DK" sz="2000" dirty="0" smtClean="0">
                  <a:solidFill>
                    <a:srgbClr val="0070C0"/>
                  </a:solidFill>
                </a:rPr>
                <a:t> 7</a:t>
              </a:r>
              <a:endParaRPr lang="en-US" sz="2000" dirty="0">
                <a:solidFill>
                  <a:srgbClr val="0070C0"/>
                </a:solidFill>
              </a:endParaRPr>
            </a:p>
          </p:txBody>
        </p:sp>
        <p:sp>
          <p:nvSpPr>
            <p:cNvPr id="107" name="Left Brace 106"/>
            <p:cNvSpPr/>
            <p:nvPr/>
          </p:nvSpPr>
          <p:spPr>
            <a:xfrm rot="16200000">
              <a:off x="6195846" y="4117251"/>
              <a:ext cx="224734" cy="736122"/>
            </a:xfrm>
            <a:prstGeom prst="leftBrac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Left Brace 107"/>
            <p:cNvSpPr/>
            <p:nvPr/>
          </p:nvSpPr>
          <p:spPr>
            <a:xfrm rot="16200000">
              <a:off x="7704348" y="4257093"/>
              <a:ext cx="216023" cy="432048"/>
            </a:xfrm>
            <a:prstGeom prst="leftBrac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5940152" y="4469050"/>
              <a:ext cx="7920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000" i="1" dirty="0" smtClean="0">
                  <a:solidFill>
                    <a:srgbClr val="C00000"/>
                  </a:solidFill>
                </a:rPr>
                <a:t>n</a:t>
              </a:r>
              <a:r>
                <a:rPr lang="da-DK" sz="2000" baseline="-25000" dirty="0" smtClean="0">
                  <a:solidFill>
                    <a:srgbClr val="C00000"/>
                  </a:solidFill>
                </a:rPr>
                <a:t>2</a:t>
              </a:r>
              <a:endParaRPr lang="en-US" sz="20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7452320" y="4469050"/>
              <a:ext cx="7920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000" i="1" dirty="0" smtClean="0">
                  <a:solidFill>
                    <a:srgbClr val="C00000"/>
                  </a:solidFill>
                </a:rPr>
                <a:t>n</a:t>
              </a:r>
              <a:r>
                <a:rPr lang="da-DK" sz="2000" baseline="-25000" dirty="0" smtClean="0">
                  <a:solidFill>
                    <a:srgbClr val="C00000"/>
                  </a:solidFill>
                </a:rPr>
                <a:t>1</a:t>
              </a:r>
              <a:endParaRPr lang="en-US" sz="20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6554974" y="3134148"/>
              <a:ext cx="23762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000" dirty="0" smtClean="0"/>
                <a:t>1 2 3 4 5 6 7 8 9</a:t>
              </a:r>
              <a:endParaRPr lang="en-US" sz="2000" dirty="0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2232248" y="6021288"/>
            <a:ext cx="1259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n</a:t>
            </a:r>
            <a:r>
              <a:rPr lang="da-DK" baseline="-25000" dirty="0" smtClean="0"/>
              <a:t>1</a:t>
            </a:r>
            <a:r>
              <a:rPr lang="da-DK" dirty="0" smtClean="0"/>
              <a:t>+</a:t>
            </a:r>
            <a:r>
              <a:rPr lang="da-DK" i="1" dirty="0" smtClean="0"/>
              <a:t>n</a:t>
            </a:r>
            <a:r>
              <a:rPr lang="da-DK" baseline="-25000" dirty="0" smtClean="0"/>
              <a:t>2</a:t>
            </a:r>
            <a:endParaRPr lang="da-DK" dirty="0" smtClean="0"/>
          </a:p>
          <a:p>
            <a:pPr algn="ctr"/>
            <a:r>
              <a:rPr lang="da-DK" i="1" dirty="0" smtClean="0"/>
              <a:t>n</a:t>
            </a:r>
            <a:r>
              <a:rPr lang="da-DK" baseline="-25000" dirty="0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Maximal Pairs with Bounded Gap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242" y="2196153"/>
            <a:ext cx="8229600" cy="74868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da-DK" sz="4400" dirty="0" smtClean="0"/>
              <a:t>AB</a:t>
            </a:r>
            <a:r>
              <a:rPr lang="da-DK" sz="4400" dirty="0" smtClean="0">
                <a:solidFill>
                  <a:srgbClr val="00B050"/>
                </a:solidFill>
              </a:rPr>
              <a:t>C</a:t>
            </a:r>
            <a:r>
              <a:rPr lang="da-DK" sz="4400" b="1" dirty="0" smtClean="0">
                <a:solidFill>
                  <a:srgbClr val="C00000"/>
                </a:solidFill>
              </a:rPr>
              <a:t>DABDBA</a:t>
            </a:r>
            <a:r>
              <a:rPr lang="da-DK" sz="4400" dirty="0" smtClean="0">
                <a:solidFill>
                  <a:schemeClr val="accent5">
                    <a:lumMod val="50000"/>
                  </a:schemeClr>
                </a:solidFill>
              </a:rPr>
              <a:t>D</a:t>
            </a:r>
            <a:r>
              <a:rPr lang="da-DK" sz="4400" dirty="0" smtClean="0"/>
              <a:t>AA</a:t>
            </a:r>
            <a:r>
              <a:rPr lang="da-DK" sz="4400" dirty="0" smtClean="0">
                <a:solidFill>
                  <a:srgbClr val="00B050"/>
                </a:solidFill>
              </a:rPr>
              <a:t>D</a:t>
            </a:r>
            <a:r>
              <a:rPr lang="da-DK" sz="4400" b="1" dirty="0" smtClean="0">
                <a:solidFill>
                  <a:srgbClr val="C00000"/>
                </a:solidFill>
              </a:rPr>
              <a:t>DABDBA</a:t>
            </a:r>
            <a:r>
              <a:rPr lang="da-DK" sz="4400" dirty="0" smtClean="0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lang="da-DK" sz="4400" dirty="0" smtClean="0"/>
              <a:t>ABA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750714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1400" dirty="0" smtClean="0"/>
              <a:t>[G.S. </a:t>
            </a:r>
            <a:r>
              <a:rPr lang="en-US" sz="1400" dirty="0" err="1" smtClean="0"/>
              <a:t>Brodal</a:t>
            </a:r>
            <a:r>
              <a:rPr lang="en-US" sz="1400" dirty="0" smtClean="0"/>
              <a:t>, R.B. </a:t>
            </a:r>
            <a:r>
              <a:rPr lang="en-US" sz="1400" dirty="0" err="1" smtClean="0"/>
              <a:t>Lyngsø</a:t>
            </a:r>
            <a:r>
              <a:rPr lang="en-US" sz="1400" dirty="0" smtClean="0"/>
              <a:t>, C.N.S. Pedersen,  J. </a:t>
            </a:r>
            <a:r>
              <a:rPr lang="en-US" sz="1400" dirty="0" err="1" smtClean="0"/>
              <a:t>Stoye</a:t>
            </a:r>
            <a:r>
              <a:rPr lang="en-US" sz="1400" dirty="0" smtClean="0"/>
              <a:t>. </a:t>
            </a:r>
            <a:r>
              <a:rPr lang="en-US" sz="1400" i="1" dirty="0" smtClean="0"/>
              <a:t>Finding Maximal Pairs with Bounded Gap</a:t>
            </a:r>
            <a:r>
              <a:rPr lang="en-US" sz="1400" dirty="0" smtClean="0"/>
              <a:t>, </a:t>
            </a:r>
            <a:br>
              <a:rPr lang="en-US" sz="1400" dirty="0" smtClean="0"/>
            </a:br>
            <a:r>
              <a:rPr lang="en-US" sz="1400" dirty="0" smtClean="0"/>
              <a:t>Journal of Discrete Algorithms, Special Issue of Matching Patterns, volume 1(1), pages 77-104, 2000]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Left Brace 5"/>
          <p:cNvSpPr/>
          <p:nvPr/>
        </p:nvSpPr>
        <p:spPr>
          <a:xfrm rot="16200000">
            <a:off x="2627784" y="1908121"/>
            <a:ext cx="216024" cy="1944216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 rot="16200000">
            <a:off x="5996118" y="1908122"/>
            <a:ext cx="216024" cy="1944216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 rot="16200000">
            <a:off x="4319972" y="2232157"/>
            <a:ext cx="216024" cy="1296144"/>
          </a:xfrm>
          <a:prstGeom prst="leftBrac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11760" y="2916233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i="1" dirty="0" smtClean="0">
                <a:solidFill>
                  <a:srgbClr val="C00000"/>
                </a:solidFill>
              </a:rPr>
              <a:t>P</a:t>
            </a:r>
            <a:endParaRPr lang="en-US" sz="3200" i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6136" y="2907522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i="1" dirty="0" smtClean="0">
                <a:solidFill>
                  <a:srgbClr val="C00000"/>
                </a:solidFill>
              </a:rPr>
              <a:t>P</a:t>
            </a:r>
            <a:endParaRPr lang="en-US" sz="3200" i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15816" y="2886035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gap</a:t>
            </a:r>
            <a:r>
              <a:rPr lang="da-DK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da-DK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da-DK" sz="2400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Symbol"/>
              </a:rPr>
              <a:t>[</a:t>
            </a:r>
            <a:r>
              <a:rPr lang="da-DK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sym typeface="Symbol"/>
              </a:rPr>
              <a:t>low,high</a:t>
            </a:r>
            <a:r>
              <a:rPr lang="da-DK" sz="2400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Symbol"/>
              </a:rPr>
              <a:t>]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6200000" flipH="1">
            <a:off x="6876256" y="1988840"/>
            <a:ext cx="360042" cy="216026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3923928" y="1772816"/>
            <a:ext cx="2160240" cy="504056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132838" y="1484784"/>
            <a:ext cx="27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solidFill>
                  <a:schemeClr val="accent5">
                    <a:lumMod val="50000"/>
                  </a:schemeClr>
                </a:solidFill>
              </a:rPr>
              <a:t>≠ right </a:t>
            </a:r>
            <a:r>
              <a:rPr lang="da-DK" sz="2400" dirty="0" err="1" smtClean="0">
                <a:solidFill>
                  <a:schemeClr val="accent5">
                    <a:lumMod val="50000"/>
                  </a:schemeClr>
                </a:solidFill>
              </a:rPr>
              <a:t>maximal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03648" y="1484784"/>
            <a:ext cx="27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 smtClean="0">
                <a:solidFill>
                  <a:srgbClr val="00B050"/>
                </a:solidFill>
              </a:rPr>
              <a:t>left</a:t>
            </a:r>
            <a:r>
              <a:rPr lang="da-DK" sz="2400" dirty="0" smtClean="0">
                <a:solidFill>
                  <a:srgbClr val="00B050"/>
                </a:solidFill>
              </a:rPr>
              <a:t> </a:t>
            </a:r>
            <a:r>
              <a:rPr lang="da-DK" sz="2400" dirty="0" err="1" smtClean="0">
                <a:solidFill>
                  <a:srgbClr val="00B050"/>
                </a:solidFill>
              </a:rPr>
              <a:t>maximal</a:t>
            </a:r>
            <a:r>
              <a:rPr lang="da-DK" sz="2400" dirty="0" smtClean="0">
                <a:solidFill>
                  <a:srgbClr val="00B050"/>
                </a:solidFill>
              </a:rPr>
              <a:t> ≠</a:t>
            </a:r>
            <a:endParaRPr lang="en-US" sz="2400" dirty="0">
              <a:solidFill>
                <a:srgbClr val="00B05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347864" y="1772816"/>
            <a:ext cx="1368152" cy="504056"/>
          </a:xfrm>
          <a:prstGeom prst="straightConnector1">
            <a:avLst/>
          </a:prstGeom>
          <a:ln>
            <a:solidFill>
              <a:srgbClr val="00B05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1619672" y="1916832"/>
            <a:ext cx="288032" cy="288032"/>
          </a:xfrm>
          <a:prstGeom prst="straightConnector1">
            <a:avLst/>
          </a:prstGeom>
          <a:ln>
            <a:solidFill>
              <a:srgbClr val="00B05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ontent Placeholder 2"/>
          <p:cNvSpPr txBox="1">
            <a:spLocks/>
          </p:cNvSpPr>
          <p:nvPr/>
        </p:nvSpPr>
        <p:spPr>
          <a:xfrm>
            <a:off x="611560" y="4149080"/>
            <a:ext cx="8280920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Build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suffix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tree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(ST) 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&amp;</a:t>
            </a:r>
            <a:r>
              <a:rPr kumimoji="0" lang="da-DK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make</a:t>
            </a:r>
            <a:r>
              <a:rPr kumimoji="0" lang="da-DK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it </a:t>
            </a:r>
            <a:r>
              <a:rPr kumimoji="0" lang="da-DK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binary</a:t>
            </a:r>
            <a:endParaRPr kumimoji="0" lang="da-DK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da-DK" sz="3200" baseline="0" dirty="0" err="1" smtClean="0"/>
              <a:t>Create</a:t>
            </a:r>
            <a:r>
              <a:rPr lang="da-DK" sz="3200" baseline="0" dirty="0" smtClean="0"/>
              <a:t> </a:t>
            </a:r>
            <a:r>
              <a:rPr lang="da-DK" sz="3200" baseline="0" dirty="0" err="1" smtClean="0"/>
              <a:t>leaf</a:t>
            </a:r>
            <a:r>
              <a:rPr lang="da-DK" sz="3200" baseline="0" dirty="0" smtClean="0"/>
              <a:t> lists at </a:t>
            </a:r>
            <a:r>
              <a:rPr lang="da-DK" sz="3200" baseline="0" dirty="0" err="1" smtClean="0"/>
              <a:t>each</a:t>
            </a:r>
            <a:r>
              <a:rPr lang="da-DK" sz="3200" baseline="0" dirty="0" smtClean="0"/>
              <a:t> node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da-DK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Right-maximal</a:t>
            </a:r>
            <a:r>
              <a:rPr kumimoji="0" lang="da-DK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pairs </a:t>
            </a:r>
            <a:r>
              <a:rPr kumimoji="0" lang="da-DK" sz="32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da-DK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 nodes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da-DK" sz="3200" baseline="0" dirty="0" smtClean="0"/>
              <a:t>Find </a:t>
            </a:r>
            <a:r>
              <a:rPr lang="da-DK" sz="3200" baseline="0" dirty="0" err="1" smtClean="0"/>
              <a:t>maximal</a:t>
            </a:r>
            <a:r>
              <a:rPr lang="da-DK" sz="3200" dirty="0" smtClean="0"/>
              <a:t> pairs </a:t>
            </a:r>
            <a:r>
              <a:rPr lang="da-DK" sz="3200" dirty="0" smtClean="0">
                <a:solidFill>
                  <a:srgbClr val="C00000"/>
                </a:solidFill>
              </a:rPr>
              <a:t>=</a:t>
            </a:r>
            <a:r>
              <a:rPr lang="da-DK" sz="3200" dirty="0" smtClean="0"/>
              <a:t> finger </a:t>
            </a:r>
            <a:r>
              <a:rPr lang="da-DK" sz="3200" dirty="0" err="1" smtClean="0"/>
              <a:t>search</a:t>
            </a:r>
            <a:r>
              <a:rPr lang="da-DK" sz="3200" dirty="0" smtClean="0"/>
              <a:t> at ST nodes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6516216" y="3284984"/>
            <a:ext cx="241277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tabLst/>
              <a:defRPr/>
            </a:pP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O(</a:t>
            </a:r>
            <a:r>
              <a:rPr kumimoji="0" lang="da-DK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∙log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da-DK" sz="3200" b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da-DK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4297</TotalTime>
  <Words>928</Words>
  <Application>Microsoft Office PowerPoint</Application>
  <PresentationFormat>On-screen Show (4:3)</PresentationFormat>
  <Paragraphs>215</Paragraphs>
  <Slides>9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Finger Search Searching in a sorted array</vt:lpstr>
      <vt:lpstr>O(1) Insertions</vt:lpstr>
      <vt:lpstr>Zeroing Game</vt:lpstr>
      <vt:lpstr>Dynamic Finger Search</vt:lpstr>
      <vt:lpstr>Level-Linked (2,4)-trees</vt:lpstr>
      <vt:lpstr>Randomized Skip Lists</vt:lpstr>
      <vt:lpstr>Treaps – Randomized Binary Search Trees</vt:lpstr>
      <vt:lpstr>Application: Binary Merging</vt:lpstr>
      <vt:lpstr>Maximal Pairs with Bounded Gap</vt:lpstr>
    </vt:vector>
  </TitlesOfParts>
  <Company>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Data Structures</dc:title>
  <dc:creator>Gerth Stølting Brodal</dc:creator>
  <cp:lastModifiedBy>Gerth Stølting Brodal</cp:lastModifiedBy>
  <cp:revision>58</cp:revision>
  <dcterms:created xsi:type="dcterms:W3CDTF">2011-08-23T21:07:42Z</dcterms:created>
  <dcterms:modified xsi:type="dcterms:W3CDTF">2015-09-07T07:30:42Z</dcterms:modified>
</cp:coreProperties>
</file>