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38" r:id="rId3"/>
    <p:sldId id="350" r:id="rId4"/>
    <p:sldId id="354" r:id="rId5"/>
    <p:sldId id="356" r:id="rId6"/>
    <p:sldId id="355" r:id="rId7"/>
    <p:sldId id="35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FFFF99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0" autoAdjust="0"/>
    <p:restoredTop sz="88833" autoAdjust="0"/>
  </p:normalViewPr>
  <p:slideViewPr>
    <p:cSldViewPr>
      <p:cViewPr>
        <p:scale>
          <a:sx n="160" d="100"/>
          <a:sy n="160" d="100"/>
        </p:scale>
        <p:origin x="4098" y="4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Okasaki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minimal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instead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always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=&gt; 2log n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calls</a:t>
            </a:r>
            <a:r>
              <a:rPr lang="da-DK" baseline="0" dirty="0" smtClean="0"/>
              <a:t> (sum of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merged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decreases</a:t>
            </a:r>
            <a:r>
              <a:rPr lang="da-DK" baseline="0" dirty="0" smtClean="0"/>
              <a:t> by </a:t>
            </a:r>
            <a:r>
              <a:rPr lang="da-DK" baseline="0" dirty="0" err="1" smtClean="0"/>
              <a:t>one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</a:t>
            </a:r>
            <a:r>
              <a:rPr lang="da-DK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Maxiphobic</a:t>
            </a:r>
            <a:r>
              <a:rPr lang="da-DK" dirty="0" smtClean="0"/>
              <a:t> &amp; </a:t>
            </a:r>
            <a:r>
              <a:rPr lang="da-DK" dirty="0" err="1" smtClean="0"/>
              <a:t>leftist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requires</a:t>
            </a:r>
            <a:r>
              <a:rPr lang="da-DK" baseline="0" dirty="0" smtClean="0"/>
              <a:t> an </a:t>
            </a:r>
            <a:r>
              <a:rPr lang="da-DK" baseline="0" dirty="0" err="1" smtClean="0"/>
              <a:t>integer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node – </a:t>
            </a:r>
            <a:r>
              <a:rPr lang="da-DK" baseline="0" dirty="0" err="1" smtClean="0"/>
              <a:t>skew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don’t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this</a:t>
            </a:r>
            <a:r>
              <a:rPr lang="da-DK" baseline="0" dirty="0" smtClean="0"/>
              <a:t>.</a:t>
            </a:r>
          </a:p>
          <a:p>
            <a:r>
              <a:rPr lang="da-DK" baseline="0" dirty="0" smtClean="0"/>
              <a:t>Saves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uses</a:t>
            </a:r>
            <a:r>
              <a:rPr lang="da-DK" baseline="0" dirty="0" smtClean="0"/>
              <a:t> more time for </a:t>
            </a:r>
            <a:r>
              <a:rPr lang="da-DK" baseline="0" dirty="0" err="1" smtClean="0"/>
              <a:t>rebalancing</a:t>
            </a:r>
            <a:r>
              <a:rPr lang="da-DK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63654"/>
            <a:ext cx="5040560" cy="619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07504" y="2448272"/>
            <a:ext cx="9036496" cy="440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b="1" dirty="0" smtClean="0"/>
              <a:t>Lists</a:t>
            </a:r>
            <a:br>
              <a:rPr lang="en-US" sz="1600" b="1" dirty="0" smtClean="0"/>
            </a:b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Amortized Efficiency of List Update Rules</a:t>
            </a:r>
            <a:r>
              <a:rPr lang="en-US" sz="1600" dirty="0" smtClean="0"/>
              <a:t>, Proc. 16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Annual ACM Symposium on Theory of Computing, 488-492, 1984]</a:t>
            </a:r>
            <a:endParaRPr lang="en-US" sz="1600" i="1" dirty="0" smtClean="0"/>
          </a:p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b="1" dirty="0" smtClean="0"/>
              <a:t>Dictionaries</a:t>
            </a:r>
            <a:br>
              <a:rPr lang="en-US" sz="1600" b="1" dirty="0" smtClean="0"/>
            </a:b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</a:t>
            </a:r>
            <a:r>
              <a:rPr lang="en-US" sz="1600" dirty="0" smtClean="0"/>
              <a:t>]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C00000"/>
                </a:solidFill>
                <a:sym typeface="Symbol"/>
              </a:rPr>
              <a:t> splay trees</a:t>
            </a:r>
            <a:endParaRPr lang="en-US" sz="16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b="1" dirty="0" smtClean="0"/>
              <a:t>Priority Queues</a:t>
            </a:r>
            <a:br>
              <a:rPr lang="en-US" sz="1600" b="1" dirty="0" smtClean="0"/>
            </a:br>
            <a:r>
              <a:rPr lang="en-US" sz="1600" dirty="0" smtClean="0"/>
              <a:t>[</a:t>
            </a:r>
            <a:r>
              <a:rPr lang="en-US" sz="1600" dirty="0" smtClean="0"/>
              <a:t>C.A. Crane, </a:t>
            </a:r>
            <a:r>
              <a:rPr lang="en-US" sz="1600" i="1" dirty="0" smtClean="0"/>
              <a:t>Linear lists and priority queues as balanced binary </a:t>
            </a:r>
            <a:r>
              <a:rPr lang="en-US" sz="1600" i="1" dirty="0" smtClean="0"/>
              <a:t>trees</a:t>
            </a:r>
            <a:r>
              <a:rPr lang="en-US" sz="1600" dirty="0" smtClean="0"/>
              <a:t>, </a:t>
            </a:r>
            <a:r>
              <a:rPr lang="en-US" sz="1600" dirty="0" smtClean="0"/>
              <a:t>PhD thesis, Stanford University, 1972]</a:t>
            </a:r>
            <a:br>
              <a:rPr lang="en-US" sz="1600" dirty="0" smtClean="0"/>
            </a:br>
            <a:r>
              <a:rPr lang="en-US" sz="1600" dirty="0" smtClean="0"/>
              <a:t>[D.E. Knuth. </a:t>
            </a:r>
            <a:r>
              <a:rPr lang="en-US" sz="1600" i="1" dirty="0" smtClean="0"/>
              <a:t>Searching and Sorting</a:t>
            </a:r>
            <a:r>
              <a:rPr lang="en-US" sz="1600" dirty="0" smtClean="0"/>
              <a:t>, volume 3 </a:t>
            </a:r>
            <a:r>
              <a:rPr lang="en-US" sz="1600" dirty="0" smtClean="0"/>
              <a:t>of The </a:t>
            </a:r>
            <a:r>
              <a:rPr lang="en-US" sz="1600" dirty="0" smtClean="0"/>
              <a:t>Art of Computer </a:t>
            </a:r>
            <a:r>
              <a:rPr lang="en-US" sz="1600" dirty="0" smtClean="0"/>
              <a:t>Programming, Addison-Wesley</a:t>
            </a:r>
            <a:r>
              <a:rPr lang="en-US" sz="1600" dirty="0" smtClean="0"/>
              <a:t>, 1973</a:t>
            </a:r>
            <a:r>
              <a:rPr lang="en-US" sz="1600" dirty="0" smtClean="0"/>
              <a:t>]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C00000"/>
                </a:solidFill>
                <a:sym typeface="Symbol"/>
              </a:rPr>
              <a:t> leftist </a:t>
            </a:r>
            <a:r>
              <a:rPr lang="en-US" sz="1600" dirty="0" smtClean="0">
                <a:solidFill>
                  <a:srgbClr val="C00000"/>
                </a:solidFill>
                <a:sym typeface="Symbol"/>
              </a:rPr>
              <a:t>heaps</a:t>
            </a:r>
            <a:endParaRPr lang="en-US" sz="16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smtClean="0"/>
              <a:t>[</a:t>
            </a:r>
            <a:r>
              <a:rPr lang="en-US" sz="1600" dirty="0" smtClean="0"/>
              <a:t>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SIAM Journal of Computing, 15(1): 52-69, </a:t>
            </a:r>
            <a:r>
              <a:rPr lang="en-US" sz="1600" dirty="0" smtClean="0"/>
              <a:t>1986]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C00000"/>
                </a:solidFill>
                <a:sym typeface="Symbol"/>
              </a:rPr>
              <a:t> skew heaps</a:t>
            </a:r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smtClean="0"/>
              <a:t>[C.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</a:t>
            </a:r>
            <a:r>
              <a:rPr lang="en-US" sz="1600" i="1" dirty="0" smtClean="0"/>
              <a:t>Alternatives to Two Classic Data Structures</a:t>
            </a:r>
            <a:r>
              <a:rPr lang="en-US" sz="1600" dirty="0" smtClean="0"/>
              <a:t>, Symposium on Computer Science Education, 162-165, 2005]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en-US" sz="1600" dirty="0" err="1" smtClean="0">
                <a:solidFill>
                  <a:srgbClr val="C00000"/>
                </a:solidFill>
                <a:sym typeface="Symbol"/>
              </a:rPr>
              <a:t>maxiphobix</a:t>
            </a:r>
            <a:r>
              <a:rPr lang="en-US" sz="1600" dirty="0" smtClean="0">
                <a:solidFill>
                  <a:srgbClr val="C00000"/>
                </a:solidFill>
                <a:sym typeface="Symbol"/>
              </a:rPr>
              <a:t> heaps   </a:t>
            </a:r>
          </a:p>
          <a:p>
            <a:pPr lvl="0" algn="ctr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err="1" smtClean="0">
                <a:solidFill>
                  <a:srgbClr val="C00000"/>
                </a:solidFill>
                <a:sym typeface="Symbol"/>
              </a:rPr>
              <a:t>Okasaki</a:t>
            </a:r>
            <a:r>
              <a:rPr lang="en-US" sz="1600" dirty="0" smtClean="0">
                <a:solidFill>
                  <a:srgbClr val="C00000"/>
                </a:solidFill>
                <a:sym typeface="Symbol"/>
              </a:rPr>
              <a:t>:  </a:t>
            </a:r>
            <a:r>
              <a:rPr lang="en-US" sz="1600" i="1" dirty="0" err="1" smtClean="0">
                <a:solidFill>
                  <a:srgbClr val="C00000"/>
                </a:solidFill>
                <a:sym typeface="Symbol"/>
              </a:rPr>
              <a:t>m</a:t>
            </a:r>
            <a:r>
              <a:rPr lang="en-US" sz="1600" i="1" dirty="0" err="1" smtClean="0">
                <a:solidFill>
                  <a:srgbClr val="C00000"/>
                </a:solidFill>
                <a:sym typeface="Symbol"/>
              </a:rPr>
              <a:t>axiphobix</a:t>
            </a:r>
            <a:r>
              <a:rPr lang="en-US" sz="1600" i="1" dirty="0" smtClean="0">
                <a:solidFill>
                  <a:srgbClr val="C00000"/>
                </a:solidFill>
                <a:sym typeface="Symbol"/>
              </a:rPr>
              <a:t> heaps are an alternative to leftist heaps ... but without the “magic”</a:t>
            </a:r>
            <a:endParaRPr lang="en-US" sz="1600" i="1" dirty="0" smtClean="0"/>
          </a:p>
        </p:txBody>
      </p: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1403649" y="836713"/>
            <a:ext cx="6264696" cy="1578801"/>
            <a:chOff x="457734" y="916066"/>
            <a:chExt cx="7714666" cy="1944216"/>
          </a:xfrm>
        </p:grpSpPr>
        <p:grpSp>
          <p:nvGrpSpPr>
            <p:cNvPr id="60" name="Group 59"/>
            <p:cNvGrpSpPr/>
            <p:nvPr/>
          </p:nvGrpSpPr>
          <p:grpSpPr>
            <a:xfrm>
              <a:off x="1331640" y="1124744"/>
              <a:ext cx="6840760" cy="540000"/>
              <a:chOff x="1187624" y="4329160"/>
              <a:chExt cx="6840760" cy="5400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2237751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87878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18762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48838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38259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388132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38005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Arrow Connector 67"/>
              <p:cNvCxnSpPr>
                <a:stCxn id="63" idx="6"/>
                <a:endCxn id="61" idx="2"/>
              </p:cNvCxnSpPr>
              <p:nvPr/>
            </p:nvCxnSpPr>
            <p:spPr>
              <a:xfrm>
                <a:off x="1727624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7" idx="6"/>
                <a:endCxn id="66" idx="2"/>
              </p:cNvCxnSpPr>
              <p:nvPr/>
            </p:nvCxnSpPr>
            <p:spPr>
              <a:xfrm>
                <a:off x="4878005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6"/>
                <a:endCxn id="65" idx="2"/>
              </p:cNvCxnSpPr>
              <p:nvPr/>
            </p:nvCxnSpPr>
            <p:spPr>
              <a:xfrm>
                <a:off x="5928132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62" idx="6"/>
                <a:endCxn id="67" idx="2"/>
              </p:cNvCxnSpPr>
              <p:nvPr/>
            </p:nvCxnSpPr>
            <p:spPr>
              <a:xfrm>
                <a:off x="3827878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1" idx="6"/>
                <a:endCxn id="62" idx="2"/>
              </p:cNvCxnSpPr>
              <p:nvPr/>
            </p:nvCxnSpPr>
            <p:spPr>
              <a:xfrm>
                <a:off x="2777751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5" idx="6"/>
                <a:endCxn id="64" idx="2"/>
              </p:cNvCxnSpPr>
              <p:nvPr/>
            </p:nvCxnSpPr>
            <p:spPr>
              <a:xfrm>
                <a:off x="6978259" y="4599160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1876522" y="1778493"/>
              <a:ext cx="6279396" cy="379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</a:t>
              </a:r>
              <a:r>
                <a:rPr lang="da-DK" sz="1400" dirty="0" smtClean="0"/>
                <a:t>) 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</a:t>
              </a:r>
              <a:r>
                <a:rPr lang="da-DK" sz="1400" dirty="0" smtClean="0"/>
                <a:t>)</a:t>
              </a:r>
              <a:endParaRPr lang="en-US" sz="1400" dirty="0" smtClean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44008" y="1727459"/>
              <a:ext cx="3384376" cy="45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331640" y="2240808"/>
              <a:ext cx="6840760" cy="540000"/>
              <a:chOff x="1187624" y="5445224"/>
              <a:chExt cx="6840760" cy="540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237751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287878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187624" y="5445224"/>
                <a:ext cx="540000" cy="540000"/>
              </a:xfrm>
              <a:prstGeom prst="ellipse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488384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438259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388132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338005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>
                <a:stCxn id="79" idx="6"/>
                <a:endCxn id="77" idx="2"/>
              </p:cNvCxnSpPr>
              <p:nvPr/>
            </p:nvCxnSpPr>
            <p:spPr>
              <a:xfrm>
                <a:off x="1727624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3" idx="6"/>
                <a:endCxn id="82" idx="2"/>
              </p:cNvCxnSpPr>
              <p:nvPr/>
            </p:nvCxnSpPr>
            <p:spPr>
              <a:xfrm>
                <a:off x="4878005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2" idx="6"/>
                <a:endCxn id="81" idx="2"/>
              </p:cNvCxnSpPr>
              <p:nvPr/>
            </p:nvCxnSpPr>
            <p:spPr>
              <a:xfrm>
                <a:off x="5928132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8" idx="6"/>
                <a:endCxn id="83" idx="2"/>
              </p:cNvCxnSpPr>
              <p:nvPr/>
            </p:nvCxnSpPr>
            <p:spPr>
              <a:xfrm>
                <a:off x="3827878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77" idx="6"/>
                <a:endCxn id="78" idx="2"/>
              </p:cNvCxnSpPr>
              <p:nvPr/>
            </p:nvCxnSpPr>
            <p:spPr>
              <a:xfrm>
                <a:off x="2777751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81" idx="6"/>
                <a:endCxn id="80" idx="2"/>
              </p:cNvCxnSpPr>
              <p:nvPr/>
            </p:nvCxnSpPr>
            <p:spPr>
              <a:xfrm>
                <a:off x="6978259" y="5715224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Arc 89"/>
            <p:cNvSpPr/>
            <p:nvPr/>
          </p:nvSpPr>
          <p:spPr>
            <a:xfrm>
              <a:off x="971600" y="1304704"/>
              <a:ext cx="936104" cy="1296144"/>
            </a:xfrm>
            <a:prstGeom prst="arc">
              <a:avLst>
                <a:gd name="adj1" fmla="val 6726284"/>
                <a:gd name="adj2" fmla="val 14848410"/>
              </a:avLst>
            </a:prstGeom>
            <a:noFill/>
            <a:ln w="381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-283541" y="1657341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move-to-front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92" name="Content Placeholder 2"/>
          <p:cNvSpPr txBox="1">
            <a:spLocks/>
          </p:cNvSpPr>
          <p:nvPr/>
        </p:nvSpPr>
        <p:spPr>
          <a:xfrm>
            <a:off x="107504" y="60932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endParaRPr kumimoji="0" lang="da-DK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483768" y="5589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 </a:t>
            </a:r>
            <a:r>
              <a:rPr lang="da-DK" b="1" dirty="0" smtClean="0"/>
              <a:t>             </a:t>
            </a:r>
            <a:r>
              <a:rPr lang="da-DK" b="1" dirty="0" smtClean="0"/>
              <a:t>Meld (         ,           )</a:t>
            </a:r>
            <a:endParaRPr lang="da-DK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7504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     </a:t>
            </a:r>
            <a:r>
              <a:rPr lang="da-DK" b="1" dirty="0" smtClean="0"/>
              <a:t>,             ) </a:t>
            </a:r>
            <a:r>
              <a:rPr lang="da-DK" b="1" dirty="0" smtClean="0"/>
              <a:t>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5277566" y="3182779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</a:t>
            </a:r>
            <a:r>
              <a:rPr lang="da-DK" b="1" dirty="0" smtClean="0"/>
              <a:t>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3059832" y="1672208"/>
            <a:ext cx="5472608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[C.A. Crane,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lists and priority queues as balanced binary trees</a:t>
            </a:r>
            <a:r>
              <a:rPr lang="en-US" sz="1600" dirty="0" smtClean="0"/>
              <a:t>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PhD thesis, Stanford University, 1972]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[D.E. Knuth.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and Sorting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volume 3 of 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Art of Computer Programming,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Addison-Wesley, 1973]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692696"/>
            <a:ext cx="6156176" cy="504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endParaRPr lang="da-D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59832" y="-27384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68144" y="1124745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5944798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7817006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572000" y="44624"/>
            <a:ext cx="4600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(via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Binary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</a:t>
            </a:r>
            <a:r>
              <a:rPr lang="da-DK" sz="2600" b="1" dirty="0" smtClean="0">
                <a:latin typeface="+mj-lt"/>
                <a:ea typeface="+mj-ea"/>
                <a:cs typeface="+mj-cs"/>
              </a:rPr>
              <a:t>-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Ordered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4725144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err="1" smtClean="0"/>
              <a:t>Maxiphobic</a:t>
            </a:r>
            <a:r>
              <a:rPr lang="en-US" sz="2400" b="1" dirty="0" smtClean="0"/>
              <a:t> </a:t>
            </a:r>
            <a:r>
              <a:rPr lang="en-US" sz="2400" b="1" dirty="0" smtClean="0"/>
              <a:t>Heaps</a:t>
            </a:r>
            <a:endParaRPr lang="en-US" sz="2400" dirty="0" smtClean="0"/>
          </a:p>
        </p:txBody>
      </p:sp>
      <p:grpSp>
        <p:nvGrpSpPr>
          <p:cNvPr id="260" name="Group 259"/>
          <p:cNvGrpSpPr/>
          <p:nvPr/>
        </p:nvGrpSpPr>
        <p:grpSpPr>
          <a:xfrm>
            <a:off x="1835696" y="5229200"/>
            <a:ext cx="576064" cy="864096"/>
            <a:chOff x="1835696" y="5280883"/>
            <a:chExt cx="576064" cy="864096"/>
          </a:xfrm>
        </p:grpSpPr>
        <p:sp>
          <p:nvSpPr>
            <p:cNvPr id="59" name="Isosceles Triangle 58"/>
            <p:cNvSpPr/>
            <p:nvPr/>
          </p:nvSpPr>
          <p:spPr>
            <a:xfrm>
              <a:off x="1835696" y="5424899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3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97971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95536" y="5229200"/>
            <a:ext cx="1296144" cy="1296144"/>
            <a:chOff x="395536" y="5280883"/>
            <a:chExt cx="1296144" cy="1296144"/>
          </a:xfrm>
        </p:grpSpPr>
        <p:sp>
          <p:nvSpPr>
            <p:cNvPr id="57" name="Isosceles Triangle 56"/>
            <p:cNvSpPr/>
            <p:nvPr/>
          </p:nvSpPr>
          <p:spPr>
            <a:xfrm>
              <a:off x="39553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1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111561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2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3955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25963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9959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>
              <a:stCxn id="62" idx="3"/>
              <a:endCxn id="60" idx="7"/>
            </p:cNvCxnSpPr>
            <p:nvPr/>
          </p:nvCxnSpPr>
          <p:spPr>
            <a:xfrm flipH="1">
              <a:off x="78540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1" idx="1"/>
              <a:endCxn id="62" idx="5"/>
            </p:cNvCxnSpPr>
            <p:nvPr/>
          </p:nvCxnSpPr>
          <p:spPr>
            <a:xfrm flipH="1" flipV="1">
              <a:off x="114544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2735224" y="5229200"/>
            <a:ext cx="2483704" cy="1296144"/>
            <a:chOff x="2735224" y="5157192"/>
            <a:chExt cx="2483704" cy="1296144"/>
          </a:xfrm>
        </p:grpSpPr>
        <p:sp>
          <p:nvSpPr>
            <p:cNvPr id="71" name="Isosceles Triangle 70"/>
            <p:cNvSpPr/>
            <p:nvPr/>
          </p:nvSpPr>
          <p:spPr>
            <a:xfrm>
              <a:off x="273522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smtClean="0">
                  <a:solidFill>
                    <a:schemeClr val="tx1"/>
                  </a:solidFill>
                </a:rPr>
                <a:t>i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392278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j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464286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k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7924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06680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3239280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78688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6" idx="3"/>
              <a:endCxn id="74" idx="7"/>
            </p:cNvCxnSpPr>
            <p:nvPr/>
          </p:nvCxnSpPr>
          <p:spPr>
            <a:xfrm flipH="1">
              <a:off x="3125091" y="5403043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76" idx="5"/>
            </p:cNvCxnSpPr>
            <p:nvPr/>
          </p:nvCxnSpPr>
          <p:spPr>
            <a:xfrm flipH="1" flipV="1">
              <a:off x="3485131" y="5403043"/>
              <a:ext cx="186197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Left Brace 81"/>
          <p:cNvSpPr/>
          <p:nvPr/>
        </p:nvSpPr>
        <p:spPr>
          <a:xfrm rot="16200000">
            <a:off x="4535424" y="5915592"/>
            <a:ext cx="72008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Left Brace 65"/>
          <p:cNvSpPr/>
          <p:nvPr/>
        </p:nvSpPr>
        <p:spPr>
          <a:xfrm rot="16200000">
            <a:off x="2987252" y="6311636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xtBox 66"/>
          <p:cNvSpPr txBox="1"/>
          <p:nvPr/>
        </p:nvSpPr>
        <p:spPr>
          <a:xfrm>
            <a:off x="2339752" y="6554372"/>
            <a:ext cx="1404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largest</a:t>
            </a:r>
            <a:r>
              <a:rPr lang="da-DK" sz="1400" b="1" dirty="0" smtClean="0"/>
              <a:t> </a:t>
            </a:r>
            <a:r>
              <a:rPr lang="da-DK" sz="1400" b="1" dirty="0" err="1" smtClean="0">
                <a:solidFill>
                  <a:schemeClr val="accent1"/>
                </a:solidFill>
              </a:rPr>
              <a:t>size</a:t>
            </a:r>
            <a:r>
              <a:rPr lang="da-DK" sz="1400" b="1" dirty="0" smtClean="0">
                <a:solidFill>
                  <a:schemeClr val="accent1"/>
                </a:solidFill>
              </a:rPr>
              <a:t> </a:t>
            </a:r>
            <a:endParaRPr lang="da-DK" sz="1400" b="1" dirty="0">
              <a:solidFill>
                <a:schemeClr val="accent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7904" y="655437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two</a:t>
            </a:r>
            <a:r>
              <a:rPr lang="da-DK" sz="1400" dirty="0" smtClean="0"/>
              <a:t> smallest</a:t>
            </a:r>
            <a:endParaRPr lang="da-DK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1216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Max </a:t>
            </a:r>
            <a:r>
              <a:rPr lang="da-DK" sz="2400" b="1" dirty="0" err="1" smtClean="0">
                <a:solidFill>
                  <a:srgbClr val="C00000"/>
                </a:solidFill>
              </a:rPr>
              <a:t>size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b="1" dirty="0" err="1" smtClean="0">
                <a:solidFill>
                  <a:srgbClr val="C00000"/>
                </a:solidFill>
                <a:latin typeface="Calibri"/>
                <a:cs typeface="Calibri"/>
                <a:sym typeface="Symbol"/>
              </a:rPr>
              <a:t>⅔</a:t>
            </a:r>
            <a:r>
              <a:rPr lang="da-DK" sz="2400" b="1" i="1" dirty="0" err="1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6176" y="627970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</a:t>
            </a:r>
            <a:r>
              <a:rPr lang="da-DK" sz="2400" b="1" baseline="-25000" dirty="0" smtClean="0">
                <a:solidFill>
                  <a:srgbClr val="C00000"/>
                </a:solidFill>
              </a:rPr>
              <a:t>3/2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72008" y="4725144"/>
            <a:ext cx="8964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7504" y="328498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dirty="0" smtClean="0"/>
              <a:t>Each node </a:t>
            </a:r>
            <a:r>
              <a:rPr lang="en-US" sz="2400" b="1" dirty="0" smtClean="0">
                <a:solidFill>
                  <a:schemeClr val="accent1"/>
                </a:solidFill>
              </a:rPr>
              <a:t>d</a:t>
            </a:r>
            <a:r>
              <a:rPr lang="en-US" sz="2400" b="1" dirty="0" smtClean="0">
                <a:solidFill>
                  <a:schemeClr val="accent1"/>
                </a:solidFill>
              </a:rPr>
              <a:t>istance to empty leaf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Inv.</a:t>
            </a:r>
            <a:r>
              <a:rPr lang="en-US" sz="2400" dirty="0" smtClean="0"/>
              <a:t>  Distance right child  </a:t>
            </a:r>
            <a:r>
              <a:rPr lang="en-US" sz="2400" dirty="0" smtClean="0">
                <a:sym typeface="Symbol"/>
              </a:rPr>
              <a:t>  left child</a:t>
            </a:r>
          </a:p>
          <a:p>
            <a:pPr lvl="0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400" dirty="0" smtClean="0">
                <a:sym typeface="Symbol"/>
              </a:rPr>
              <a:t> rightmost </a:t>
            </a:r>
            <a:r>
              <a:rPr lang="en-US" sz="2400" dirty="0" smtClean="0">
                <a:sym typeface="Symbol"/>
              </a:rPr>
              <a:t>path 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dirty="0" smtClean="0">
                <a:sym typeface="Symbol"/>
              </a:rPr>
              <a:t>log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+1  nodes</a:t>
            </a:r>
            <a:endParaRPr lang="da-DK" sz="2400" dirty="0" smtClean="0">
              <a:sym typeface="Symbol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79512" y="216023"/>
            <a:ext cx="2736304" cy="2975764"/>
            <a:chOff x="6660232" y="188640"/>
            <a:chExt cx="2232248" cy="2448272"/>
          </a:xfrm>
        </p:grpSpPr>
        <p:cxnSp>
          <p:nvCxnSpPr>
            <p:cNvPr id="158" name="Straight Connector 157"/>
            <p:cNvCxnSpPr/>
            <p:nvPr/>
          </p:nvCxnSpPr>
          <p:spPr>
            <a:xfrm flipH="1" flipV="1">
              <a:off x="7668344" y="2060848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452320" y="2060850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668344" y="1628800"/>
              <a:ext cx="216024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524328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308304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7740352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79512" y="0"/>
            <a:ext cx="2736304" cy="2871894"/>
            <a:chOff x="6660232" y="-27384"/>
            <a:chExt cx="2232248" cy="2362815"/>
          </a:xfrm>
        </p:grpSpPr>
        <p:sp>
          <p:nvSpPr>
            <p:cNvPr id="132" name="TextBox 131"/>
            <p:cNvSpPr txBox="1"/>
            <p:nvPr/>
          </p:nvSpPr>
          <p:spPr>
            <a:xfrm>
              <a:off x="6660232" y="134076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8042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236296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08304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956376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6044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524328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740352" y="1268760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028384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316416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020272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68344" y="-2738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740352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1772072" y="6165304"/>
            <a:ext cx="711696" cy="37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smtClean="0"/>
              <a:t>x</a:t>
            </a:r>
            <a:r>
              <a:rPr lang="da-DK" b="1" dirty="0" smtClean="0"/>
              <a:t> </a:t>
            </a:r>
            <a:r>
              <a:rPr lang="da-DK" b="1" dirty="0" smtClean="0"/>
              <a:t>&lt; </a:t>
            </a:r>
            <a:r>
              <a:rPr lang="da-DK" b="1" i="1" dirty="0" smtClean="0"/>
              <a:t>y</a:t>
            </a:r>
            <a:endParaRPr lang="da-DK" b="1" i="1" dirty="0"/>
          </a:p>
        </p:txBody>
      </p:sp>
      <p:sp>
        <p:nvSpPr>
          <p:cNvPr id="165" name="Rectangle 164"/>
          <p:cNvSpPr/>
          <p:nvPr/>
        </p:nvSpPr>
        <p:spPr>
          <a:xfrm>
            <a:off x="3635896" y="4809926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smtClean="0"/>
              <a:t>[C</a:t>
            </a:r>
            <a:r>
              <a:rPr lang="en-US" sz="1600" dirty="0" smtClean="0"/>
              <a:t>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</a:t>
            </a:r>
            <a:r>
              <a:rPr lang="en-US" sz="1600" i="1" dirty="0" smtClean="0"/>
              <a:t>Alternatives to Two Classic Data </a:t>
            </a:r>
            <a:r>
              <a:rPr lang="en-US" sz="1600" i="1" dirty="0" smtClean="0"/>
              <a:t>Structures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Symposium </a:t>
            </a:r>
            <a:r>
              <a:rPr lang="en-US" sz="1600" dirty="0" smtClean="0"/>
              <a:t>on Computer Science Education,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162-165</a:t>
            </a:r>
            <a:r>
              <a:rPr lang="en-US" sz="1600" dirty="0" smtClean="0"/>
              <a:t>, 2005]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3059832" y="1268760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/>
              <a:t>Leftist Heaps</a:t>
            </a:r>
            <a:endParaRPr lang="en-US" sz="2400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7380312" y="2204864"/>
            <a:ext cx="1224136" cy="2520280"/>
            <a:chOff x="107504" y="2204864"/>
            <a:chExt cx="1224136" cy="2520280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07504" y="278092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51520" y="3182779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03920" y="364502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39552" y="407707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91952" y="447892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043608" y="393305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99592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55576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11560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67544" y="220486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5925638" y="404687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solidFill>
                  <a:schemeClr val="accent1"/>
                </a:solidFill>
              </a:rPr>
              <a:t>1</a:t>
            </a:r>
            <a:endParaRPr lang="en-US" sz="1000" dirty="0">
              <a:solidFill>
                <a:schemeClr val="accent1"/>
              </a:solidFill>
            </a:endParaRPr>
          </a:p>
        </p:txBody>
      </p:sp>
      <p:grpSp>
        <p:nvGrpSpPr>
          <p:cNvPr id="252" name="Group 251"/>
          <p:cNvGrpSpPr/>
          <p:nvPr/>
        </p:nvGrpSpPr>
        <p:grpSpPr>
          <a:xfrm>
            <a:off x="5753156" y="3024249"/>
            <a:ext cx="792088" cy="1080120"/>
            <a:chOff x="2555776" y="2924944"/>
            <a:chExt cx="792088" cy="1080120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2555776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059832" y="335699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915816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496134" y="3024249"/>
            <a:ext cx="927720" cy="1686381"/>
            <a:chOff x="1475656" y="2060848"/>
            <a:chExt cx="927720" cy="1686381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1475656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619672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755304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115344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1971328" y="249289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835696" y="206084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8287438" y="2308361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7599651" y="3168002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</a:t>
            </a:r>
            <a:r>
              <a:rPr lang="da-DK" sz="1400" dirty="0" err="1" smtClean="0">
                <a:sym typeface="Symbol"/>
              </a:rPr>
              <a:t>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4860032" y="426347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0" grpId="0"/>
      <p:bldP spid="248" grpId="0"/>
      <p:bldP spid="258" grpId="0"/>
      <p:bldP spid="3" grpId="0" build="p"/>
      <p:bldP spid="5" grpId="0"/>
      <p:bldP spid="52" grpId="0"/>
      <p:bldP spid="53" grpId="0"/>
      <p:bldP spid="54" grpId="0"/>
      <p:bldP spid="55" grpId="0"/>
      <p:bldP spid="56" grpId="0"/>
      <p:bldP spid="82" grpId="0" animBg="1"/>
      <p:bldP spid="66" grpId="0" animBg="1"/>
      <p:bldP spid="67" grpId="0"/>
      <p:bldP spid="68" grpId="0"/>
      <p:bldP spid="69" grpId="0"/>
      <p:bldP spid="81" grpId="0"/>
      <p:bldP spid="164" grpId="0"/>
      <p:bldP spid="165" grpId="0"/>
      <p:bldP spid="180" grpId="0"/>
      <p:bldP spid="237" grpId="0"/>
      <p:bldP spid="256" grpId="0" animBg="1"/>
      <p:bldP spid="257" grpId="0"/>
      <p:bldP spid="2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47"/>
          <p:cNvSpPr txBox="1"/>
          <p:nvPr/>
        </p:nvSpPr>
        <p:spPr>
          <a:xfrm>
            <a:off x="309014" y="3139801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</a:t>
            </a:r>
            <a:r>
              <a:rPr lang="da-DK" b="1" dirty="0" smtClean="0"/>
              <a:t>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</a:t>
            </a:r>
            <a:r>
              <a:rPr lang="en-US" sz="1600" dirty="0" smtClean="0"/>
              <a:t>SIAM </a:t>
            </a:r>
            <a:r>
              <a:rPr lang="en-US" sz="1600" dirty="0" smtClean="0"/>
              <a:t>Journal of Computing, 15(1): 52-69, 1986</a:t>
            </a:r>
            <a:r>
              <a:rPr lang="en-US" sz="1600" dirty="0" smtClean="0"/>
              <a:t>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47864" y="1753071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424518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5296726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153" name="Rectangle 152"/>
          <p:cNvSpPr/>
          <p:nvPr/>
        </p:nvSpPr>
        <p:spPr>
          <a:xfrm>
            <a:off x="144016" y="501317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ym typeface="Symbol"/>
              </a:rPr>
              <a:t>O(log </a:t>
            </a:r>
            <a:r>
              <a:rPr lang="da-DK" sz="2400" b="1" i="1" dirty="0" smtClean="0">
                <a:sym typeface="Symbol"/>
              </a:rPr>
              <a:t>n</a:t>
            </a:r>
            <a:r>
              <a:rPr lang="da-DK" sz="2400" b="1" dirty="0" smtClean="0">
                <a:sym typeface="Symbol"/>
              </a:rPr>
              <a:t>) </a:t>
            </a:r>
            <a:r>
              <a:rPr lang="da-DK" sz="2400" b="1" dirty="0" err="1" smtClean="0">
                <a:sym typeface="Symbol"/>
              </a:rPr>
              <a:t>amortized</a:t>
            </a:r>
            <a:r>
              <a:rPr lang="da-DK" sz="2400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sz="2400" dirty="0" smtClean="0">
                <a:sym typeface="Symbol"/>
              </a:rPr>
              <a:t> right </a:t>
            </a:r>
            <a:r>
              <a:rPr lang="da-DK" sz="2400" dirty="0" err="1" smtClean="0">
                <a:sym typeface="Symbol"/>
              </a:rPr>
              <a:t>child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merge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  </a:t>
            </a:r>
            <a:r>
              <a:rPr lang="da-DK" sz="2400" dirty="0" err="1" smtClean="0">
                <a:sym typeface="Symbol"/>
              </a:rPr>
              <a:t>replaced</a:t>
            </a:r>
            <a:r>
              <a:rPr lang="da-DK" sz="2400" dirty="0" smtClean="0">
                <a:sym typeface="Symbol"/>
              </a:rPr>
              <a:t> by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child</a:t>
            </a:r>
            <a:endParaRPr lang="da-DK" sz="2400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1 potential </a:t>
            </a:r>
            <a:r>
              <a:rPr lang="da-DK" sz="2400" dirty="0" err="1" smtClean="0">
                <a:sym typeface="Symbol"/>
              </a:rPr>
              <a:t>released</a:t>
            </a:r>
            <a:r>
              <a:rPr lang="da-DK" sz="2400" dirty="0" smtClean="0">
                <a:sym typeface="Symbol"/>
              </a:rPr>
              <a:t> for heavy node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</a:t>
            </a:r>
            <a:r>
              <a:rPr lang="da-DK" sz="2400" dirty="0" err="1" smtClean="0">
                <a:sym typeface="Symbol"/>
              </a:rPr>
              <a:t>amortized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cost</a:t>
            </a:r>
            <a:r>
              <a:rPr lang="da-DK" sz="2400" dirty="0" smtClean="0">
                <a:sym typeface="Symbol"/>
              </a:rPr>
              <a:t> 2∙ #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children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rightmost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</a:t>
            </a:r>
          </a:p>
        </p:txBody>
      </p:sp>
      <p:grpSp>
        <p:nvGrpSpPr>
          <p:cNvPr id="23" name="Group 252"/>
          <p:cNvGrpSpPr/>
          <p:nvPr/>
        </p:nvGrpSpPr>
        <p:grpSpPr>
          <a:xfrm>
            <a:off x="2570290" y="2564904"/>
            <a:ext cx="993598" cy="2304256"/>
            <a:chOff x="266034" y="2276872"/>
            <a:chExt cx="993598" cy="2304256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51"/>
          <p:cNvGrpSpPr/>
          <p:nvPr/>
        </p:nvGrpSpPr>
        <p:grpSpPr>
          <a:xfrm>
            <a:off x="1000628" y="3197295"/>
            <a:ext cx="504056" cy="864096"/>
            <a:chOff x="2771800" y="3140968"/>
            <a:chExt cx="504056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49"/>
          <p:cNvGrpSpPr/>
          <p:nvPr/>
        </p:nvGrpSpPr>
        <p:grpSpPr>
          <a:xfrm>
            <a:off x="1743606" y="3197295"/>
            <a:ext cx="648072" cy="1296144"/>
            <a:chOff x="1691680" y="2276872"/>
            <a:chExt cx="648072" cy="1296144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3318886" y="2553415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2631099" y="3413056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</a:t>
            </a:r>
            <a:r>
              <a:rPr lang="da-DK" sz="1400" dirty="0" err="1" smtClean="0">
                <a:sym typeface="Symbol"/>
              </a:rPr>
              <a:t>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2852192" y="3443514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3004592" y="3875562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980728"/>
            <a:ext cx="853244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ordered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swap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211960" y="2996952"/>
            <a:ext cx="4717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r>
              <a:rPr lang="da-DK" sz="2000" i="1" dirty="0" smtClean="0"/>
              <a:t>v </a:t>
            </a:r>
            <a:r>
              <a:rPr lang="da-DK" sz="2000" b="1" dirty="0" smtClean="0">
                <a:solidFill>
                  <a:schemeClr val="accent1"/>
                </a:solidFill>
              </a:rPr>
              <a:t>heavy </a:t>
            </a:r>
            <a:r>
              <a:rPr lang="da-DK" sz="2000" dirty="0" err="1" smtClean="0"/>
              <a:t>if</a:t>
            </a:r>
            <a:r>
              <a:rPr lang="da-DK" sz="2000" dirty="0" smtClean="0"/>
              <a:t> </a:t>
            </a:r>
            <a:r>
              <a:rPr lang="da-DK" sz="2000" dirty="0" smtClean="0">
                <a:sym typeface="Symbol"/>
              </a:rPr>
              <a:t>|</a:t>
            </a:r>
            <a:r>
              <a:rPr lang="da-DK" sz="2000" i="1" dirty="0" smtClean="0">
                <a:sym typeface="Symbol"/>
              </a:rPr>
              <a:t>T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dirty="0" smtClean="0">
                <a:sym typeface="Symbol"/>
              </a:rPr>
              <a:t>| &gt; |</a:t>
            </a:r>
            <a:r>
              <a:rPr lang="da-DK" sz="2000" dirty="0" err="1" smtClean="0">
                <a:sym typeface="Symbol"/>
              </a:rPr>
              <a:t>T</a:t>
            </a:r>
            <a:r>
              <a:rPr lang="da-DK" sz="2000" i="1" baseline="-25000" dirty="0" err="1" smtClean="0">
                <a:sym typeface="Symbol"/>
              </a:rPr>
              <a:t>p</a:t>
            </a:r>
            <a:r>
              <a:rPr lang="da-DK" sz="2000" baseline="-25000" dirty="0" smtClean="0">
                <a:sym typeface="Symbol"/>
              </a:rPr>
              <a:t>(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baseline="-25000" dirty="0" smtClean="0">
                <a:sym typeface="Symbol"/>
              </a:rPr>
              <a:t>)</a:t>
            </a:r>
            <a:r>
              <a:rPr lang="da-DK" sz="2000" dirty="0" smtClean="0">
                <a:sym typeface="Symbol"/>
              </a:rPr>
              <a:t>|/2, </a:t>
            </a:r>
            <a:r>
              <a:rPr lang="da-DK" sz="2000" dirty="0" err="1" smtClean="0">
                <a:sym typeface="Symbol"/>
              </a:rPr>
              <a:t>otherwise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light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lvl="0" algn="ctr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000" dirty="0" smtClean="0">
                <a:sym typeface="Symbol"/>
              </a:rPr>
              <a:t>    any path</a:t>
            </a:r>
            <a:r>
              <a:rPr lang="en-US" sz="2000" dirty="0" smtClean="0">
                <a:sym typeface="Symbol"/>
              </a:rPr>
              <a:t>  log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light </a:t>
            </a:r>
            <a:r>
              <a:rPr lang="en-US" sz="2000" dirty="0" smtClean="0">
                <a:sym typeface="Symbol"/>
              </a:rPr>
              <a:t>nodes</a:t>
            </a:r>
          </a:p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endParaRPr lang="en-US" sz="2000" dirty="0" smtClean="0">
              <a:sym typeface="Symbol"/>
            </a:endParaRPr>
          </a:p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Potential   = # heavy right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children in tree</a:t>
            </a:r>
          </a:p>
        </p:txBody>
      </p:sp>
      <p:grpSp>
        <p:nvGrpSpPr>
          <p:cNvPr id="149" name="Group 148"/>
          <p:cNvGrpSpPr>
            <a:grpSpLocks noChangeAspect="1"/>
          </p:cNvGrpSpPr>
          <p:nvPr/>
        </p:nvGrpSpPr>
        <p:grpSpPr>
          <a:xfrm>
            <a:off x="7524328" y="742016"/>
            <a:ext cx="1440160" cy="1289804"/>
            <a:chOff x="6660232" y="188640"/>
            <a:chExt cx="2232248" cy="2016224"/>
          </a:xfrm>
        </p:grpSpPr>
        <p:cxnSp>
          <p:nvCxnSpPr>
            <p:cNvPr id="157" name="Straight Connector 156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5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4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6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8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9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7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/>
      <p:bldP spid="52" grpId="0"/>
      <p:bldP spid="53" grpId="0"/>
      <p:bldP spid="54" grpId="0"/>
      <p:bldP spid="153" grpId="0"/>
      <p:bldP spid="256" grpId="0" animBg="1"/>
      <p:bldP spid="257" grpId="0"/>
      <p:bldP spid="144" grpId="0" animBg="1"/>
      <p:bldP spid="145" grpId="0" animBg="1"/>
      <p:bldP spid="146" grpId="0" uiExpand="1" build="allAtOnce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ounded Rectangle 201"/>
          <p:cNvSpPr/>
          <p:nvPr/>
        </p:nvSpPr>
        <p:spPr>
          <a:xfrm rot="4238473">
            <a:off x="6268377" y="1974835"/>
            <a:ext cx="1154534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 rot="4238473">
            <a:off x="5774380" y="2507401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4238473">
            <a:off x="6702234" y="3078054"/>
            <a:ext cx="107480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4238473">
            <a:off x="2827144" y="2678423"/>
            <a:ext cx="1779259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4238473">
            <a:off x="2493526" y="2953826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4238473">
            <a:off x="1870935" y="2240833"/>
            <a:ext cx="881210" cy="4245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 rot="4238473">
            <a:off x="1390282" y="2739303"/>
            <a:ext cx="89804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355977" y="1985963"/>
            <a:ext cx="135061" cy="168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216652" y="2043728"/>
            <a:ext cx="3139324" cy="37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</a:t>
            </a:r>
            <a:r>
              <a:rPr lang="da-DK" b="1" dirty="0" smtClean="0"/>
              <a:t>        ,                  )   =                         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</a:t>
            </a:r>
            <a:r>
              <a:rPr lang="en-US" sz="1600" dirty="0" smtClean="0"/>
              <a:t>SIAM </a:t>
            </a:r>
            <a:r>
              <a:rPr lang="en-US" sz="1600" dirty="0" smtClean="0"/>
              <a:t>Journal of Computing, 15(1): 52-69, 1986</a:t>
            </a:r>
            <a:r>
              <a:rPr lang="en-US" sz="1600" dirty="0" smtClean="0"/>
              <a:t>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878"/>
            <a:ext cx="95770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O(1) time Meld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44016" y="4797152"/>
            <a:ext cx="8999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O(1)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 right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merge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before</a:t>
            </a:r>
            <a:r>
              <a:rPr lang="da-DK" dirty="0" smtClean="0">
                <a:sym typeface="Symbol"/>
              </a:rPr>
              <a:t> meld  </a:t>
            </a:r>
            <a:r>
              <a:rPr lang="da-DK" dirty="0" err="1" smtClean="0">
                <a:sym typeface="Symbol"/>
              </a:rPr>
              <a:t>replaced</a:t>
            </a:r>
            <a:r>
              <a:rPr lang="da-DK" dirty="0" smtClean="0">
                <a:sym typeface="Symbol"/>
              </a:rPr>
              <a:t> by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 1 potential </a:t>
            </a:r>
            <a:r>
              <a:rPr lang="da-DK" dirty="0" err="1" smtClean="0">
                <a:sym typeface="Symbol"/>
              </a:rPr>
              <a:t>released</a:t>
            </a:r>
            <a:r>
              <a:rPr lang="da-DK" dirty="0" smtClean="0">
                <a:sym typeface="Symbol"/>
              </a:rPr>
              <a:t/>
            </a:r>
            <a:br>
              <a:rPr lang="da-DK" dirty="0" smtClean="0">
                <a:sym typeface="Symbol"/>
              </a:rPr>
            </a:b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nodes </a:t>
            </a:r>
            <a:r>
              <a:rPr lang="da-DK" dirty="0" err="1" smtClean="0">
                <a:sym typeface="Symbol"/>
              </a:rPr>
              <a:t>disappear</a:t>
            </a:r>
            <a:r>
              <a:rPr lang="da-DK" dirty="0" smtClean="0">
                <a:sym typeface="Symbol"/>
              </a:rPr>
              <a:t> from major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 (but </a:t>
            </a:r>
            <a:r>
              <a:rPr lang="da-DK" dirty="0" err="1" smtClean="0">
                <a:sym typeface="Symbol"/>
              </a:rPr>
              <a:t>might</a:t>
            </a:r>
            <a:r>
              <a:rPr lang="da-DK" dirty="0" smtClean="0">
                <a:sym typeface="Symbol"/>
              </a:rPr>
              <a:t> </a:t>
            </a:r>
            <a:r>
              <a:rPr lang="da-DK" dirty="0" smtClean="0">
                <a:sym typeface="Symbol"/>
              </a:rPr>
              <a:t> </a:t>
            </a: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)   1 </a:t>
            </a:r>
            <a:r>
              <a:rPr lang="da-DK" dirty="0" smtClean="0">
                <a:sym typeface="Symbol"/>
              </a:rPr>
              <a:t>potential </a:t>
            </a:r>
            <a:r>
              <a:rPr lang="da-DK" dirty="0" err="1" smtClean="0">
                <a:sym typeface="Symbol"/>
              </a:rPr>
              <a:t>released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dirty="0" smtClean="0">
                <a:sym typeface="Symbol"/>
              </a:rPr>
              <a:t>      and       </a:t>
            </a:r>
            <a:r>
              <a:rPr lang="da-DK" dirty="0" err="1" smtClean="0">
                <a:sym typeface="Symbol"/>
              </a:rPr>
              <a:t>become</a:t>
            </a:r>
            <a:r>
              <a:rPr lang="da-DK" dirty="0" smtClean="0">
                <a:sym typeface="Symbol"/>
              </a:rPr>
              <a:t> a heavy  </a:t>
            </a:r>
            <a:r>
              <a:rPr lang="da-DK" dirty="0" err="1" smtClean="0">
                <a:sym typeface="Symbol"/>
              </a:rPr>
              <a:t>or</a:t>
            </a:r>
            <a:r>
              <a:rPr lang="da-DK" dirty="0" smtClean="0">
                <a:sym typeface="Symbol"/>
              </a:rPr>
              <a:t>  light right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major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 </a:t>
            </a:r>
            <a:r>
              <a:rPr lang="da-DK" dirty="0" smtClean="0">
                <a:sym typeface="Symbol"/>
              </a:rPr>
              <a:t>potential </a:t>
            </a:r>
            <a:r>
              <a:rPr lang="da-DK" dirty="0" err="1" smtClean="0">
                <a:sym typeface="Symbol"/>
              </a:rPr>
              <a:t>increase</a:t>
            </a:r>
            <a:r>
              <a:rPr lang="da-DK" dirty="0" smtClean="0">
                <a:sym typeface="Symbol"/>
              </a:rPr>
              <a:t> by  4</a:t>
            </a:r>
          </a:p>
          <a:p>
            <a:pPr lvl="0">
              <a:spcBef>
                <a:spcPts val="12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O(log </a:t>
            </a:r>
            <a:r>
              <a:rPr lang="da-DK" b="1" i="1" dirty="0" smtClean="0">
                <a:sym typeface="Symbol"/>
              </a:rPr>
              <a:t>n</a:t>
            </a:r>
            <a:r>
              <a:rPr lang="da-DK" b="1" dirty="0" smtClean="0">
                <a:sym typeface="Symbol"/>
              </a:rPr>
              <a:t>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DeleteMin</a:t>
            </a:r>
            <a:endParaRPr lang="da-DK" b="1" dirty="0" smtClean="0">
              <a:sym typeface="Symbol"/>
            </a:endParaRPr>
          </a:p>
          <a:p>
            <a:pPr>
              <a:buClr>
                <a:srgbClr val="C00000"/>
              </a:buClr>
              <a:tabLst>
                <a:tab pos="360363" algn="l"/>
              </a:tabLst>
            </a:pPr>
            <a:r>
              <a:rPr lang="da-DK" dirty="0" err="1" smtClean="0">
                <a:sym typeface="Symbol"/>
              </a:rPr>
              <a:t>Cutting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root</a:t>
            </a:r>
            <a:r>
              <a:rPr lang="da-DK" dirty="0" smtClean="0">
                <a:sym typeface="Symbol"/>
              </a:rPr>
              <a:t>  2 new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, i.e. 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2∙log </a:t>
            </a:r>
            <a:r>
              <a:rPr lang="da-DK" b="1" i="1" dirty="0" smtClean="0">
                <a:solidFill>
                  <a:srgbClr val="00B050"/>
                </a:solidFill>
                <a:sym typeface="Symbol"/>
              </a:rPr>
              <a:t>n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new light</a:t>
            </a:r>
            <a:r>
              <a:rPr lang="da-DK" b="1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&amp; major </a:t>
            </a:r>
            <a:r>
              <a:rPr lang="da-DK" dirty="0" err="1" smtClean="0">
                <a:sym typeface="Symbol"/>
              </a:rPr>
              <a:t>paths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endParaRPr lang="da-DK" b="1" dirty="0" smtClean="0">
              <a:sym typeface="Symbol"/>
            </a:endParaRPr>
          </a:p>
        </p:txBody>
      </p:sp>
      <p:grpSp>
        <p:nvGrpSpPr>
          <p:cNvPr id="2" name="Group 252"/>
          <p:cNvGrpSpPr/>
          <p:nvPr/>
        </p:nvGrpSpPr>
        <p:grpSpPr>
          <a:xfrm>
            <a:off x="4499992" y="2009775"/>
            <a:ext cx="936104" cy="2304521"/>
            <a:chOff x="323528" y="2276607"/>
            <a:chExt cx="936104" cy="2304521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43161" y="2276607"/>
              <a:ext cx="672455" cy="20164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51"/>
          <p:cNvGrpSpPr/>
          <p:nvPr/>
        </p:nvGrpSpPr>
        <p:grpSpPr>
          <a:xfrm>
            <a:off x="1865523" y="2082048"/>
            <a:ext cx="647273" cy="864096"/>
            <a:chOff x="2628583" y="3140968"/>
            <a:chExt cx="647273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28" idx="3"/>
              <a:endCxn id="76" idx="7"/>
            </p:cNvCxnSpPr>
            <p:nvPr/>
          </p:nvCxnSpPr>
          <p:spPr>
            <a:xfrm flipH="1">
              <a:off x="2628583" y="3386819"/>
              <a:ext cx="257406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5264447" y="2481165"/>
            <a:ext cx="91235" cy="16456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4486755" y="3096504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</a:t>
            </a:r>
            <a:r>
              <a:rPr lang="da-DK" sz="1400" dirty="0" err="1" smtClean="0">
                <a:sym typeface="Symbol"/>
              </a:rPr>
              <a:t>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4724400" y="2888650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4876800" y="3320698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1196752"/>
            <a:ext cx="85324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Bottom</a:t>
            </a:r>
            <a:r>
              <a:rPr lang="da-DK" sz="2400" dirty="0" smtClean="0"/>
              <a:t>-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swap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150200" y="2097729"/>
            <a:ext cx="906277" cy="1712511"/>
            <a:chOff x="1485401" y="2636912"/>
            <a:chExt cx="906277" cy="1712511"/>
          </a:xfrm>
        </p:grpSpPr>
        <p:cxnSp>
          <p:nvCxnSpPr>
            <p:cNvPr id="67" name="Straight Connector 66"/>
            <p:cNvCxnSpPr>
              <a:stCxn id="65" idx="3"/>
              <a:endCxn id="88" idx="7"/>
            </p:cNvCxnSpPr>
            <p:nvPr/>
          </p:nvCxnSpPr>
          <p:spPr>
            <a:xfrm flipH="1">
              <a:off x="1485401" y="2882763"/>
              <a:ext cx="248460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2023254" y="406139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835696" y="2780928"/>
              <a:ext cx="411966" cy="12804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103646" y="391737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4427984" y="1722008"/>
            <a:ext cx="288032" cy="2880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2" name="Group 251"/>
          <p:cNvGrpSpPr/>
          <p:nvPr/>
        </p:nvGrpSpPr>
        <p:grpSpPr>
          <a:xfrm>
            <a:off x="1547664" y="2586104"/>
            <a:ext cx="504056" cy="864096"/>
            <a:chOff x="2771800" y="3140968"/>
            <a:chExt cx="504056" cy="864096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32341" y="2601785"/>
            <a:ext cx="619606" cy="1280463"/>
            <a:chOff x="1619672" y="2636912"/>
            <a:chExt cx="619606" cy="1280463"/>
          </a:xfrm>
        </p:grpSpPr>
        <p:cxnSp>
          <p:nvCxnSpPr>
            <p:cNvPr id="80" name="Straight Connector 79"/>
            <p:cNvCxnSpPr/>
            <p:nvPr/>
          </p:nvCxnSpPr>
          <p:spPr>
            <a:xfrm flipH="1">
              <a:off x="1619672" y="278092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835696" y="2780928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 rot="4260000">
            <a:off x="4045974" y="1812559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not </a:t>
            </a:r>
            <a:r>
              <a:rPr lang="da-DK" sz="1400" dirty="0" err="1" smtClean="0">
                <a:sym typeface="Symbol"/>
              </a:rPr>
              <a:t>touched</a:t>
            </a:r>
            <a:endParaRPr lang="en-US" sz="1400" dirty="0" smtClean="0"/>
          </a:p>
        </p:txBody>
      </p:sp>
      <p:sp>
        <p:nvSpPr>
          <p:cNvPr id="106" name="Left Brace 105"/>
          <p:cNvSpPr/>
          <p:nvPr/>
        </p:nvSpPr>
        <p:spPr>
          <a:xfrm rot="9682487">
            <a:off x="4812954" y="1643873"/>
            <a:ext cx="108603" cy="7279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5" name="Rectangle 134"/>
          <p:cNvSpPr/>
          <p:nvPr/>
        </p:nvSpPr>
        <p:spPr>
          <a:xfrm rot="4260000">
            <a:off x="6595282" y="3007667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previously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minor</a:t>
            </a:r>
            <a:endParaRPr lang="en-US" sz="1400" dirty="0" smtClean="0"/>
          </a:p>
        </p:txBody>
      </p:sp>
      <p:grpSp>
        <p:nvGrpSpPr>
          <p:cNvPr id="234" name="Group 233"/>
          <p:cNvGrpSpPr/>
          <p:nvPr/>
        </p:nvGrpSpPr>
        <p:grpSpPr>
          <a:xfrm>
            <a:off x="6108333" y="1726417"/>
            <a:ext cx="1339686" cy="2155831"/>
            <a:chOff x="6108333" y="1726417"/>
            <a:chExt cx="1339686" cy="2155831"/>
          </a:xfrm>
        </p:grpSpPr>
        <p:cxnSp>
          <p:nvCxnSpPr>
            <p:cNvPr id="120" name="Straight Connector 119"/>
            <p:cNvCxnSpPr>
              <a:stCxn id="138" idx="3"/>
              <a:endCxn id="151" idx="7"/>
            </p:cNvCxnSpPr>
            <p:nvPr/>
          </p:nvCxnSpPr>
          <p:spPr>
            <a:xfrm flipH="1">
              <a:off x="6426192" y="1972268"/>
              <a:ext cx="216464" cy="2239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6672483" y="230248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16499" y="273452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44491" y="1870433"/>
              <a:ext cx="559512" cy="1723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6888507" y="2590513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752875" y="215846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6600475" y="172641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6108333" y="229807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32267" y="271443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6367899" y="3146487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324357" y="2298072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/>
            <p:nvPr/>
          </p:nvSpPr>
          <p:spPr>
            <a:xfrm>
              <a:off x="6439907" y="300247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312659" y="257042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6180341" y="215405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 flipH="1">
              <a:off x="6943963" y="316216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7096363" y="359421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/>
            <p:nvPr/>
          </p:nvSpPr>
          <p:spPr>
            <a:xfrm>
              <a:off x="7015971" y="3018152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7159987" y="345020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8" name="Rectangle 207"/>
          <p:cNvSpPr/>
          <p:nvPr/>
        </p:nvSpPr>
        <p:spPr>
          <a:xfrm rot="4260000">
            <a:off x="1734636" y="3538377"/>
            <a:ext cx="724144" cy="26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minor</a:t>
            </a:r>
            <a:r>
              <a:rPr lang="da-DK" sz="1400" dirty="0" smtClean="0">
                <a:sym typeface="Symbol"/>
              </a:rPr>
              <a:t> </a:t>
            </a:r>
            <a:endParaRPr lang="en-US" sz="1400" dirty="0" smtClean="0"/>
          </a:p>
        </p:txBody>
      </p:sp>
      <p:sp>
        <p:nvSpPr>
          <p:cNvPr id="209" name="Rectangle 208"/>
          <p:cNvSpPr/>
          <p:nvPr/>
        </p:nvSpPr>
        <p:spPr>
          <a:xfrm rot="4260000">
            <a:off x="2218026" y="3035920"/>
            <a:ext cx="72414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major </a:t>
            </a:r>
            <a:endParaRPr lang="en-US" sz="1400" dirty="0" smtClean="0"/>
          </a:p>
        </p:txBody>
      </p:sp>
      <p:sp>
        <p:nvSpPr>
          <p:cNvPr id="214" name="Rectangle 213"/>
          <p:cNvSpPr/>
          <p:nvPr/>
        </p:nvSpPr>
        <p:spPr>
          <a:xfrm>
            <a:off x="252536" y="4293096"/>
            <a:ext cx="8639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 = # heavy right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children in tree + 2 ∙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 # light children on minor &amp; major path</a:t>
            </a:r>
            <a:r>
              <a:rPr lang="en-US" sz="2000" dirty="0" smtClean="0">
                <a:sym typeface="Symbol"/>
              </a:rPr>
              <a:t> 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473508" y="2060848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</a:t>
            </a:r>
          </a:p>
        </p:txBody>
      </p:sp>
      <p:sp>
        <p:nvSpPr>
          <p:cNvPr id="235" name="Oval 234"/>
          <p:cNvSpPr/>
          <p:nvPr/>
        </p:nvSpPr>
        <p:spPr>
          <a:xfrm>
            <a:off x="266034" y="5718742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928620" y="5733256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0" grpId="0" animBg="1"/>
      <p:bldP spid="201" grpId="0" animBg="1"/>
      <p:bldP spid="199" grpId="0" animBg="1"/>
      <p:bldP spid="197" grpId="0" animBg="1"/>
      <p:bldP spid="196" grpId="0" animBg="1"/>
      <p:bldP spid="180" grpId="0" animBg="1"/>
      <p:bldP spid="248" grpId="0"/>
      <p:bldP spid="153" grpId="0"/>
      <p:bldP spid="256" grpId="0" animBg="1"/>
      <p:bldP spid="257" grpId="0"/>
      <p:bldP spid="144" grpId="0" animBg="1"/>
      <p:bldP spid="145" grpId="0" animBg="1"/>
      <p:bldP spid="146" grpId="0"/>
      <p:bldP spid="69" grpId="0" animBg="1"/>
      <p:bldP spid="104" grpId="0"/>
      <p:bldP spid="106" grpId="0" animBg="1"/>
      <p:bldP spid="135" grpId="0"/>
      <p:bldP spid="208" grpId="0"/>
      <p:bldP spid="209" grpId="0"/>
      <p:bldP spid="214" grpId="0"/>
      <p:bldP spid="215" grpId="0"/>
      <p:bldP spid="235" grpId="0" animBg="1"/>
      <p:bldP spid="2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b="1" dirty="0" err="1" smtClean="0">
                <a:solidFill>
                  <a:srgbClr val="C00000"/>
                </a:solidFill>
              </a:rPr>
              <a:t>splay</a:t>
            </a:r>
            <a:r>
              <a:rPr lang="da-DK" sz="2400" b="1" dirty="0" smtClean="0">
                <a:solidFill>
                  <a:srgbClr val="C00000"/>
                </a:solidFill>
              </a:rPr>
              <a:t>(</a:t>
            </a:r>
            <a:r>
              <a:rPr lang="da-DK" sz="2400" b="1" i="1" dirty="0" smtClean="0">
                <a:solidFill>
                  <a:srgbClr val="C00000"/>
                </a:solidFill>
              </a:rPr>
              <a:t>x</a:t>
            </a:r>
            <a:r>
              <a:rPr lang="da-DK" sz="2400" b="1" dirty="0" smtClean="0">
                <a:solidFill>
                  <a:srgbClr val="C00000"/>
                </a:solidFill>
              </a:rPr>
              <a:t>) </a:t>
            </a:r>
            <a:r>
              <a:rPr lang="da-DK" sz="2400" dirty="0" smtClean="0"/>
              <a:t>= </a:t>
            </a:r>
            <a:r>
              <a:rPr lang="da-DK" sz="2400" dirty="0" err="1" smtClean="0"/>
              <a:t>rotate</a:t>
            </a:r>
            <a:r>
              <a:rPr lang="da-DK" sz="2400" dirty="0" smtClean="0"/>
              <a:t> x to </a:t>
            </a:r>
            <a:r>
              <a:rPr lang="da-DK" sz="2400" dirty="0" err="1" smtClean="0"/>
              <a:t>root</a:t>
            </a:r>
            <a:r>
              <a:rPr lang="da-DK" sz="2400" dirty="0" smtClean="0"/>
              <a:t> (</a:t>
            </a:r>
            <a:r>
              <a:rPr lang="da-DK" sz="2400" dirty="0" err="1" smtClean="0"/>
              <a:t>zig/zag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zig-zig/zag-zag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zig-zag/zag-zig</a:t>
            </a:r>
            <a:r>
              <a:rPr lang="da-DK" sz="2400" dirty="0" smtClean="0"/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</a:t>
            </a:r>
            <a:r>
              <a:rPr lang="da-DK" dirty="0" err="1" smtClean="0"/>
              <a:t>predecessor+new</a:t>
            </a:r>
            <a:r>
              <a:rPr lang="da-DK" dirty="0" smtClean="0"/>
              <a:t> </a:t>
            </a:r>
            <a:r>
              <a:rPr lang="da-DK" dirty="0" err="1" smtClean="0"/>
              <a:t>root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splay+cut</a:t>
            </a:r>
            <a:r>
              <a:rPr lang="da-DK" dirty="0" smtClean="0"/>
              <a:t> </a:t>
            </a:r>
            <a:r>
              <a:rPr lang="da-DK" dirty="0" err="1" smtClean="0"/>
              <a:t>root+join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Join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max, link)</a:t>
            </a:r>
            <a:r>
              <a:rPr lang="da-DK" sz="2400" dirty="0" smtClean="0"/>
              <a:t>, Split </a:t>
            </a:r>
            <a:r>
              <a:rPr lang="da-DK" dirty="0" smtClean="0"/>
              <a:t>(</a:t>
            </a:r>
            <a:r>
              <a:rPr lang="da-DK" dirty="0" err="1" smtClean="0"/>
              <a:t>splay+unlink</a:t>
            </a:r>
            <a:r>
              <a:rPr lang="da-DK" dirty="0" smtClean="0"/>
              <a:t>)</a:t>
            </a:r>
            <a:endParaRPr lang="da-DK" sz="24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-36512" y="1772816"/>
            <a:ext cx="9073008" cy="1800200"/>
            <a:chOff x="-36512" y="3356992"/>
            <a:chExt cx="9073008" cy="1800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7956376" y="3861048"/>
              <a:ext cx="360040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6588224" y="400506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932040" y="3573016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563888" y="3573016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3" idx="0"/>
            </p:cNvCxnSpPr>
            <p:nvPr/>
          </p:nvCxnSpPr>
          <p:spPr>
            <a:xfrm flipH="1" flipV="1">
              <a:off x="683568" y="3645024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7544" y="3717032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sosceles Triangle 16"/>
            <p:cNvSpPr/>
            <p:nvPr/>
          </p:nvSpPr>
          <p:spPr>
            <a:xfrm>
              <a:off x="46754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1156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0750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3528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20" idx="3"/>
              <a:endCxn id="19" idx="0"/>
            </p:cNvCxnSpPr>
            <p:nvPr/>
          </p:nvCxnSpPr>
          <p:spPr>
            <a:xfrm flipH="1">
              <a:off x="287524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0"/>
              <a:endCxn id="20" idx="5"/>
            </p:cNvCxnSpPr>
            <p:nvPr/>
          </p:nvCxnSpPr>
          <p:spPr>
            <a:xfrm flipH="1" flipV="1">
              <a:off x="569379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/>
            <p:nvPr/>
          </p:nvSpPr>
          <p:spPr>
            <a:xfrm>
              <a:off x="75557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32" idx="0"/>
            </p:cNvCxnSpPr>
            <p:nvPr/>
          </p:nvCxnSpPr>
          <p:spPr>
            <a:xfrm flipV="1">
              <a:off x="1655676" y="3645024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1835696" y="3717032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>
              <a:off x="212372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69168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76368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79712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29" idx="3"/>
              <a:endCxn id="28" idx="0"/>
            </p:cNvCxnSpPr>
            <p:nvPr/>
          </p:nvCxnSpPr>
          <p:spPr>
            <a:xfrm flipH="1">
              <a:off x="1943708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6" idx="0"/>
              <a:endCxn id="29" idx="5"/>
            </p:cNvCxnSpPr>
            <p:nvPr/>
          </p:nvCxnSpPr>
          <p:spPr>
            <a:xfrm flipH="1" flipV="1">
              <a:off x="2225563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>
              <a:off x="147565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043608" y="4005064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71600" y="35730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>
              <a:stCxn id="43" idx="0"/>
            </p:cNvCxnSpPr>
            <p:nvPr/>
          </p:nvCxnSpPr>
          <p:spPr>
            <a:xfrm flipH="1" flipV="1">
              <a:off x="3491880" y="393305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75856" y="4005064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Isosceles Triangle 36"/>
            <p:cNvSpPr/>
            <p:nvPr/>
          </p:nvSpPr>
          <p:spPr>
            <a:xfrm>
              <a:off x="32758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419872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29158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318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>
              <a:stCxn id="40" idx="3"/>
              <a:endCxn id="39" idx="0"/>
            </p:cNvCxnSpPr>
            <p:nvPr/>
          </p:nvCxnSpPr>
          <p:spPr>
            <a:xfrm flipH="1">
              <a:off x="30958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0"/>
              <a:endCxn id="40" idx="5"/>
            </p:cNvCxnSpPr>
            <p:nvPr/>
          </p:nvCxnSpPr>
          <p:spPr>
            <a:xfrm flipH="1" flipV="1">
              <a:off x="33776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Isosceles Triangle 42"/>
            <p:cNvSpPr/>
            <p:nvPr/>
          </p:nvSpPr>
          <p:spPr>
            <a:xfrm>
              <a:off x="3563888" y="422108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52" idx="0"/>
            </p:cNvCxnSpPr>
            <p:nvPr/>
          </p:nvCxnSpPr>
          <p:spPr>
            <a:xfrm flipV="1">
              <a:off x="5040052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5220072" y="4005064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>
            <a:xfrm>
              <a:off x="550810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76056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514806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364088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3"/>
              <a:endCxn id="48" idx="0"/>
            </p:cNvCxnSpPr>
            <p:nvPr/>
          </p:nvCxnSpPr>
          <p:spPr>
            <a:xfrm flipH="1">
              <a:off x="5328084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0"/>
              <a:endCxn id="49" idx="5"/>
            </p:cNvCxnSpPr>
            <p:nvPr/>
          </p:nvCxnSpPr>
          <p:spPr>
            <a:xfrm flipH="1" flipV="1">
              <a:off x="5609939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Isosceles Triangle 51"/>
            <p:cNvSpPr/>
            <p:nvPr/>
          </p:nvSpPr>
          <p:spPr>
            <a:xfrm>
              <a:off x="4860032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4139952" y="3861048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923928" y="341970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>
              <a:stCxn id="58" idx="0"/>
            </p:cNvCxnSpPr>
            <p:nvPr/>
          </p:nvCxnSpPr>
          <p:spPr>
            <a:xfrm flipH="1" flipV="1">
              <a:off x="377991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70790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3665723" y="4106899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>
              <a:off x="385192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61" idx="0"/>
            </p:cNvCxnSpPr>
            <p:nvPr/>
          </p:nvCxnSpPr>
          <p:spPr>
            <a:xfrm flipV="1">
              <a:off x="4752020" y="3573016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478802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457200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8316416" y="3861048"/>
              <a:ext cx="72008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588224" y="3573018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1" idx="0"/>
            </p:cNvCxnSpPr>
            <p:nvPr/>
          </p:nvCxnSpPr>
          <p:spPr>
            <a:xfrm flipV="1">
              <a:off x="6408204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>
              <a:off x="68762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44420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5162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7322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>
              <a:stCxn id="68" idx="3"/>
              <a:endCxn id="67" idx="0"/>
            </p:cNvCxnSpPr>
            <p:nvPr/>
          </p:nvCxnSpPr>
          <p:spPr>
            <a:xfrm flipH="1">
              <a:off x="66962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0"/>
              <a:endCxn id="68" idx="5"/>
            </p:cNvCxnSpPr>
            <p:nvPr/>
          </p:nvCxnSpPr>
          <p:spPr>
            <a:xfrm flipH="1" flipV="1">
              <a:off x="69780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Isosceles Triangle 70"/>
            <p:cNvSpPr/>
            <p:nvPr/>
          </p:nvSpPr>
          <p:spPr>
            <a:xfrm>
              <a:off x="6228184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Straight Connector 71"/>
            <p:cNvCxnSpPr>
              <a:stCxn id="80" idx="0"/>
            </p:cNvCxnSpPr>
            <p:nvPr/>
          </p:nvCxnSpPr>
          <p:spPr>
            <a:xfrm flipH="1" flipV="1">
              <a:off x="795637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8316416" y="3861048"/>
              <a:ext cx="360040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>
              <a:off x="867645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8172400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831641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53244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7" idx="3"/>
              <a:endCxn id="76" idx="0"/>
            </p:cNvCxnSpPr>
            <p:nvPr/>
          </p:nvCxnSpPr>
          <p:spPr>
            <a:xfrm flipH="1">
              <a:off x="8496436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4" idx="0"/>
              <a:endCxn id="77" idx="5"/>
            </p:cNvCxnSpPr>
            <p:nvPr/>
          </p:nvCxnSpPr>
          <p:spPr>
            <a:xfrm flipH="1" flipV="1">
              <a:off x="8778291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Isosceles Triangle 79"/>
            <p:cNvSpPr/>
            <p:nvPr/>
          </p:nvSpPr>
          <p:spPr>
            <a:xfrm>
              <a:off x="795637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7452320" y="3798332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236296" y="33569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zig-zag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83" name="Straight Connector 82"/>
            <p:cNvCxnSpPr>
              <a:stCxn id="85" idx="0"/>
            </p:cNvCxnSpPr>
            <p:nvPr/>
          </p:nvCxnSpPr>
          <p:spPr>
            <a:xfrm flipH="1" flipV="1">
              <a:off x="702027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876256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709228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Connector 85"/>
            <p:cNvCxnSpPr>
              <a:stCxn id="88" idx="0"/>
            </p:cNvCxnSpPr>
            <p:nvPr/>
          </p:nvCxnSpPr>
          <p:spPr>
            <a:xfrm flipV="1">
              <a:off x="777635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781236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759633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-36512" y="34917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/>
                <a:t>root</a:t>
              </a:r>
              <a:endParaRPr lang="en-US" dirty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043608" y="4293096"/>
            <a:ext cx="1512168" cy="2520280"/>
            <a:chOff x="1043608" y="4293096"/>
            <a:chExt cx="1512168" cy="2520280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1403648" y="4797154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1403648" y="5229200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endCxn id="200" idx="3"/>
            </p:cNvCxnSpPr>
            <p:nvPr/>
          </p:nvCxnSpPr>
          <p:spPr>
            <a:xfrm flipV="1">
              <a:off x="1835696" y="4538947"/>
              <a:ext cx="258205" cy="258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196" idx="0"/>
            </p:cNvCxnSpPr>
            <p:nvPr/>
          </p:nvCxnSpPr>
          <p:spPr>
            <a:xfrm flipV="1">
              <a:off x="1511660" y="5661248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 flipV="1">
              <a:off x="1691680" y="5661248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Isosceles Triangle 189"/>
            <p:cNvSpPr/>
            <p:nvPr/>
          </p:nvSpPr>
          <p:spPr>
            <a:xfrm>
              <a:off x="197971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1547664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2" name="Isosceles Triangle 191"/>
            <p:cNvSpPr/>
            <p:nvPr/>
          </p:nvSpPr>
          <p:spPr>
            <a:xfrm>
              <a:off x="161967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1835696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94" name="Straight Connector 193"/>
            <p:cNvCxnSpPr>
              <a:stCxn id="193" idx="3"/>
              <a:endCxn id="192" idx="0"/>
            </p:cNvCxnSpPr>
            <p:nvPr/>
          </p:nvCxnSpPr>
          <p:spPr>
            <a:xfrm flipH="1">
              <a:off x="1799692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90" idx="0"/>
              <a:endCxn id="193" idx="5"/>
            </p:cNvCxnSpPr>
            <p:nvPr/>
          </p:nvCxnSpPr>
          <p:spPr>
            <a:xfrm flipH="1" flipV="1">
              <a:off x="2081547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Isosceles Triangle 195"/>
            <p:cNvSpPr/>
            <p:nvPr/>
          </p:nvSpPr>
          <p:spPr>
            <a:xfrm>
              <a:off x="133164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9" name="Straight Connector 198"/>
            <p:cNvCxnSpPr>
              <a:stCxn id="202" idx="0"/>
            </p:cNvCxnSpPr>
            <p:nvPr/>
          </p:nvCxnSpPr>
          <p:spPr>
            <a:xfrm flipH="1" flipV="1">
              <a:off x="2123728" y="443711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/>
            <p:nvPr/>
          </p:nvSpPr>
          <p:spPr>
            <a:xfrm>
              <a:off x="205172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2" name="Isosceles Triangle 201"/>
            <p:cNvSpPr/>
            <p:nvPr/>
          </p:nvSpPr>
          <p:spPr>
            <a:xfrm>
              <a:off x="2195736" y="472514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Connector 202"/>
            <p:cNvCxnSpPr>
              <a:stCxn id="205" idx="0"/>
            </p:cNvCxnSpPr>
            <p:nvPr/>
          </p:nvCxnSpPr>
          <p:spPr>
            <a:xfrm flipV="1">
              <a:off x="1223628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1259632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1043608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14" name="Straight Connector 213"/>
            <p:cNvCxnSpPr>
              <a:stCxn id="216" idx="0"/>
            </p:cNvCxnSpPr>
            <p:nvPr/>
          </p:nvCxnSpPr>
          <p:spPr>
            <a:xfrm flipH="1" flipV="1">
              <a:off x="1835696" y="479715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>
              <a:off x="1691680" y="46531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16" name="Isosceles Triangle 215"/>
            <p:cNvSpPr/>
            <p:nvPr/>
          </p:nvSpPr>
          <p:spPr>
            <a:xfrm>
              <a:off x="1907704" y="508518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771800" y="4509120"/>
            <a:ext cx="2736304" cy="1944216"/>
            <a:chOff x="2771800" y="4509120"/>
            <a:chExt cx="2736304" cy="1944216"/>
          </a:xfrm>
        </p:grpSpPr>
        <p:cxnSp>
          <p:nvCxnSpPr>
            <p:cNvPr id="173" name="Straight Connector 172"/>
            <p:cNvCxnSpPr/>
            <p:nvPr/>
          </p:nvCxnSpPr>
          <p:spPr>
            <a:xfrm flipH="1" flipV="1">
              <a:off x="449999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413995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4860032" y="5229200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3851920" y="522920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Isosceles Triangle 180"/>
            <p:cNvSpPr/>
            <p:nvPr/>
          </p:nvSpPr>
          <p:spPr>
            <a:xfrm>
              <a:off x="385192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4355976" y="458112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83" name="Isosceles Triangle 182"/>
            <p:cNvSpPr/>
            <p:nvPr/>
          </p:nvSpPr>
          <p:spPr>
            <a:xfrm>
              <a:off x="349188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3707904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85" name="Straight Connector 184"/>
            <p:cNvCxnSpPr>
              <a:stCxn id="184" idx="3"/>
              <a:endCxn id="183" idx="0"/>
            </p:cNvCxnSpPr>
            <p:nvPr/>
          </p:nvCxnSpPr>
          <p:spPr>
            <a:xfrm flipH="1">
              <a:off x="3671900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1" idx="0"/>
              <a:endCxn id="184" idx="5"/>
            </p:cNvCxnSpPr>
            <p:nvPr/>
          </p:nvCxnSpPr>
          <p:spPr>
            <a:xfrm flipH="1" flipV="1">
              <a:off x="3953755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Isosceles Triangle 186"/>
            <p:cNvSpPr/>
            <p:nvPr/>
          </p:nvSpPr>
          <p:spPr>
            <a:xfrm>
              <a:off x="413995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>
              <a:off x="2987824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2771800" y="4509120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zag-zag</a:t>
              </a:r>
              <a:r>
                <a:rPr lang="da-DK" dirty="0" smtClean="0">
                  <a:solidFill>
                    <a:srgbClr val="C00000"/>
                  </a:solidFill>
                </a:rPr>
                <a:t/>
              </a:r>
              <a:br>
                <a:rPr lang="da-DK" dirty="0" smtClean="0">
                  <a:solidFill>
                    <a:srgbClr val="C00000"/>
                  </a:solidFill>
                </a:rPr>
              </a:br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 flipV="1">
              <a:off x="4139952" y="522920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13" idx="0"/>
            </p:cNvCxnSpPr>
            <p:nvPr/>
          </p:nvCxnSpPr>
          <p:spPr>
            <a:xfrm flipV="1">
              <a:off x="4680012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Isosceles Triangle 206"/>
            <p:cNvSpPr/>
            <p:nvPr/>
          </p:nvSpPr>
          <p:spPr>
            <a:xfrm>
              <a:off x="514806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471601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9" name="Isosceles Triangle 208"/>
            <p:cNvSpPr/>
            <p:nvPr/>
          </p:nvSpPr>
          <p:spPr>
            <a:xfrm>
              <a:off x="478802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5004048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1" name="Straight Connector 210"/>
            <p:cNvCxnSpPr>
              <a:stCxn id="210" idx="3"/>
              <a:endCxn id="209" idx="0"/>
            </p:cNvCxnSpPr>
            <p:nvPr/>
          </p:nvCxnSpPr>
          <p:spPr>
            <a:xfrm flipH="1">
              <a:off x="4968044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7" idx="0"/>
              <a:endCxn id="210" idx="5"/>
            </p:cNvCxnSpPr>
            <p:nvPr/>
          </p:nvCxnSpPr>
          <p:spPr>
            <a:xfrm flipH="1" flipV="1">
              <a:off x="5249899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Isosceles Triangle 212"/>
            <p:cNvSpPr/>
            <p:nvPr/>
          </p:nvSpPr>
          <p:spPr>
            <a:xfrm>
              <a:off x="449999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399593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652120" y="4509120"/>
            <a:ext cx="2592288" cy="2304256"/>
            <a:chOff x="5652120" y="4509120"/>
            <a:chExt cx="2592288" cy="2304256"/>
          </a:xfrm>
        </p:grpSpPr>
        <p:cxnSp>
          <p:nvCxnSpPr>
            <p:cNvPr id="243" name="Straight Connector 242"/>
            <p:cNvCxnSpPr/>
            <p:nvPr/>
          </p:nvCxnSpPr>
          <p:spPr>
            <a:xfrm flipV="1">
              <a:off x="7020272" y="4653136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 flipV="1">
              <a:off x="7308304" y="4653136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6660232" y="508518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 flipV="1">
              <a:off x="7596336" y="508518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V="1">
              <a:off x="6372200" y="558924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Isosceles Triangle 222"/>
            <p:cNvSpPr/>
            <p:nvPr/>
          </p:nvSpPr>
          <p:spPr>
            <a:xfrm>
              <a:off x="637220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6876256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25" name="Isosceles Triangle 224"/>
            <p:cNvSpPr/>
            <p:nvPr/>
          </p:nvSpPr>
          <p:spPr>
            <a:xfrm>
              <a:off x="601216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6228184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Straight Connector 226"/>
            <p:cNvCxnSpPr>
              <a:stCxn id="226" idx="3"/>
              <a:endCxn id="225" idx="0"/>
            </p:cNvCxnSpPr>
            <p:nvPr/>
          </p:nvCxnSpPr>
          <p:spPr>
            <a:xfrm flipH="1">
              <a:off x="6192180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3" idx="0"/>
              <a:endCxn id="226" idx="5"/>
            </p:cNvCxnSpPr>
            <p:nvPr/>
          </p:nvCxnSpPr>
          <p:spPr>
            <a:xfrm flipH="1" flipV="1">
              <a:off x="6474035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Isosceles Triangle 228"/>
            <p:cNvSpPr/>
            <p:nvPr/>
          </p:nvSpPr>
          <p:spPr>
            <a:xfrm>
              <a:off x="6660232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 flipV="1">
              <a:off x="6660232" y="558924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38" idx="0"/>
            </p:cNvCxnSpPr>
            <p:nvPr/>
          </p:nvCxnSpPr>
          <p:spPr>
            <a:xfrm flipV="1">
              <a:off x="7416316" y="508518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Isosceles Triangle 231"/>
            <p:cNvSpPr/>
            <p:nvPr/>
          </p:nvSpPr>
          <p:spPr>
            <a:xfrm>
              <a:off x="788436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7452320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34" name="Isosceles Triangle 233"/>
            <p:cNvSpPr/>
            <p:nvPr/>
          </p:nvSpPr>
          <p:spPr>
            <a:xfrm>
              <a:off x="752432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7740352" y="53732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36" name="Straight Connector 235"/>
            <p:cNvCxnSpPr>
              <a:stCxn id="235" idx="3"/>
              <a:endCxn id="234" idx="0"/>
            </p:cNvCxnSpPr>
            <p:nvPr/>
          </p:nvCxnSpPr>
          <p:spPr>
            <a:xfrm flipH="1">
              <a:off x="7704348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0"/>
              <a:endCxn id="235" idx="5"/>
            </p:cNvCxnSpPr>
            <p:nvPr/>
          </p:nvCxnSpPr>
          <p:spPr>
            <a:xfrm flipH="1" flipV="1">
              <a:off x="7986203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Isosceles Triangle 237"/>
            <p:cNvSpPr/>
            <p:nvPr/>
          </p:nvSpPr>
          <p:spPr>
            <a:xfrm>
              <a:off x="7236296" y="537321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516216" y="544522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164288" y="4509120"/>
              <a:ext cx="288032" cy="288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>
              <a:off x="5652120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Box 246"/>
          <p:cNvSpPr txBox="1"/>
          <p:nvPr/>
        </p:nvSpPr>
        <p:spPr>
          <a:xfrm>
            <a:off x="5364088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insert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>
                <a:sym typeface="Symbol"/>
              </a:rPr>
              <a:t>The </a:t>
            </a:r>
            <a:r>
              <a:rPr lang="da-DK" sz="2400" dirty="0" err="1" smtClean="0">
                <a:sym typeface="Symbol"/>
              </a:rPr>
              <a:t>access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bounds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splay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trees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are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amortized</a:t>
            </a: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dirty="0" smtClean="0">
                <a:sym typeface="Symbol"/>
              </a:rPr>
              <a:t>1) O(log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) 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(2)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(3)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finger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(4) </a:t>
            </a:r>
            <a:r>
              <a:rPr lang="da-DK" sz="2400" dirty="0" err="1" smtClean="0">
                <a:sym typeface="Symbol"/>
              </a:rPr>
              <a:t>Working</a:t>
            </a:r>
            <a:r>
              <a:rPr lang="da-DK" sz="2400" dirty="0" smtClean="0">
                <a:sym typeface="Symbol"/>
              </a:rPr>
              <a:t> set optimal (</a:t>
            </a:r>
            <a:r>
              <a:rPr lang="da-DK" sz="2400" dirty="0" err="1" smtClean="0">
                <a:sym typeface="Symbol"/>
              </a:rPr>
              <a:t>proof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requires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dynamic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change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weight</a:t>
            </a:r>
            <a:r>
              <a:rPr lang="da-DK" sz="2400" dirty="0" smtClean="0">
                <a:sym typeface="Symbol"/>
              </a:rPr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 smtClean="0">
              <a:solidFill>
                <a:srgbClr val="C00000"/>
              </a:solidFill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Static optimality:      =       </a:t>
            </a:r>
            <a:r>
              <a:rPr lang="en-US" sz="2400" b="1" i="1" baseline="-25000" dirty="0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 log |</a:t>
            </a:r>
            <a:r>
              <a:rPr lang="en-US" sz="2400" b="1" i="1" dirty="0" err="1" smtClean="0">
                <a:solidFill>
                  <a:srgbClr val="C00000"/>
                </a:solidFill>
                <a:sym typeface="Symbol"/>
              </a:rPr>
              <a:t>T</a:t>
            </a:r>
            <a:r>
              <a:rPr lang="en-US" sz="2400" b="1" i="1" baseline="-25000" dirty="0" err="1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|</a:t>
            </a:r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635896" y="416127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sym typeface="Symbol"/>
              </a:rPr>
              <a:t>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9519</TotalTime>
  <Words>770</Words>
  <Application>Microsoft Office PowerPoint</Application>
  <PresentationFormat>On-screen Show (4:3)</PresentationFormat>
  <Paragraphs>311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Self-Adjusting Data Structures</vt:lpstr>
      <vt:lpstr>Self-Adjusting Data Structures</vt:lpstr>
      <vt:lpstr>Slide 3</vt:lpstr>
      <vt:lpstr>Slide 4</vt:lpstr>
      <vt:lpstr>Slide 5</vt:lpstr>
      <vt:lpstr>Slide 6</vt:lpstr>
      <vt:lpstr>Slide 7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167</cp:revision>
  <dcterms:created xsi:type="dcterms:W3CDTF">2011-08-23T21:07:42Z</dcterms:created>
  <dcterms:modified xsi:type="dcterms:W3CDTF">2011-11-30T11:50:42Z</dcterms:modified>
</cp:coreProperties>
</file>