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37" r:id="rId3"/>
    <p:sldId id="329" r:id="rId4"/>
    <p:sldId id="331" r:id="rId5"/>
    <p:sldId id="333" r:id="rId6"/>
    <p:sldId id="332" r:id="rId7"/>
    <p:sldId id="334" r:id="rId8"/>
    <p:sldId id="336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C0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0584" autoAdjust="0"/>
  </p:normalViewPr>
  <p:slideViewPr>
    <p:cSldViewPr>
      <p:cViewPr varScale="1">
        <p:scale>
          <a:sx n="57" d="100"/>
          <a:sy n="5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+ </a:t>
            </a:r>
            <a:r>
              <a:rPr lang="da-DK" dirty="0" err="1" smtClean="0"/>
              <a:t>Generic</a:t>
            </a:r>
            <a:r>
              <a:rPr lang="da-DK" dirty="0" smtClean="0"/>
              <a:t>, </a:t>
            </a:r>
            <a:r>
              <a:rPr lang="da-DK" dirty="0" err="1" smtClean="0"/>
              <a:t>applies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applied</a:t>
            </a:r>
            <a:r>
              <a:rPr lang="da-DK" dirty="0" smtClean="0"/>
              <a:t>, </a:t>
            </a:r>
            <a:r>
              <a:rPr lang="da-DK" dirty="0" err="1" smtClean="0"/>
              <a:t>space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efficient</a:t>
            </a:r>
            <a:endParaRPr lang="da-DK" dirty="0" smtClean="0"/>
          </a:p>
          <a:p>
            <a:r>
              <a:rPr lang="da-DK" dirty="0" smtClean="0"/>
              <a:t>- </a:t>
            </a:r>
            <a:r>
              <a:rPr lang="da-DK" dirty="0" err="1" smtClean="0"/>
              <a:t>Slow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retroactive</a:t>
            </a:r>
            <a:r>
              <a:rPr lang="da-DK" baseline="0" dirty="0" smtClean="0"/>
              <a:t>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Splitting of </a:t>
            </a:r>
            <a:r>
              <a:rPr lang="da-DK" b="1" dirty="0" err="1" smtClean="0"/>
              <a:t>overflowing</a:t>
            </a:r>
            <a:r>
              <a:rPr lang="da-DK" b="1" dirty="0" smtClean="0"/>
              <a:t> intervals </a:t>
            </a:r>
            <a:r>
              <a:rPr lang="da-DK" dirty="0" smtClean="0"/>
              <a:t>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persistence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applying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remembered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4.1: Trivial – just </a:t>
            </a:r>
            <a:r>
              <a:rPr lang="da-DK" dirty="0" err="1" smtClean="0"/>
              <a:t>insert</a:t>
            </a:r>
            <a:r>
              <a:rPr lang="da-DK" baseline="0" dirty="0" smtClean="0"/>
              <a:t> the operation in the present</a:t>
            </a:r>
          </a:p>
          <a:p>
            <a:r>
              <a:rPr lang="da-DK" baseline="0" dirty="0" smtClean="0"/>
              <a:t>4.2: Trivial – just </a:t>
            </a:r>
            <a:r>
              <a:rPr lang="da-DK" baseline="0" dirty="0" err="1" smtClean="0"/>
              <a:t>invert</a:t>
            </a:r>
            <a:r>
              <a:rPr lang="da-DK" baseline="0" dirty="0" smtClean="0"/>
              <a:t> the operation in the present</a:t>
            </a:r>
          </a:p>
          <a:p>
            <a:r>
              <a:rPr lang="da-DK" baseline="0" dirty="0" smtClean="0"/>
              <a:t>4.3: 4.2 </a:t>
            </a:r>
            <a:r>
              <a:rPr lang="da-DK" baseline="0" dirty="0" err="1" smtClean="0"/>
              <a:t>applies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dictionaries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other</a:t>
            </a:r>
            <a:r>
              <a:rPr lang="da-DK" baseline="0" dirty="0" smtClean="0"/>
              <a:t> problems </a:t>
            </a:r>
            <a:r>
              <a:rPr lang="da-DK" baseline="0" dirty="0" err="1" smtClean="0"/>
              <a:t>maintaining</a:t>
            </a:r>
            <a:r>
              <a:rPr lang="da-DK" baseline="0" dirty="0" smtClean="0"/>
              <a:t> a set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insertions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deletions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Examples</a:t>
            </a:r>
            <a:r>
              <a:rPr lang="da-DK" dirty="0" smtClean="0"/>
              <a:t>: </a:t>
            </a:r>
            <a:r>
              <a:rPr lang="da-DK" dirty="0" err="1" smtClean="0"/>
              <a:t>Bounded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r>
              <a:rPr lang="da-DK" dirty="0" smtClean="0"/>
              <a:t>, sum, min, max, </a:t>
            </a:r>
            <a:r>
              <a:rPr lang="da-DK" b="1" dirty="0" err="1" smtClean="0"/>
              <a:t>predecessor</a:t>
            </a:r>
            <a:r>
              <a:rPr lang="da-DK" b="0" dirty="0" smtClean="0"/>
              <a:t>, </a:t>
            </a:r>
            <a:r>
              <a:rPr lang="da-DK" b="0" dirty="0" err="1" smtClean="0"/>
              <a:t>nearest</a:t>
            </a:r>
            <a:r>
              <a:rPr lang="da-DK" b="0" dirty="0" smtClean="0"/>
              <a:t> </a:t>
            </a:r>
            <a:r>
              <a:rPr lang="da-DK" b="0" dirty="0" err="1" smtClean="0"/>
              <a:t>neighbour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among</a:t>
            </a:r>
            <a:r>
              <a:rPr lang="da-DK" b="0" baseline="0" dirty="0" smtClean="0"/>
              <a:t> points</a:t>
            </a:r>
          </a:p>
          <a:p>
            <a:r>
              <a:rPr lang="da-DK" b="0" baseline="0" dirty="0" smtClean="0"/>
              <a:t>4.1: </a:t>
            </a:r>
            <a:r>
              <a:rPr lang="da-DK" b="0" baseline="0" dirty="0" err="1" smtClean="0"/>
              <a:t>Build</a:t>
            </a:r>
            <a:r>
              <a:rPr lang="da-DK" b="0" baseline="0" dirty="0" smtClean="0"/>
              <a:t> </a:t>
            </a:r>
            <a:r>
              <a:rPr lang="da-DK" b="1" baseline="0" dirty="0" smtClean="0"/>
              <a:t>segment </a:t>
            </a:r>
            <a:r>
              <a:rPr lang="da-DK" b="1" baseline="0" dirty="0" err="1" smtClean="0"/>
              <a:t>tree</a:t>
            </a:r>
            <a:r>
              <a:rPr lang="da-DK" b="0" baseline="0" dirty="0" smtClean="0"/>
              <a:t> and </a:t>
            </a:r>
            <a:r>
              <a:rPr lang="da-DK" b="0" baseline="0" dirty="0" err="1" smtClean="0"/>
              <a:t>each</a:t>
            </a:r>
            <a:r>
              <a:rPr lang="da-DK" b="0" baseline="0" dirty="0" smtClean="0"/>
              <a:t> node stores the </a:t>
            </a:r>
            <a:r>
              <a:rPr lang="da-DK" b="0" baseline="0" dirty="0" err="1" smtClean="0"/>
              <a:t>structure</a:t>
            </a:r>
            <a:r>
              <a:rPr lang="da-DK" b="0" baseline="0" dirty="0" smtClean="0"/>
              <a:t> for all points </a:t>
            </a:r>
            <a:r>
              <a:rPr lang="da-DK" b="0" baseline="0" dirty="0" err="1" smtClean="0"/>
              <a:t>below</a:t>
            </a:r>
            <a:r>
              <a:rPr lang="da-DK" b="0" baseline="0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Queue</a:t>
            </a:r>
            <a:r>
              <a:rPr lang="da-DK" dirty="0" smtClean="0"/>
              <a:t> = </a:t>
            </a:r>
            <a:r>
              <a:rPr lang="da-DK" dirty="0" err="1" smtClean="0"/>
              <a:t>maintain</a:t>
            </a:r>
            <a:r>
              <a:rPr lang="da-DK" dirty="0" smtClean="0"/>
              <a:t> a </a:t>
            </a:r>
            <a:r>
              <a:rPr lang="da-DK" dirty="0" err="1" smtClean="0"/>
              <a:t>double-linked</a:t>
            </a:r>
            <a:r>
              <a:rPr lang="da-DK" dirty="0" smtClean="0"/>
              <a:t> list</a:t>
            </a:r>
            <a:r>
              <a:rPr lang="da-DK" baseline="0" dirty="0" smtClean="0"/>
              <a:t> of ALL </a:t>
            </a:r>
            <a:r>
              <a:rPr lang="da-DK" baseline="0" dirty="0" err="1" smtClean="0"/>
              <a:t>injected</a:t>
            </a:r>
            <a:r>
              <a:rPr lang="da-DK" baseline="0" dirty="0" smtClean="0"/>
              <a:t> elements, Head(t) = (i+1)’</a:t>
            </a:r>
            <a:r>
              <a:rPr lang="da-DK" baseline="0" dirty="0" err="1" smtClean="0"/>
              <a:t>th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injected</a:t>
            </a:r>
            <a:r>
              <a:rPr lang="da-DK" baseline="0" dirty="0" smtClean="0"/>
              <a:t> element of </a:t>
            </a:r>
            <a:r>
              <a:rPr lang="da-DK" baseline="0" dirty="0" err="1" smtClean="0"/>
              <a:t>i=#pop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before</a:t>
            </a:r>
            <a:r>
              <a:rPr lang="da-DK" baseline="0" dirty="0" smtClean="0"/>
              <a:t> time t.</a:t>
            </a:r>
          </a:p>
          <a:p>
            <a:r>
              <a:rPr lang="da-DK" baseline="0" dirty="0" err="1" smtClean="0"/>
              <a:t>Dictionary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commutative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order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discomposable</a:t>
            </a:r>
            <a:r>
              <a:rPr lang="da-DK" baseline="0" dirty="0" smtClean="0"/>
              <a:t>. (</a:t>
            </a:r>
            <a:r>
              <a:rPr lang="da-DK" baseline="0" dirty="0" err="1" smtClean="0"/>
              <a:t>exact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keep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element the </a:t>
            </a:r>
            <a:r>
              <a:rPr lang="da-DK" baseline="0" dirty="0" err="1" smtClean="0"/>
              <a:t>disjoint</a:t>
            </a:r>
            <a:r>
              <a:rPr lang="da-DK" baseline="0" dirty="0" smtClean="0"/>
              <a:t> intervals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it </a:t>
            </a:r>
            <a:r>
              <a:rPr lang="da-DK" baseline="0" dirty="0" err="1" smtClean="0"/>
              <a:t>was</a:t>
            </a:r>
            <a:r>
              <a:rPr lang="da-DK" baseline="0" dirty="0" smtClean="0"/>
              <a:t> present)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>
            <a:off x="4130842" y="3352800"/>
            <a:ext cx="409074" cy="36094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28147" y="1772653"/>
            <a:ext cx="184848" cy="304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1"/>
            <a:endCxn id="79" idx="3"/>
          </p:cNvCxnSpPr>
          <p:nvPr/>
        </p:nvCxnSpPr>
        <p:spPr>
          <a:xfrm>
            <a:off x="4896036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9593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52536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Structures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(Version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Control</a:t>
            </a:r>
            <a:r>
              <a:rPr lang="da-DK" sz="4000" b="1" dirty="0" smtClean="0">
                <a:latin typeface="+mj-lt"/>
                <a:ea typeface="+mj-ea"/>
                <a:cs typeface="+mj-cs"/>
              </a:rPr>
              <a:t>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7544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67544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467544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67544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7544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67544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14" idx="3"/>
          </p:cNvCxnSpPr>
          <p:nvPr/>
        </p:nvCxnSpPr>
        <p:spPr>
          <a:xfrm>
            <a:off x="863588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  <a:endCxn id="16" idx="3"/>
          </p:cNvCxnSpPr>
          <p:nvPr/>
        </p:nvCxnSpPr>
        <p:spPr>
          <a:xfrm>
            <a:off x="863588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20" idx="3"/>
          </p:cNvCxnSpPr>
          <p:nvPr/>
        </p:nvCxnSpPr>
        <p:spPr>
          <a:xfrm>
            <a:off x="863588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18" idx="3"/>
          </p:cNvCxnSpPr>
          <p:nvPr/>
        </p:nvCxnSpPr>
        <p:spPr>
          <a:xfrm>
            <a:off x="863588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  <a:endCxn id="17" idx="3"/>
          </p:cNvCxnSpPr>
          <p:nvPr/>
        </p:nvCxnSpPr>
        <p:spPr>
          <a:xfrm>
            <a:off x="863588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  <a:endCxn id="19" idx="3"/>
          </p:cNvCxnSpPr>
          <p:nvPr/>
        </p:nvCxnSpPr>
        <p:spPr>
          <a:xfrm>
            <a:off x="863588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9512" y="1196752"/>
            <a:ext cx="1152128" cy="482453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7544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0" y="9087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Ephemeral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540568" y="65253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1520" y="6453337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2051720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2051720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2051720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2051720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Cloud 56"/>
          <p:cNvSpPr/>
          <p:nvPr/>
        </p:nvSpPr>
        <p:spPr>
          <a:xfrm>
            <a:off x="2051720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Cloud 57"/>
          <p:cNvSpPr/>
          <p:nvPr/>
        </p:nvSpPr>
        <p:spPr>
          <a:xfrm>
            <a:off x="2051720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3" idx="1"/>
            <a:endCxn id="54" idx="3"/>
          </p:cNvCxnSpPr>
          <p:nvPr/>
        </p:nvCxnSpPr>
        <p:spPr>
          <a:xfrm>
            <a:off x="2447764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1"/>
            <a:endCxn id="55" idx="3"/>
          </p:cNvCxnSpPr>
          <p:nvPr/>
        </p:nvCxnSpPr>
        <p:spPr>
          <a:xfrm>
            <a:off x="2447764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1"/>
            <a:endCxn id="66" idx="3"/>
          </p:cNvCxnSpPr>
          <p:nvPr/>
        </p:nvCxnSpPr>
        <p:spPr>
          <a:xfrm>
            <a:off x="2447764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1"/>
            <a:endCxn id="57" idx="3"/>
          </p:cNvCxnSpPr>
          <p:nvPr/>
        </p:nvCxnSpPr>
        <p:spPr>
          <a:xfrm>
            <a:off x="2447764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  <a:endCxn id="56" idx="3"/>
          </p:cNvCxnSpPr>
          <p:nvPr/>
        </p:nvCxnSpPr>
        <p:spPr>
          <a:xfrm>
            <a:off x="2447764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1"/>
            <a:endCxn id="58" idx="3"/>
          </p:cNvCxnSpPr>
          <p:nvPr/>
        </p:nvCxnSpPr>
        <p:spPr>
          <a:xfrm>
            <a:off x="2447764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2051720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35696" y="836712"/>
            <a:ext cx="129614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585429" y="33512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1640" y="63813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ight Brace 72"/>
          <p:cNvSpPr/>
          <p:nvPr/>
        </p:nvSpPr>
        <p:spPr>
          <a:xfrm>
            <a:off x="2915816" y="1268760"/>
            <a:ext cx="72008" cy="44644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loud 73"/>
          <p:cNvSpPr/>
          <p:nvPr/>
        </p:nvSpPr>
        <p:spPr>
          <a:xfrm>
            <a:off x="399593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5" name="Cloud 74"/>
          <p:cNvSpPr/>
          <p:nvPr/>
        </p:nvSpPr>
        <p:spPr>
          <a:xfrm>
            <a:off x="349188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Cloud 75"/>
          <p:cNvSpPr/>
          <p:nvPr/>
        </p:nvSpPr>
        <p:spPr>
          <a:xfrm>
            <a:off x="4499992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Cloud 76"/>
          <p:cNvSpPr/>
          <p:nvPr/>
        </p:nvSpPr>
        <p:spPr>
          <a:xfrm>
            <a:off x="349188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419872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9" name="Cloud 78"/>
          <p:cNvSpPr/>
          <p:nvPr/>
        </p:nvSpPr>
        <p:spPr>
          <a:xfrm>
            <a:off x="4499992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75" idx="1"/>
            <a:endCxn id="77" idx="3"/>
          </p:cNvCxnSpPr>
          <p:nvPr/>
        </p:nvCxnSpPr>
        <p:spPr>
          <a:xfrm>
            <a:off x="388792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1"/>
          </p:cNvCxnSpPr>
          <p:nvPr/>
        </p:nvCxnSpPr>
        <p:spPr>
          <a:xfrm flipH="1">
            <a:off x="3882189" y="3428387"/>
            <a:ext cx="5735" cy="2131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7991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Full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75856" y="429309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at </a:t>
            </a:r>
            <a:r>
              <a:rPr lang="da-DK" sz="1400" dirty="0" err="1" smtClean="0">
                <a:solidFill>
                  <a:srgbClr val="C00000"/>
                </a:solidFill>
              </a:rPr>
              <a:t>leaves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any</a:t>
            </a:r>
            <a:r>
              <a:rPr lang="da-DK" sz="1400" dirty="0" smtClean="0">
                <a:solidFill>
                  <a:srgbClr val="C00000"/>
                </a:solidFill>
              </a:rPr>
              <a:t> version </a:t>
            </a:r>
            <a:r>
              <a:rPr lang="da-DK" sz="1400" dirty="0" err="1" smtClean="0">
                <a:solidFill>
                  <a:srgbClr val="C00000"/>
                </a:solidFill>
              </a:rPr>
              <a:t>can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be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copied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 flipV="1">
            <a:off x="4066674" y="4170948"/>
            <a:ext cx="176463" cy="20052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loud 105"/>
          <p:cNvSpPr/>
          <p:nvPr/>
        </p:nvSpPr>
        <p:spPr>
          <a:xfrm>
            <a:off x="4427984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427984" y="4162926"/>
            <a:ext cx="95890" cy="20217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5004049" y="3328737"/>
            <a:ext cx="432048" cy="1108375"/>
          </a:xfrm>
          <a:custGeom>
            <a:avLst/>
            <a:gdLst>
              <a:gd name="connsiteX0" fmla="*/ 0 w 450516"/>
              <a:gd name="connsiteY0" fmla="*/ 1187116 h 1187116"/>
              <a:gd name="connsiteX1" fmla="*/ 425116 w 450516"/>
              <a:gd name="connsiteY1" fmla="*/ 713874 h 1187116"/>
              <a:gd name="connsiteX2" fmla="*/ 152400 w 450516"/>
              <a:gd name="connsiteY2" fmla="*/ 0 h 11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516" h="1187116">
                <a:moveTo>
                  <a:pt x="0" y="1187116"/>
                </a:moveTo>
                <a:cubicBezTo>
                  <a:pt x="199858" y="1049421"/>
                  <a:pt x="399716" y="911727"/>
                  <a:pt x="425116" y="713874"/>
                </a:cubicBezTo>
                <a:cubicBezTo>
                  <a:pt x="450516" y="516021"/>
                  <a:pt x="301458" y="258010"/>
                  <a:pt x="152400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1907704" y="6525344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68189" y="3376863"/>
            <a:ext cx="208548" cy="296779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88387" y="1772653"/>
            <a:ext cx="215081" cy="72189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586373" y="3039979"/>
            <a:ext cx="304801" cy="593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615617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loud 127"/>
          <p:cNvSpPr/>
          <p:nvPr/>
        </p:nvSpPr>
        <p:spPr>
          <a:xfrm>
            <a:off x="615617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Cloud 128"/>
          <p:cNvSpPr/>
          <p:nvPr/>
        </p:nvSpPr>
        <p:spPr>
          <a:xfrm>
            <a:off x="565212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0" name="Cloud 129"/>
          <p:cNvSpPr/>
          <p:nvPr/>
        </p:nvSpPr>
        <p:spPr>
          <a:xfrm>
            <a:off x="6660232" y="249289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1" name="Cloud 130"/>
          <p:cNvSpPr/>
          <p:nvPr/>
        </p:nvSpPr>
        <p:spPr>
          <a:xfrm>
            <a:off x="565212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29" idx="1"/>
            <a:endCxn id="131" idx="3"/>
          </p:cNvCxnSpPr>
          <p:nvPr/>
        </p:nvCxnSpPr>
        <p:spPr>
          <a:xfrm>
            <a:off x="604816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9401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Confluently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08104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update/merge/query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6084168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7403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884368" y="1484784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8352420" y="148478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95637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7645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308304" y="191683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1331640" y="1252718"/>
            <a:ext cx="4968552" cy="491619"/>
            <a:chOff x="1331640" y="1252718"/>
            <a:chExt cx="4968552" cy="491619"/>
          </a:xfrm>
        </p:grpSpPr>
        <p:sp>
          <p:nvSpPr>
            <p:cNvPr id="201" name="TextBox 200"/>
            <p:cNvSpPr txBox="1"/>
            <p:nvPr/>
          </p:nvSpPr>
          <p:spPr>
            <a:xfrm>
              <a:off x="5436096" y="1252718"/>
              <a:ext cx="8640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DAG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203848" y="1254459"/>
              <a:ext cx="936104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err="1" smtClean="0">
                  <a:solidFill>
                    <a:srgbClr val="0070C0"/>
                  </a:solidFill>
                </a:rPr>
                <a:t>tree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31640" y="1252718"/>
              <a:ext cx="864096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list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99" name="Rectangle 98"/>
          <p:cNvSpPr/>
          <p:nvPr/>
        </p:nvSpPr>
        <p:spPr>
          <a:xfrm>
            <a:off x="-36512" y="-27384"/>
            <a:ext cx="9180512" cy="688538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91880" y="508518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491880" y="5085184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563888" y="5229333"/>
            <a:ext cx="3528392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dirty="0" err="1" smtClean="0"/>
              <a:t>Retroactive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377991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1" name="Cloud 170"/>
          <p:cNvSpPr/>
          <p:nvPr/>
        </p:nvSpPr>
        <p:spPr>
          <a:xfrm>
            <a:off x="486003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2" name="Cloud 171"/>
          <p:cNvSpPr/>
          <p:nvPr/>
        </p:nvSpPr>
        <p:spPr>
          <a:xfrm>
            <a:off x="594015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3" name="Cloud 172"/>
          <p:cNvSpPr/>
          <p:nvPr/>
        </p:nvSpPr>
        <p:spPr>
          <a:xfrm>
            <a:off x="702027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4" name="Cloud 173"/>
          <p:cNvSpPr/>
          <p:nvPr/>
        </p:nvSpPr>
        <p:spPr>
          <a:xfrm>
            <a:off x="810039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stCxn id="170" idx="0"/>
            <a:endCxn id="171" idx="2"/>
          </p:cNvCxnSpPr>
          <p:nvPr/>
        </p:nvCxnSpPr>
        <p:spPr>
          <a:xfrm>
            <a:off x="457134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0"/>
            <a:endCxn id="172" idx="2"/>
          </p:cNvCxnSpPr>
          <p:nvPr/>
        </p:nvCxnSpPr>
        <p:spPr>
          <a:xfrm>
            <a:off x="565146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0"/>
            <a:endCxn id="173" idx="2"/>
          </p:cNvCxnSpPr>
          <p:nvPr/>
        </p:nvCxnSpPr>
        <p:spPr>
          <a:xfrm>
            <a:off x="673158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73" idx="0"/>
            <a:endCxn id="174" idx="2"/>
          </p:cNvCxnSpPr>
          <p:nvPr/>
        </p:nvCxnSpPr>
        <p:spPr>
          <a:xfrm>
            <a:off x="781170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4283968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in the </a:t>
            </a:r>
            <a:r>
              <a:rPr lang="da-DK" sz="1400" dirty="0" err="1" smtClean="0">
                <a:solidFill>
                  <a:srgbClr val="C00000"/>
                </a:solidFill>
              </a:rPr>
              <a:t>past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propragate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44420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72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52432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0444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711678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19690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229600" cy="926976"/>
          </a:xfrm>
        </p:spPr>
        <p:txBody>
          <a:bodyPr/>
          <a:lstStyle/>
          <a:p>
            <a:pPr algn="l"/>
            <a:r>
              <a:rPr lang="da-DK" b="1" dirty="0" err="1" smtClean="0"/>
              <a:t>Retroactive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97971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305983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13995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522007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630019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9" idx="0"/>
            <a:endCxn id="10" idx="2"/>
          </p:cNvCxnSpPr>
          <p:nvPr/>
        </p:nvCxnSpPr>
        <p:spPr>
          <a:xfrm>
            <a:off x="277114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  <a:endCxn id="11" idx="2"/>
          </p:cNvCxnSpPr>
          <p:nvPr/>
        </p:nvCxnSpPr>
        <p:spPr>
          <a:xfrm>
            <a:off x="385126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  <a:endCxn id="12" idx="2"/>
          </p:cNvCxnSpPr>
          <p:nvPr/>
        </p:nvCxnSpPr>
        <p:spPr>
          <a:xfrm>
            <a:off x="493138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0"/>
            <a:endCxn id="13" idx="2"/>
          </p:cNvCxnSpPr>
          <p:nvPr/>
        </p:nvCxnSpPr>
        <p:spPr>
          <a:xfrm>
            <a:off x="601150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64400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72272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2412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0424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7544" y="407707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m</a:t>
            </a:r>
            <a:r>
              <a:rPr lang="da-DK" sz="2800" dirty="0" smtClean="0"/>
              <a:t>	Total </a:t>
            </a:r>
            <a:r>
              <a:rPr lang="da-DK" sz="2800" dirty="0" err="1" smtClean="0"/>
              <a:t>number</a:t>
            </a:r>
            <a:r>
              <a:rPr lang="da-DK" sz="2800" dirty="0" smtClean="0"/>
              <a:t> of </a:t>
            </a:r>
            <a:r>
              <a:rPr lang="da-DK" sz="2800" dirty="0" err="1" smtClean="0"/>
              <a:t>updates/versions</a:t>
            </a:r>
            <a:endParaRPr lang="da-DK" sz="2800" dirty="0" smtClean="0"/>
          </a:p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r</a:t>
            </a:r>
            <a:r>
              <a:rPr lang="da-DK" sz="2800" dirty="0" smtClean="0"/>
              <a:t>	Distance from </a:t>
            </a:r>
            <a:r>
              <a:rPr lang="da-DK" sz="2800" dirty="0" err="1" smtClean="0"/>
              <a:t>current</a:t>
            </a:r>
            <a:r>
              <a:rPr lang="da-DK" sz="2800" dirty="0" smtClean="0"/>
              <a:t> time </a:t>
            </a:r>
          </a:p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/>
              <a:t>	</a:t>
            </a:r>
            <a:r>
              <a:rPr lang="da-DK" sz="2800" dirty="0" err="1" smtClean="0"/>
              <a:t>Maximal</a:t>
            </a:r>
            <a:r>
              <a:rPr lang="da-DK" sz="2800" dirty="0" smtClean="0"/>
              <a:t> data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</a:t>
            </a:r>
            <a:r>
              <a:rPr lang="da-DK" sz="2800" dirty="0" err="1" smtClean="0"/>
              <a:t>size</a:t>
            </a:r>
            <a:r>
              <a:rPr lang="da-DK" sz="2800" dirty="0" smtClean="0"/>
              <a:t> at </a:t>
            </a:r>
            <a:r>
              <a:rPr lang="da-DK" sz="2800" dirty="0" err="1" smtClean="0"/>
              <a:t>any</a:t>
            </a:r>
            <a:r>
              <a:rPr lang="da-DK" sz="2800" dirty="0" smtClean="0"/>
              <a:t> time</a:t>
            </a:r>
          </a:p>
          <a:p>
            <a:pPr>
              <a:tabLst>
                <a:tab pos="533400" algn="l"/>
              </a:tabLst>
            </a:pPr>
            <a:endParaRPr lang="da-DK" sz="2800" dirty="0" smtClean="0"/>
          </a:p>
          <a:p>
            <a:pPr>
              <a:tabLst>
                <a:tab pos="533400" algn="l"/>
                <a:tab pos="2873375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Partial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retroactive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err="1" smtClean="0"/>
              <a:t>Update</a:t>
            </a:r>
            <a:r>
              <a:rPr lang="da-DK" sz="2800" dirty="0" smtClean="0"/>
              <a:t> all versions &amp; </a:t>
            </a:r>
            <a:r>
              <a:rPr lang="da-DK" sz="2800" b="1" dirty="0" err="1" smtClean="0"/>
              <a:t>query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current</a:t>
            </a:r>
            <a:endParaRPr lang="da-DK" sz="2800" b="1" dirty="0" smtClean="0"/>
          </a:p>
          <a:p>
            <a:pPr>
              <a:tabLst>
                <a:tab pos="533400" algn="l"/>
                <a:tab pos="2873375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Full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retroactive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err="1" smtClean="0"/>
              <a:t>Update</a:t>
            </a:r>
            <a:r>
              <a:rPr lang="da-DK" sz="2800" dirty="0" smtClean="0"/>
              <a:t> &amp; </a:t>
            </a:r>
            <a:r>
              <a:rPr lang="da-DK" sz="2800" dirty="0" err="1" smtClean="0"/>
              <a:t>query</a:t>
            </a:r>
            <a:r>
              <a:rPr lang="da-DK" sz="2800" dirty="0" smtClean="0"/>
              <a:t> all versions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4427984" y="673532"/>
            <a:ext cx="216024" cy="511256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 rot="5400000" flipH="1">
            <a:off x="4968044" y="133472"/>
            <a:ext cx="216024" cy="403244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44008" y="15184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C00000"/>
                </a:solidFill>
              </a:rPr>
              <a:t>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32658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C00000"/>
                </a:solidFill>
              </a:rPr>
              <a:t>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44016" y="908720"/>
            <a:ext cx="8892480" cy="93610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1800" dirty="0" smtClean="0"/>
              <a:t>[E.D</a:t>
            </a:r>
            <a:r>
              <a:rPr lang="en-US" sz="1800" dirty="0" smtClean="0"/>
              <a:t>. </a:t>
            </a:r>
            <a:r>
              <a:rPr lang="en-US" sz="1800" dirty="0" err="1" smtClean="0"/>
              <a:t>Demaine</a:t>
            </a:r>
            <a:r>
              <a:rPr lang="en-US" sz="1800" dirty="0" smtClean="0"/>
              <a:t>, </a:t>
            </a:r>
            <a:r>
              <a:rPr lang="en-US" sz="1800" dirty="0" smtClean="0"/>
              <a:t>J. </a:t>
            </a:r>
            <a:r>
              <a:rPr lang="en-US" sz="1800" dirty="0" err="1" smtClean="0"/>
              <a:t>Iacono</a:t>
            </a:r>
            <a:r>
              <a:rPr lang="en-US" sz="1800" dirty="0" smtClean="0"/>
              <a:t>, </a:t>
            </a:r>
            <a:r>
              <a:rPr lang="en-US" sz="1800" dirty="0" smtClean="0"/>
              <a:t>S. </a:t>
            </a:r>
            <a:r>
              <a:rPr lang="en-US" sz="1800" dirty="0" err="1" smtClean="0"/>
              <a:t>Langerman</a:t>
            </a:r>
            <a:r>
              <a:rPr lang="en-US" sz="1800" dirty="0" smtClean="0"/>
              <a:t>, </a:t>
            </a:r>
            <a:r>
              <a:rPr lang="en-US" sz="1800" i="1" dirty="0" smtClean="0"/>
              <a:t>Retroactive Data Structures</a:t>
            </a:r>
            <a:r>
              <a:rPr lang="en-US" sz="1800" dirty="0" smtClean="0"/>
              <a:t>, </a:t>
            </a:r>
            <a:r>
              <a:rPr lang="en-US" sz="1800" dirty="0" smtClean="0"/>
              <a:t>Proc.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Annual ACM-SIAM Symposium on Discrete Algorithms, </a:t>
            </a:r>
            <a:r>
              <a:rPr lang="en-US" sz="1800" dirty="0" smtClean="0"/>
              <a:t>274-283</a:t>
            </a:r>
            <a:r>
              <a:rPr lang="en-US" sz="1800" dirty="0" smtClean="0"/>
              <a:t>, </a:t>
            </a:r>
            <a:r>
              <a:rPr lang="en-US" sz="1800" dirty="0" smtClean="0"/>
              <a:t>2004]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/>
          <a:lstStyle/>
          <a:p>
            <a:pPr algn="l"/>
            <a:r>
              <a:rPr lang="da-DK" b="1" dirty="0" err="1" smtClean="0"/>
              <a:t>Rollback</a:t>
            </a:r>
            <a:r>
              <a:rPr lang="da-DK" b="1" dirty="0" smtClean="0"/>
              <a:t> </a:t>
            </a:r>
            <a:r>
              <a:rPr lang="da-DK" b="1" dirty="0" smtClean="0">
                <a:sym typeface="Symbol"/>
              </a:rPr>
              <a:t> </a:t>
            </a:r>
            <a:r>
              <a:rPr lang="da-DK" b="1" dirty="0" err="1" smtClean="0">
                <a:sym typeface="Symbol"/>
              </a:rPr>
              <a:t>Full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0332" t="31770" r="2257" b="34210"/>
          <a:stretch>
            <a:fillRect/>
          </a:stretch>
        </p:blipFill>
        <p:spPr bwMode="auto">
          <a:xfrm>
            <a:off x="972400" y="1965690"/>
            <a:ext cx="7200000" cy="175134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Cloud 5"/>
          <p:cNvSpPr/>
          <p:nvPr/>
        </p:nvSpPr>
        <p:spPr>
          <a:xfrm>
            <a:off x="190770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98782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06794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14806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2818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0"/>
            <a:endCxn id="7" idx="2"/>
          </p:cNvCxnSpPr>
          <p:nvPr/>
        </p:nvCxnSpPr>
        <p:spPr>
          <a:xfrm>
            <a:off x="269913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8" idx="2"/>
          </p:cNvCxnSpPr>
          <p:nvPr/>
        </p:nvCxnSpPr>
        <p:spPr>
          <a:xfrm>
            <a:off x="377925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  <a:endCxn id="9" idx="2"/>
          </p:cNvCxnSpPr>
          <p:nvPr/>
        </p:nvCxnSpPr>
        <p:spPr>
          <a:xfrm>
            <a:off x="485937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  <a:endCxn id="10" idx="2"/>
          </p:cNvCxnSpPr>
          <p:nvPr/>
        </p:nvCxnSpPr>
        <p:spPr>
          <a:xfrm>
            <a:off x="593949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31640" y="522920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Update</a:t>
            </a:r>
            <a:r>
              <a:rPr lang="da-DK" sz="2400" dirty="0" smtClean="0">
                <a:solidFill>
                  <a:srgbClr val="C00000"/>
                </a:solidFill>
              </a:rPr>
              <a:t>   u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4008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48" y="55892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Change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  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896" y="55892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55892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128" y="563163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1600" y="4509120"/>
            <a:ext cx="5256584" cy="79208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12160" y="42210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current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637203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+ </a:t>
            </a:r>
            <a:r>
              <a:rPr lang="da-DK" dirty="0" err="1" smtClean="0">
                <a:solidFill>
                  <a:srgbClr val="00B050"/>
                </a:solidFill>
              </a:rPr>
              <a:t>Generic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err="1" smtClean="0">
                <a:solidFill>
                  <a:srgbClr val="00B050"/>
                </a:solidFill>
              </a:rPr>
              <a:t>can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always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be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applied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err="1" smtClean="0">
                <a:solidFill>
                  <a:srgbClr val="00B050"/>
                </a:solidFill>
              </a:rPr>
              <a:t>space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efficient</a:t>
            </a:r>
            <a:r>
              <a:rPr lang="da-DK" dirty="0" smtClean="0">
                <a:solidFill>
                  <a:srgbClr val="00B050"/>
                </a:solidFill>
              </a:rPr>
              <a:t>          </a:t>
            </a:r>
            <a:r>
              <a:rPr lang="da-DK" dirty="0" smtClean="0">
                <a:solidFill>
                  <a:srgbClr val="C00000"/>
                </a:solidFill>
              </a:rPr>
              <a:t>- </a:t>
            </a:r>
            <a:r>
              <a:rPr lang="da-DK" dirty="0" err="1" smtClean="0">
                <a:solidFill>
                  <a:srgbClr val="C00000"/>
                </a:solidFill>
              </a:rPr>
              <a:t>Slow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retroactive</a:t>
            </a:r>
            <a:r>
              <a:rPr lang="da-DK" dirty="0" smtClean="0">
                <a:solidFill>
                  <a:srgbClr val="C00000"/>
                </a:solidFill>
              </a:rPr>
              <a:t> operations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Lower</a:t>
            </a:r>
            <a:r>
              <a:rPr lang="da-DK" b="1" dirty="0" smtClean="0"/>
              <a:t> </a:t>
            </a:r>
            <a:r>
              <a:rPr lang="da-DK" b="1" dirty="0" err="1" smtClean="0"/>
              <a:t>bounds</a:t>
            </a:r>
            <a:r>
              <a:rPr lang="da-DK" b="1" dirty="0" smtClean="0"/>
              <a:t> for </a:t>
            </a:r>
            <a:r>
              <a:rPr lang="da-DK" b="1" dirty="0" err="1" smtClean="0"/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9741" t="28935" r="2848" b="41770"/>
          <a:stretch>
            <a:fillRect/>
          </a:stretch>
        </p:blipFill>
        <p:spPr bwMode="auto">
          <a:xfrm>
            <a:off x="971600" y="3861048"/>
            <a:ext cx="7200000" cy="150810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l="9741" t="24210" r="2848" b="47440"/>
          <a:stretch>
            <a:fillRect/>
          </a:stretch>
        </p:blipFill>
        <p:spPr bwMode="auto">
          <a:xfrm>
            <a:off x="972400" y="1484784"/>
            <a:ext cx="7200000" cy="145945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2108738" y="5156616"/>
            <a:ext cx="1054187" cy="57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47664" y="299695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i="1" dirty="0" smtClean="0">
                <a:solidFill>
                  <a:srgbClr val="C00000"/>
                </a:solidFill>
              </a:rPr>
              <a:t> a</a:t>
            </a:r>
            <a:r>
              <a:rPr lang="da-DK" b="1" baseline="-25000" dirty="0" smtClean="0">
                <a:solidFill>
                  <a:srgbClr val="C00000"/>
                </a:solidFill>
              </a:rPr>
              <a:t>0 </a:t>
            </a:r>
            <a:r>
              <a:rPr lang="da-DK" b="1" dirty="0" smtClean="0">
                <a:solidFill>
                  <a:srgbClr val="C00000"/>
                </a:solidFill>
              </a:rPr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a</a:t>
            </a:r>
            <a:r>
              <a:rPr lang="da-DK" b="1" baseline="-25000" dirty="0" smtClean="0">
                <a:solidFill>
                  <a:srgbClr val="C00000"/>
                </a:solidFill>
              </a:rPr>
              <a:t>1</a:t>
            </a:r>
            <a:r>
              <a:rPr lang="da-DK" b="1" i="1" dirty="0" smtClean="0">
                <a:solidFill>
                  <a:srgbClr val="C00000"/>
                </a:solidFill>
              </a:rPr>
              <a:t>x </a:t>
            </a:r>
            <a:r>
              <a:rPr lang="da-DK" b="1" dirty="0" smtClean="0">
                <a:solidFill>
                  <a:srgbClr val="C00000"/>
                </a:solidFill>
              </a:rPr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a</a:t>
            </a:r>
            <a:r>
              <a:rPr lang="da-DK" b="1" baseline="-25000" dirty="0" smtClean="0">
                <a:solidFill>
                  <a:srgbClr val="C00000"/>
                </a:solidFill>
              </a:rPr>
              <a:t>2</a:t>
            </a:r>
            <a:r>
              <a:rPr lang="da-DK" b="1" i="1" dirty="0" smtClean="0">
                <a:solidFill>
                  <a:srgbClr val="C00000"/>
                </a:solidFill>
              </a:rPr>
              <a:t>x</a:t>
            </a:r>
            <a:r>
              <a:rPr lang="da-DK" b="1" baseline="30000" dirty="0" smtClean="0">
                <a:solidFill>
                  <a:srgbClr val="C00000"/>
                </a:solidFill>
              </a:rPr>
              <a:t>2 </a:t>
            </a:r>
            <a:r>
              <a:rPr lang="da-DK" b="1" dirty="0" smtClean="0">
                <a:solidFill>
                  <a:srgbClr val="C00000"/>
                </a:solidFill>
              </a:rPr>
              <a:t>+ ∙∙∙ + </a:t>
            </a:r>
            <a:r>
              <a:rPr lang="da-DK" b="1" i="1" dirty="0" err="1" smtClean="0">
                <a:solidFill>
                  <a:srgbClr val="C00000"/>
                </a:solidFill>
              </a:rPr>
              <a:t>a</a:t>
            </a:r>
            <a:r>
              <a:rPr lang="da-DK" b="1" i="1" baseline="-25000" dirty="0" err="1" smtClean="0">
                <a:solidFill>
                  <a:srgbClr val="C00000"/>
                </a:solidFill>
              </a:rPr>
              <a:t>n</a:t>
            </a:r>
            <a:r>
              <a:rPr lang="da-DK" b="1" i="1" dirty="0" err="1" smtClean="0">
                <a:solidFill>
                  <a:srgbClr val="C00000"/>
                </a:solidFill>
              </a:rPr>
              <a:t>x</a:t>
            </a:r>
            <a:r>
              <a:rPr lang="da-DK" b="1" i="1" baseline="30000" dirty="0" err="1" smtClean="0">
                <a:solidFill>
                  <a:srgbClr val="C00000"/>
                </a:solidFill>
              </a:rPr>
              <a:t>n</a:t>
            </a:r>
            <a:r>
              <a:rPr lang="da-DK" b="1" i="1" baseline="30000" dirty="0" smtClean="0">
                <a:solidFill>
                  <a:srgbClr val="C00000"/>
                </a:solidFill>
              </a:rPr>
              <a:t> </a:t>
            </a:r>
            <a:endParaRPr lang="da-DK" b="1" i="1" baseline="30000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( </a:t>
            </a:r>
            <a:r>
              <a:rPr lang="da-DK" dirty="0" err="1" smtClean="0">
                <a:solidFill>
                  <a:srgbClr val="C00000"/>
                </a:solidFill>
              </a:rPr>
              <a:t>requires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da-DK" dirty="0" smtClean="0">
                <a:solidFill>
                  <a:srgbClr val="C00000"/>
                </a:solidFill>
              </a:rPr>
              <a:t>(n) </a:t>
            </a:r>
            <a:r>
              <a:rPr lang="da-DK" dirty="0" err="1" smtClean="0">
                <a:solidFill>
                  <a:srgbClr val="C00000"/>
                </a:solidFill>
              </a:rPr>
              <a:t>multiplications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given 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by </a:t>
            </a:r>
            <a:r>
              <a:rPr lang="da-DK" dirty="0" err="1" smtClean="0">
                <a:solidFill>
                  <a:srgbClr val="C00000"/>
                </a:solidFill>
              </a:rPr>
              <a:t>Motzkin’s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theorem</a:t>
            </a:r>
            <a:r>
              <a:rPr lang="da-DK" dirty="0" smtClean="0">
                <a:solidFill>
                  <a:srgbClr val="C00000"/>
                </a:solidFill>
              </a:rPr>
              <a:t> ) </a:t>
            </a:r>
            <a:endParaRPr lang="en-US" i="1" baseline="30000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03848" y="5517232"/>
          <a:ext cx="289832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∙∙∙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err="1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∙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∙∙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err="1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1560" y="6254552"/>
            <a:ext cx="8229600" cy="60344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800"/>
              </a:spcBef>
              <a:buNone/>
              <a:tabLst>
                <a:tab pos="360363" algn="l"/>
              </a:tabLst>
            </a:pPr>
            <a:r>
              <a:rPr lang="en-US" sz="2900" b="1" dirty="0" smtClean="0">
                <a:solidFill>
                  <a:srgbClr val="C00000"/>
                </a:solidFill>
              </a:rPr>
              <a:t>*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	</a:t>
            </a:r>
            <a:r>
              <a:rPr lang="en-US" sz="2300" dirty="0" smtClean="0"/>
              <a:t>[M. </a:t>
            </a:r>
            <a:r>
              <a:rPr lang="en-US" sz="2300" dirty="0" err="1" smtClean="0"/>
              <a:t>Patrascu</a:t>
            </a:r>
            <a:r>
              <a:rPr lang="en-US" sz="2300" dirty="0" smtClean="0"/>
              <a:t>, </a:t>
            </a:r>
            <a:r>
              <a:rPr lang="en-US" sz="2300" dirty="0" smtClean="0"/>
              <a:t>E.D</a:t>
            </a:r>
            <a:r>
              <a:rPr lang="en-US" sz="2300" dirty="0" smtClean="0"/>
              <a:t>. </a:t>
            </a:r>
            <a:r>
              <a:rPr lang="en-US" sz="2300" dirty="0" err="1" smtClean="0"/>
              <a:t>Demaine</a:t>
            </a:r>
            <a:r>
              <a:rPr lang="en-US" sz="2300" dirty="0" smtClean="0"/>
              <a:t>, </a:t>
            </a:r>
            <a:r>
              <a:rPr lang="en-US" sz="2300" i="1" dirty="0" smtClean="0"/>
              <a:t>Logarithmic Lower Bounds in the Cell-Probe </a:t>
            </a:r>
            <a:r>
              <a:rPr lang="en-US" sz="2300" i="1" dirty="0" smtClean="0"/>
              <a:t>Model</a:t>
            </a:r>
            <a:r>
              <a:rPr lang="en-US" sz="2300" dirty="0" smtClean="0"/>
              <a:t>,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smtClean="0"/>
              <a:t>	SIAM </a:t>
            </a:r>
            <a:r>
              <a:rPr lang="en-US" sz="2300" dirty="0" smtClean="0"/>
              <a:t>J. </a:t>
            </a:r>
            <a:r>
              <a:rPr lang="en-US" sz="2300" dirty="0" smtClean="0"/>
              <a:t>of Computing </a:t>
            </a:r>
            <a:r>
              <a:rPr lang="en-US" sz="2300" dirty="0" smtClean="0"/>
              <a:t>35(4): </a:t>
            </a:r>
            <a:r>
              <a:rPr lang="en-US" sz="2300" dirty="0" smtClean="0"/>
              <a:t>932-963, 2006]</a:t>
            </a:r>
            <a:endParaRPr lang="da-DK" sz="23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58679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( </a:t>
            </a:r>
            <a:r>
              <a:rPr lang="da-DK" dirty="0" err="1" smtClean="0">
                <a:solidFill>
                  <a:srgbClr val="C00000"/>
                </a:solidFill>
              </a:rPr>
              <a:t>prefix</a:t>
            </a:r>
            <a:r>
              <a:rPr lang="da-DK" dirty="0" smtClean="0">
                <a:solidFill>
                  <a:srgbClr val="C00000"/>
                </a:solidFill>
              </a:rPr>
              <a:t> sum </a:t>
            </a:r>
            <a:r>
              <a:rPr lang="da-DK" dirty="0" err="1" smtClean="0">
                <a:solidFill>
                  <a:srgbClr val="C00000"/>
                </a:solidFill>
              </a:rPr>
              <a:t>queries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require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da-DK" dirty="0" smtClean="0">
                <a:solidFill>
                  <a:srgbClr val="C00000"/>
                </a:solidFill>
              </a:rPr>
              <a:t>(log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) ) </a:t>
            </a:r>
            <a:endParaRPr lang="en-US" i="1" baseline="30000" dirty="0">
              <a:solidFill>
                <a:srgbClr val="C0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11152" y="4869160"/>
            <a:ext cx="5247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/>
          <a:lstStyle/>
          <a:p>
            <a:pPr algn="l"/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smtClean="0">
                <a:sym typeface="Symbol"/>
              </a:rPr>
              <a:t> </a:t>
            </a:r>
            <a:r>
              <a:rPr lang="da-DK" b="1" dirty="0" err="1" smtClean="0">
                <a:sym typeface="Symbol"/>
              </a:rPr>
              <a:t>Full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3544" t="19845" r="9045" b="31961"/>
          <a:stretch>
            <a:fillRect/>
          </a:stretch>
        </p:blipFill>
        <p:spPr bwMode="auto">
          <a:xfrm>
            <a:off x="1115616" y="980728"/>
            <a:ext cx="7200000" cy="248108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6" name="Cloud 25"/>
          <p:cNvSpPr/>
          <p:nvPr/>
        </p:nvSpPr>
        <p:spPr>
          <a:xfrm>
            <a:off x="4844956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6457530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7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7263816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8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6" idx="0"/>
            <a:endCxn id="27" idx="2"/>
          </p:cNvCxnSpPr>
          <p:nvPr/>
        </p:nvCxnSpPr>
        <p:spPr>
          <a:xfrm>
            <a:off x="5435740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2"/>
          </p:cNvCxnSpPr>
          <p:nvPr/>
        </p:nvCxnSpPr>
        <p:spPr>
          <a:xfrm>
            <a:off x="6242027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0"/>
            <a:endCxn id="29" idx="2"/>
          </p:cNvCxnSpPr>
          <p:nvPr/>
        </p:nvCxnSpPr>
        <p:spPr>
          <a:xfrm>
            <a:off x="7048314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0"/>
            <a:endCxn id="30" idx="2"/>
          </p:cNvCxnSpPr>
          <p:nvPr/>
        </p:nvCxnSpPr>
        <p:spPr>
          <a:xfrm>
            <a:off x="7854601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loud 37"/>
          <p:cNvSpPr/>
          <p:nvPr/>
        </p:nvSpPr>
        <p:spPr>
          <a:xfrm>
            <a:off x="1633871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9" name="Cloud 38"/>
          <p:cNvSpPr/>
          <p:nvPr/>
        </p:nvSpPr>
        <p:spPr>
          <a:xfrm>
            <a:off x="2440158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1" name="Cloud 40"/>
          <p:cNvSpPr/>
          <p:nvPr/>
        </p:nvSpPr>
        <p:spPr>
          <a:xfrm>
            <a:off x="4052731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7" idx="0"/>
            <a:endCxn id="38" idx="2"/>
          </p:cNvCxnSpPr>
          <p:nvPr/>
        </p:nvCxnSpPr>
        <p:spPr>
          <a:xfrm>
            <a:off x="1418368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0"/>
            <a:endCxn id="39" idx="2"/>
          </p:cNvCxnSpPr>
          <p:nvPr/>
        </p:nvCxnSpPr>
        <p:spPr>
          <a:xfrm>
            <a:off x="2224655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0"/>
            <a:endCxn id="40" idx="2"/>
          </p:cNvCxnSpPr>
          <p:nvPr/>
        </p:nvCxnSpPr>
        <p:spPr>
          <a:xfrm>
            <a:off x="3030942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0"/>
            <a:endCxn id="41" idx="2"/>
          </p:cNvCxnSpPr>
          <p:nvPr/>
        </p:nvCxnSpPr>
        <p:spPr>
          <a:xfrm>
            <a:off x="3837229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59632" y="4221088"/>
            <a:ext cx="2088232" cy="86409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Brace 52"/>
          <p:cNvSpPr/>
          <p:nvPr/>
        </p:nvSpPr>
        <p:spPr>
          <a:xfrm rot="5400000" flipH="1">
            <a:off x="1814206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/>
          <p:cNvSpPr/>
          <p:nvPr/>
        </p:nvSpPr>
        <p:spPr>
          <a:xfrm rot="5400000" flipH="1">
            <a:off x="4247964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259632" y="357301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(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m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3584" y="450853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2692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469552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-324544" y="53540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partial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retroactive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structures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 (</a:t>
            </a:r>
            <a:r>
              <a:rPr lang="da-DK" sz="1400" dirty="0" err="1" smtClean="0">
                <a:solidFill>
                  <a:srgbClr val="C00000"/>
                </a:solidFill>
              </a:rPr>
              <a:t>remember</a:t>
            </a:r>
            <a:r>
              <a:rPr lang="da-DK" sz="1400" dirty="0" smtClean="0">
                <a:solidFill>
                  <a:srgbClr val="C00000"/>
                </a:solidFill>
              </a:rPr>
              <a:t>  </a:t>
            </a:r>
            <a:r>
              <a:rPr lang="da-DK" sz="1400" dirty="0" err="1" smtClean="0">
                <a:solidFill>
                  <a:srgbClr val="C00000"/>
                </a:solidFill>
              </a:rPr>
              <a:t>using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full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persistence</a:t>
            </a:r>
            <a:r>
              <a:rPr lang="da-DK" sz="1400" dirty="0" smtClean="0">
                <a:solidFill>
                  <a:srgbClr val="C00000"/>
                </a:solidFill>
              </a:rPr>
              <a:t>)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971600" y="4797154"/>
            <a:ext cx="36512" cy="57606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4008" y="4566614"/>
            <a:ext cx="20327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12160" y="4149080"/>
            <a:ext cx="2448272" cy="7920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827584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0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Cloud 29"/>
          <p:cNvSpPr/>
          <p:nvPr/>
        </p:nvSpPr>
        <p:spPr>
          <a:xfrm>
            <a:off x="8070103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9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6" name="Right Brace 55"/>
          <p:cNvSpPr/>
          <p:nvPr/>
        </p:nvSpPr>
        <p:spPr>
          <a:xfrm rot="5400000" flipH="1">
            <a:off x="6624228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740352" y="38610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current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55702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7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47228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8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39316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9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07904" y="4293096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½</a:t>
            </a:r>
            <a:endParaRPr lang="en-US" dirty="0"/>
          </a:p>
        </p:txBody>
      </p:sp>
      <p:sp>
        <p:nvSpPr>
          <p:cNvPr id="40" name="Cloud 39"/>
          <p:cNvSpPr/>
          <p:nvPr/>
        </p:nvSpPr>
        <p:spPr>
          <a:xfrm>
            <a:off x="3246444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7" name="Cloud 26"/>
          <p:cNvSpPr/>
          <p:nvPr/>
        </p:nvSpPr>
        <p:spPr>
          <a:xfrm>
            <a:off x="5651243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0410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00944" y="4565270"/>
            <a:ext cx="53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34586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6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sp>
        <p:nvSpPr>
          <p:cNvPr id="66" name="Cloud 65"/>
          <p:cNvSpPr/>
          <p:nvPr/>
        </p:nvSpPr>
        <p:spPr>
          <a:xfrm>
            <a:off x="4860169" y="5157192"/>
            <a:ext cx="591277" cy="43204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7" name="Cloud 66"/>
          <p:cNvSpPr/>
          <p:nvPr/>
        </p:nvSpPr>
        <p:spPr>
          <a:xfrm>
            <a:off x="4067944" y="5157192"/>
            <a:ext cx="591277" cy="43204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642610" y="4751882"/>
            <a:ext cx="497342" cy="47731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0"/>
            <a:endCxn id="66" idx="2"/>
          </p:cNvCxnSpPr>
          <p:nvPr/>
        </p:nvCxnSpPr>
        <p:spPr>
          <a:xfrm>
            <a:off x="4658728" y="5373216"/>
            <a:ext cx="20327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Brace 75"/>
          <p:cNvSpPr/>
          <p:nvPr/>
        </p:nvSpPr>
        <p:spPr>
          <a:xfrm rot="5400000">
            <a:off x="4698513" y="4995673"/>
            <a:ext cx="107014" cy="136815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987824" y="5631631"/>
            <a:ext cx="3557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temporary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during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err="1" smtClean="0">
                <a:solidFill>
                  <a:srgbClr val="C00000"/>
                </a:solidFill>
              </a:rPr>
              <a:t>queries</a:t>
            </a:r>
            <a:r>
              <a:rPr lang="da-DK" sz="2400" dirty="0" smtClean="0">
                <a:solidFill>
                  <a:srgbClr val="C00000"/>
                </a:solidFill>
              </a:rPr>
              <a:t> to V</a:t>
            </a:r>
            <a:r>
              <a:rPr lang="da-DK" sz="2400" baseline="-25000" dirty="0" smtClean="0">
                <a:solidFill>
                  <a:srgbClr val="C00000"/>
                </a:solidFill>
              </a:rPr>
              <a:t>5 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dirty="0" err="1" smtClean="0">
                <a:solidFill>
                  <a:srgbClr val="C00000"/>
                </a:solidFill>
              </a:rPr>
              <a:t>rollback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259632" y="4721902"/>
            <a:ext cx="1963253" cy="65131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6" grpId="0" animBg="1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14300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</a:pPr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err="1" smtClean="0"/>
              <a:t>Retroactive</a:t>
            </a:r>
            <a:r>
              <a:rPr lang="da-DK" b="1" dirty="0" smtClean="0"/>
              <a:t> </a:t>
            </a:r>
            <a:br>
              <a:rPr lang="da-DK" b="1" dirty="0" smtClean="0"/>
            </a:br>
            <a:r>
              <a:rPr lang="da-DK" b="1" dirty="0" err="1" smtClean="0"/>
              <a:t>Commutative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9247" t="72680" r="2751" b="5000"/>
          <a:stretch>
            <a:fillRect/>
          </a:stretch>
        </p:blipFill>
        <p:spPr bwMode="auto">
          <a:xfrm>
            <a:off x="964016" y="3573016"/>
            <a:ext cx="7200000" cy="114135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3244" t="54450" r="9935" b="23815"/>
          <a:stretch>
            <a:fillRect/>
          </a:stretch>
        </p:blipFill>
        <p:spPr bwMode="auto">
          <a:xfrm>
            <a:off x="964016" y="5085183"/>
            <a:ext cx="7200000" cy="112653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9247" t="9366" r="2751" b="63340"/>
          <a:stretch>
            <a:fillRect/>
          </a:stretch>
        </p:blipFill>
        <p:spPr bwMode="auto">
          <a:xfrm>
            <a:off x="972400" y="1772816"/>
            <a:ext cx="7200000" cy="139571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traight Connector 161"/>
          <p:cNvCxnSpPr/>
          <p:nvPr/>
        </p:nvCxnSpPr>
        <p:spPr>
          <a:xfrm flipV="1">
            <a:off x="4211960" y="5829117"/>
            <a:ext cx="0" cy="7920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reeform 159"/>
          <p:cNvSpPr/>
          <p:nvPr/>
        </p:nvSpPr>
        <p:spPr>
          <a:xfrm>
            <a:off x="2658102" y="4077072"/>
            <a:ext cx="2288799" cy="1517286"/>
          </a:xfrm>
          <a:custGeom>
            <a:avLst/>
            <a:gdLst>
              <a:gd name="connsiteX0" fmla="*/ 1213899 w 2331057"/>
              <a:gd name="connsiteY0" fmla="*/ 147098 h 1484243"/>
              <a:gd name="connsiteX1" fmla="*/ 219986 w 2331057"/>
              <a:gd name="connsiteY1" fmla="*/ 322027 h 1484243"/>
              <a:gd name="connsiteX2" fmla="*/ 132521 w 2331057"/>
              <a:gd name="connsiteY2" fmla="*/ 624177 h 1484243"/>
              <a:gd name="connsiteX3" fmla="*/ 1015116 w 2331057"/>
              <a:gd name="connsiteY3" fmla="*/ 1013791 h 1484243"/>
              <a:gd name="connsiteX4" fmla="*/ 1333168 w 2331057"/>
              <a:gd name="connsiteY4" fmla="*/ 1300038 h 1484243"/>
              <a:gd name="connsiteX5" fmla="*/ 1611464 w 2331057"/>
              <a:gd name="connsiteY5" fmla="*/ 1482918 h 1484243"/>
              <a:gd name="connsiteX6" fmla="*/ 1865906 w 2331057"/>
              <a:gd name="connsiteY6" fmla="*/ 1307989 h 1484243"/>
              <a:gd name="connsiteX7" fmla="*/ 1778441 w 2331057"/>
              <a:gd name="connsiteY7" fmla="*/ 894521 h 1484243"/>
              <a:gd name="connsiteX8" fmla="*/ 1078726 w 2331057"/>
              <a:gd name="connsiteY8" fmla="*/ 608274 h 1484243"/>
              <a:gd name="connsiteX9" fmla="*/ 2112396 w 2331057"/>
              <a:gd name="connsiteY9" fmla="*/ 353832 h 1484243"/>
              <a:gd name="connsiteX10" fmla="*/ 2271422 w 2331057"/>
              <a:gd name="connsiteY10" fmla="*/ 123245 h 1484243"/>
              <a:gd name="connsiteX11" fmla="*/ 1754587 w 2331057"/>
              <a:gd name="connsiteY11" fmla="*/ 3975 h 1484243"/>
              <a:gd name="connsiteX12" fmla="*/ 1213899 w 2331057"/>
              <a:gd name="connsiteY12" fmla="*/ 147098 h 1484243"/>
              <a:gd name="connsiteX0" fmla="*/ 1213899 w 2302200"/>
              <a:gd name="connsiteY0" fmla="*/ 157727 h 1494872"/>
              <a:gd name="connsiteX1" fmla="*/ 219986 w 2302200"/>
              <a:gd name="connsiteY1" fmla="*/ 332656 h 1494872"/>
              <a:gd name="connsiteX2" fmla="*/ 132521 w 2302200"/>
              <a:gd name="connsiteY2" fmla="*/ 634806 h 1494872"/>
              <a:gd name="connsiteX3" fmla="*/ 1015116 w 2302200"/>
              <a:gd name="connsiteY3" fmla="*/ 1024420 h 1494872"/>
              <a:gd name="connsiteX4" fmla="*/ 1333168 w 2302200"/>
              <a:gd name="connsiteY4" fmla="*/ 1310667 h 1494872"/>
              <a:gd name="connsiteX5" fmla="*/ 1611464 w 2302200"/>
              <a:gd name="connsiteY5" fmla="*/ 1493547 h 1494872"/>
              <a:gd name="connsiteX6" fmla="*/ 1865906 w 2302200"/>
              <a:gd name="connsiteY6" fmla="*/ 1318618 h 1494872"/>
              <a:gd name="connsiteX7" fmla="*/ 1778441 w 2302200"/>
              <a:gd name="connsiteY7" fmla="*/ 905150 h 1494872"/>
              <a:gd name="connsiteX8" fmla="*/ 1078726 w 2302200"/>
              <a:gd name="connsiteY8" fmla="*/ 618903 h 1494872"/>
              <a:gd name="connsiteX9" fmla="*/ 2112396 w 2302200"/>
              <a:gd name="connsiteY9" fmla="*/ 364461 h 1494872"/>
              <a:gd name="connsiteX10" fmla="*/ 2217548 w 2302200"/>
              <a:gd name="connsiteY10" fmla="*/ 70101 h 1494872"/>
              <a:gd name="connsiteX11" fmla="*/ 1754587 w 2302200"/>
              <a:gd name="connsiteY11" fmla="*/ 14604 h 1494872"/>
              <a:gd name="connsiteX12" fmla="*/ 1213899 w 2302200"/>
              <a:gd name="connsiteY12" fmla="*/ 157727 h 1494872"/>
              <a:gd name="connsiteX0" fmla="*/ 1804945 w 2352558"/>
              <a:gd name="connsiteY0" fmla="*/ 43759 h 1524027"/>
              <a:gd name="connsiteX1" fmla="*/ 270344 w 2352558"/>
              <a:gd name="connsiteY1" fmla="*/ 361811 h 1524027"/>
              <a:gd name="connsiteX2" fmla="*/ 182879 w 2352558"/>
              <a:gd name="connsiteY2" fmla="*/ 663961 h 1524027"/>
              <a:gd name="connsiteX3" fmla="*/ 1065474 w 2352558"/>
              <a:gd name="connsiteY3" fmla="*/ 1053575 h 1524027"/>
              <a:gd name="connsiteX4" fmla="*/ 1383526 w 2352558"/>
              <a:gd name="connsiteY4" fmla="*/ 1339822 h 1524027"/>
              <a:gd name="connsiteX5" fmla="*/ 1661822 w 2352558"/>
              <a:gd name="connsiteY5" fmla="*/ 1522702 h 1524027"/>
              <a:gd name="connsiteX6" fmla="*/ 1916264 w 2352558"/>
              <a:gd name="connsiteY6" fmla="*/ 1347773 h 1524027"/>
              <a:gd name="connsiteX7" fmla="*/ 1828799 w 2352558"/>
              <a:gd name="connsiteY7" fmla="*/ 934305 h 1524027"/>
              <a:gd name="connsiteX8" fmla="*/ 1129084 w 2352558"/>
              <a:gd name="connsiteY8" fmla="*/ 648058 h 1524027"/>
              <a:gd name="connsiteX9" fmla="*/ 2162754 w 2352558"/>
              <a:gd name="connsiteY9" fmla="*/ 393616 h 1524027"/>
              <a:gd name="connsiteX10" fmla="*/ 2267906 w 2352558"/>
              <a:gd name="connsiteY10" fmla="*/ 99256 h 1524027"/>
              <a:gd name="connsiteX11" fmla="*/ 1804945 w 2352558"/>
              <a:gd name="connsiteY11" fmla="*/ 43759 h 1524027"/>
              <a:gd name="connsiteX0" fmla="*/ 1804945 w 2352558"/>
              <a:gd name="connsiteY0" fmla="*/ 43759 h 1571735"/>
              <a:gd name="connsiteX1" fmla="*/ 270344 w 2352558"/>
              <a:gd name="connsiteY1" fmla="*/ 361811 h 1571735"/>
              <a:gd name="connsiteX2" fmla="*/ 182879 w 2352558"/>
              <a:gd name="connsiteY2" fmla="*/ 663961 h 1571735"/>
              <a:gd name="connsiteX3" fmla="*/ 1065474 w 2352558"/>
              <a:gd name="connsiteY3" fmla="*/ 1053575 h 1571735"/>
              <a:gd name="connsiteX4" fmla="*/ 1661822 w 2352558"/>
              <a:gd name="connsiteY4" fmla="*/ 1522702 h 1571735"/>
              <a:gd name="connsiteX5" fmla="*/ 1916264 w 2352558"/>
              <a:gd name="connsiteY5" fmla="*/ 1347773 h 1571735"/>
              <a:gd name="connsiteX6" fmla="*/ 1828799 w 2352558"/>
              <a:gd name="connsiteY6" fmla="*/ 934305 h 1571735"/>
              <a:gd name="connsiteX7" fmla="*/ 1129084 w 2352558"/>
              <a:gd name="connsiteY7" fmla="*/ 648058 h 1571735"/>
              <a:gd name="connsiteX8" fmla="*/ 2162754 w 2352558"/>
              <a:gd name="connsiteY8" fmla="*/ 393616 h 1571735"/>
              <a:gd name="connsiteX9" fmla="*/ 2267906 w 2352558"/>
              <a:gd name="connsiteY9" fmla="*/ 99256 h 1571735"/>
              <a:gd name="connsiteX10" fmla="*/ 1804945 w 2352558"/>
              <a:gd name="connsiteY10" fmla="*/ 43759 h 1571735"/>
              <a:gd name="connsiteX0" fmla="*/ 1804945 w 2352558"/>
              <a:gd name="connsiteY0" fmla="*/ 43759 h 1516442"/>
              <a:gd name="connsiteX1" fmla="*/ 270344 w 2352558"/>
              <a:gd name="connsiteY1" fmla="*/ 361811 h 1516442"/>
              <a:gd name="connsiteX2" fmla="*/ 182879 w 2352558"/>
              <a:gd name="connsiteY2" fmla="*/ 663961 h 1516442"/>
              <a:gd name="connsiteX3" fmla="*/ 1065474 w 2352558"/>
              <a:gd name="connsiteY3" fmla="*/ 1053575 h 1516442"/>
              <a:gd name="connsiteX4" fmla="*/ 1475818 w 2352558"/>
              <a:gd name="connsiteY4" fmla="*/ 1467409 h 1516442"/>
              <a:gd name="connsiteX5" fmla="*/ 1916264 w 2352558"/>
              <a:gd name="connsiteY5" fmla="*/ 1347773 h 1516442"/>
              <a:gd name="connsiteX6" fmla="*/ 1828799 w 2352558"/>
              <a:gd name="connsiteY6" fmla="*/ 934305 h 1516442"/>
              <a:gd name="connsiteX7" fmla="*/ 1129084 w 2352558"/>
              <a:gd name="connsiteY7" fmla="*/ 648058 h 1516442"/>
              <a:gd name="connsiteX8" fmla="*/ 2162754 w 2352558"/>
              <a:gd name="connsiteY8" fmla="*/ 393616 h 1516442"/>
              <a:gd name="connsiteX9" fmla="*/ 2267906 w 2352558"/>
              <a:gd name="connsiteY9" fmla="*/ 99256 h 1516442"/>
              <a:gd name="connsiteX10" fmla="*/ 1804945 w 2352558"/>
              <a:gd name="connsiteY10" fmla="*/ 43759 h 1516442"/>
              <a:gd name="connsiteX0" fmla="*/ 1804945 w 2352558"/>
              <a:gd name="connsiteY0" fmla="*/ 43759 h 1516442"/>
              <a:gd name="connsiteX1" fmla="*/ 270344 w 2352558"/>
              <a:gd name="connsiteY1" fmla="*/ 361811 h 1516442"/>
              <a:gd name="connsiteX2" fmla="*/ 182879 w 2352558"/>
              <a:gd name="connsiteY2" fmla="*/ 663961 h 1516442"/>
              <a:gd name="connsiteX3" fmla="*/ 1065474 w 2352558"/>
              <a:gd name="connsiteY3" fmla="*/ 1053575 h 1516442"/>
              <a:gd name="connsiteX4" fmla="*/ 1475818 w 2352558"/>
              <a:gd name="connsiteY4" fmla="*/ 1467409 h 1516442"/>
              <a:gd name="connsiteX5" fmla="*/ 1916264 w 2352558"/>
              <a:gd name="connsiteY5" fmla="*/ 1347773 h 1516442"/>
              <a:gd name="connsiteX6" fmla="*/ 1835858 w 2352558"/>
              <a:gd name="connsiteY6" fmla="*/ 891345 h 1516442"/>
              <a:gd name="connsiteX7" fmla="*/ 1129084 w 2352558"/>
              <a:gd name="connsiteY7" fmla="*/ 648058 h 1516442"/>
              <a:gd name="connsiteX8" fmla="*/ 2162754 w 2352558"/>
              <a:gd name="connsiteY8" fmla="*/ 393616 h 1516442"/>
              <a:gd name="connsiteX9" fmla="*/ 2267906 w 2352558"/>
              <a:gd name="connsiteY9" fmla="*/ 99256 h 1516442"/>
              <a:gd name="connsiteX10" fmla="*/ 1804945 w 2352558"/>
              <a:gd name="connsiteY10" fmla="*/ 43759 h 1516442"/>
              <a:gd name="connsiteX0" fmla="*/ 1804945 w 2390779"/>
              <a:gd name="connsiteY0" fmla="*/ 43759 h 1516442"/>
              <a:gd name="connsiteX1" fmla="*/ 270344 w 2390779"/>
              <a:gd name="connsiteY1" fmla="*/ 361811 h 1516442"/>
              <a:gd name="connsiteX2" fmla="*/ 182879 w 2390779"/>
              <a:gd name="connsiteY2" fmla="*/ 663961 h 1516442"/>
              <a:gd name="connsiteX3" fmla="*/ 1065474 w 2390779"/>
              <a:gd name="connsiteY3" fmla="*/ 1053575 h 1516442"/>
              <a:gd name="connsiteX4" fmla="*/ 1475818 w 2390779"/>
              <a:gd name="connsiteY4" fmla="*/ 1467409 h 1516442"/>
              <a:gd name="connsiteX5" fmla="*/ 1916264 w 2390779"/>
              <a:gd name="connsiteY5" fmla="*/ 1347773 h 1516442"/>
              <a:gd name="connsiteX6" fmla="*/ 1835858 w 2390779"/>
              <a:gd name="connsiteY6" fmla="*/ 891345 h 1516442"/>
              <a:gd name="connsiteX7" fmla="*/ 899754 w 2390779"/>
              <a:gd name="connsiteY7" fmla="*/ 603313 h 1516442"/>
              <a:gd name="connsiteX8" fmla="*/ 2162754 w 2390779"/>
              <a:gd name="connsiteY8" fmla="*/ 393616 h 1516442"/>
              <a:gd name="connsiteX9" fmla="*/ 2267906 w 2390779"/>
              <a:gd name="connsiteY9" fmla="*/ 99256 h 1516442"/>
              <a:gd name="connsiteX10" fmla="*/ 1804945 w 2390779"/>
              <a:gd name="connsiteY10" fmla="*/ 43759 h 1516442"/>
              <a:gd name="connsiteX0" fmla="*/ 1804945 w 2354775"/>
              <a:gd name="connsiteY0" fmla="*/ 74819 h 1547502"/>
              <a:gd name="connsiteX1" fmla="*/ 270344 w 2354775"/>
              <a:gd name="connsiteY1" fmla="*/ 392871 h 1547502"/>
              <a:gd name="connsiteX2" fmla="*/ 182879 w 2354775"/>
              <a:gd name="connsiteY2" fmla="*/ 695021 h 1547502"/>
              <a:gd name="connsiteX3" fmla="*/ 1065474 w 2354775"/>
              <a:gd name="connsiteY3" fmla="*/ 1084635 h 1547502"/>
              <a:gd name="connsiteX4" fmla="*/ 1475818 w 2354775"/>
              <a:gd name="connsiteY4" fmla="*/ 1498469 h 1547502"/>
              <a:gd name="connsiteX5" fmla="*/ 1916264 w 2354775"/>
              <a:gd name="connsiteY5" fmla="*/ 1378833 h 1547502"/>
              <a:gd name="connsiteX6" fmla="*/ 1835858 w 2354775"/>
              <a:gd name="connsiteY6" fmla="*/ 922405 h 1547502"/>
              <a:gd name="connsiteX7" fmla="*/ 899754 w 2354775"/>
              <a:gd name="connsiteY7" fmla="*/ 634373 h 1547502"/>
              <a:gd name="connsiteX8" fmla="*/ 2162754 w 2354775"/>
              <a:gd name="connsiteY8" fmla="*/ 424676 h 1547502"/>
              <a:gd name="connsiteX9" fmla="*/ 2051882 w 2354775"/>
              <a:gd name="connsiteY9" fmla="*/ 58309 h 1547502"/>
              <a:gd name="connsiteX10" fmla="*/ 1804945 w 2354775"/>
              <a:gd name="connsiteY10" fmla="*/ 74819 h 1547502"/>
              <a:gd name="connsiteX0" fmla="*/ 993412 w 2304417"/>
              <a:gd name="connsiteY0" fmla="*/ 301088 h 1502249"/>
              <a:gd name="connsiteX1" fmla="*/ 219986 w 2304417"/>
              <a:gd name="connsiteY1" fmla="*/ 347618 h 1502249"/>
              <a:gd name="connsiteX2" fmla="*/ 132521 w 2304417"/>
              <a:gd name="connsiteY2" fmla="*/ 649768 h 1502249"/>
              <a:gd name="connsiteX3" fmla="*/ 1015116 w 2304417"/>
              <a:gd name="connsiteY3" fmla="*/ 1039382 h 1502249"/>
              <a:gd name="connsiteX4" fmla="*/ 1425460 w 2304417"/>
              <a:gd name="connsiteY4" fmla="*/ 1453216 h 1502249"/>
              <a:gd name="connsiteX5" fmla="*/ 1865906 w 2304417"/>
              <a:gd name="connsiteY5" fmla="*/ 1333580 h 1502249"/>
              <a:gd name="connsiteX6" fmla="*/ 1785500 w 2304417"/>
              <a:gd name="connsiteY6" fmla="*/ 877152 h 1502249"/>
              <a:gd name="connsiteX7" fmla="*/ 849396 w 2304417"/>
              <a:gd name="connsiteY7" fmla="*/ 589120 h 1502249"/>
              <a:gd name="connsiteX8" fmla="*/ 2112396 w 2304417"/>
              <a:gd name="connsiteY8" fmla="*/ 379423 h 1502249"/>
              <a:gd name="connsiteX9" fmla="*/ 2001524 w 2304417"/>
              <a:gd name="connsiteY9" fmla="*/ 13056 h 1502249"/>
              <a:gd name="connsiteX10" fmla="*/ 993412 w 2304417"/>
              <a:gd name="connsiteY10" fmla="*/ 301088 h 1502249"/>
              <a:gd name="connsiteX0" fmla="*/ 977794 w 2288799"/>
              <a:gd name="connsiteY0" fmla="*/ 301088 h 1517286"/>
              <a:gd name="connsiteX1" fmla="*/ 204368 w 2288799"/>
              <a:gd name="connsiteY1" fmla="*/ 347618 h 1517286"/>
              <a:gd name="connsiteX2" fmla="*/ 116903 w 2288799"/>
              <a:gd name="connsiteY2" fmla="*/ 649768 h 1517286"/>
              <a:gd name="connsiteX3" fmla="*/ 905786 w 2288799"/>
              <a:gd name="connsiteY3" fmla="*/ 949160 h 1517286"/>
              <a:gd name="connsiteX4" fmla="*/ 1409842 w 2288799"/>
              <a:gd name="connsiteY4" fmla="*/ 1453216 h 1517286"/>
              <a:gd name="connsiteX5" fmla="*/ 1850288 w 2288799"/>
              <a:gd name="connsiteY5" fmla="*/ 1333580 h 1517286"/>
              <a:gd name="connsiteX6" fmla="*/ 1769882 w 2288799"/>
              <a:gd name="connsiteY6" fmla="*/ 877152 h 1517286"/>
              <a:gd name="connsiteX7" fmla="*/ 833778 w 2288799"/>
              <a:gd name="connsiteY7" fmla="*/ 589120 h 1517286"/>
              <a:gd name="connsiteX8" fmla="*/ 2096778 w 2288799"/>
              <a:gd name="connsiteY8" fmla="*/ 379423 h 1517286"/>
              <a:gd name="connsiteX9" fmla="*/ 1985906 w 2288799"/>
              <a:gd name="connsiteY9" fmla="*/ 13056 h 1517286"/>
              <a:gd name="connsiteX10" fmla="*/ 977794 w 2288799"/>
              <a:gd name="connsiteY10" fmla="*/ 301088 h 15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8799" h="1517286">
                <a:moveTo>
                  <a:pt x="977794" y="301088"/>
                </a:moveTo>
                <a:cubicBezTo>
                  <a:pt x="680871" y="356848"/>
                  <a:pt x="347850" y="289505"/>
                  <a:pt x="204368" y="347618"/>
                </a:cubicBezTo>
                <a:cubicBezTo>
                  <a:pt x="60886" y="405731"/>
                  <a:pt x="0" y="549511"/>
                  <a:pt x="116903" y="649768"/>
                </a:cubicBezTo>
                <a:cubicBezTo>
                  <a:pt x="233806" y="750025"/>
                  <a:pt x="690296" y="815252"/>
                  <a:pt x="905786" y="949160"/>
                </a:cubicBezTo>
                <a:cubicBezTo>
                  <a:pt x="1121276" y="1083068"/>
                  <a:pt x="1252425" y="1389146"/>
                  <a:pt x="1409842" y="1453216"/>
                </a:cubicBezTo>
                <a:cubicBezTo>
                  <a:pt x="1567259" y="1517286"/>
                  <a:pt x="1790281" y="1429591"/>
                  <a:pt x="1850288" y="1333580"/>
                </a:cubicBezTo>
                <a:cubicBezTo>
                  <a:pt x="1910295" y="1237569"/>
                  <a:pt x="1939300" y="1001229"/>
                  <a:pt x="1769882" y="877152"/>
                </a:cubicBezTo>
                <a:cubicBezTo>
                  <a:pt x="1600464" y="753075"/>
                  <a:pt x="779295" y="672075"/>
                  <a:pt x="833778" y="589120"/>
                </a:cubicBezTo>
                <a:cubicBezTo>
                  <a:pt x="888261" y="506165"/>
                  <a:pt x="1904757" y="475434"/>
                  <a:pt x="2096778" y="379423"/>
                </a:cubicBezTo>
                <a:cubicBezTo>
                  <a:pt x="2288799" y="283412"/>
                  <a:pt x="2172403" y="26112"/>
                  <a:pt x="1985906" y="13056"/>
                </a:cubicBezTo>
                <a:cubicBezTo>
                  <a:pt x="1799409" y="0"/>
                  <a:pt x="1274717" y="245328"/>
                  <a:pt x="977794" y="301088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l="7379" t="14760" r="5210" b="36100"/>
          <a:stretch>
            <a:fillRect/>
          </a:stretch>
        </p:blipFill>
        <p:spPr bwMode="auto">
          <a:xfrm>
            <a:off x="971600" y="1124744"/>
            <a:ext cx="7200000" cy="252973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102964" y="2924944"/>
            <a:ext cx="244900" cy="37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008112"/>
          </a:xfrm>
        </p:spPr>
        <p:txBody>
          <a:bodyPr/>
          <a:lstStyle/>
          <a:p>
            <a:pPr algn="l"/>
            <a:r>
              <a:rPr lang="da-DK" b="1" dirty="0" err="1" smtClean="0"/>
              <a:t>Decomposable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Problems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32794" y="280673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i="1" dirty="0" smtClean="0">
                <a:solidFill>
                  <a:srgbClr val="C00000"/>
                </a:solidFill>
              </a:rPr>
              <a:t>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2546442"/>
            <a:ext cx="2088232" cy="37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14709" y="2477906"/>
            <a:ext cx="27633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i="1" dirty="0" smtClean="0">
                <a:solidFill>
                  <a:srgbClr val="C00000"/>
                </a:solidFill>
              </a:rPr>
              <a:t>T</a:t>
            </a:r>
            <a:r>
              <a:rPr lang="da-DK" sz="2600" b="1" dirty="0" smtClean="0">
                <a:solidFill>
                  <a:srgbClr val="C00000"/>
                </a:solidFill>
              </a:rPr>
              <a:t>(2</a:t>
            </a:r>
            <a:r>
              <a:rPr lang="da-DK" sz="2600" b="1" i="1" dirty="0" smtClean="0">
                <a:solidFill>
                  <a:srgbClr val="C00000"/>
                </a:solidFill>
              </a:rPr>
              <a:t>n</a:t>
            </a:r>
            <a:r>
              <a:rPr lang="da-DK" sz="2600" b="1" dirty="0" smtClean="0">
                <a:solidFill>
                  <a:srgbClr val="C00000"/>
                </a:solidFill>
              </a:rPr>
              <a:t>)≥(1+</a:t>
            </a:r>
            <a:r>
              <a:rPr lang="da-DK" sz="2600" b="1" dirty="0" smtClean="0">
                <a:solidFill>
                  <a:srgbClr val="C00000"/>
                </a:solidFill>
                <a:sym typeface="Symbol"/>
              </a:rPr>
              <a:t>)T(</a:t>
            </a:r>
            <a:r>
              <a:rPr lang="da-DK" sz="2600" b="1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600" b="1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600" b="1" i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59632" y="6741368"/>
            <a:ext cx="65527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979712" y="4234143"/>
            <a:ext cx="5184576" cy="1224136"/>
            <a:chOff x="1619672" y="4437112"/>
            <a:chExt cx="5184576" cy="1224136"/>
          </a:xfrm>
          <a:solidFill>
            <a:schemeClr val="bg1"/>
          </a:solidFill>
        </p:grpSpPr>
        <p:sp>
          <p:nvSpPr>
            <p:cNvPr id="16" name="Oval 15"/>
            <p:cNvSpPr/>
            <p:nvPr/>
          </p:nvSpPr>
          <p:spPr>
            <a:xfrm>
              <a:off x="161967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3975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5983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7991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49999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22007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94015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023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97971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1987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86003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30019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699792" y="479715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479715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39952" y="443711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Connector 41"/>
          <p:cNvCxnSpPr>
            <a:stCxn id="16" idx="7"/>
            <a:endCxn id="24" idx="3"/>
          </p:cNvCxnSpPr>
          <p:nvPr/>
        </p:nvCxnSpPr>
        <p:spPr>
          <a:xfrm flipV="1">
            <a:off x="210263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7" idx="1"/>
          </p:cNvCxnSpPr>
          <p:nvPr/>
        </p:nvCxnSpPr>
        <p:spPr>
          <a:xfrm flipH="1" flipV="1">
            <a:off x="246267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8" idx="7"/>
          </p:cNvCxnSpPr>
          <p:nvPr/>
        </p:nvCxnSpPr>
        <p:spPr>
          <a:xfrm flipV="1">
            <a:off x="354279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32" idx="2"/>
          </p:cNvCxnSpPr>
          <p:nvPr/>
        </p:nvCxnSpPr>
        <p:spPr>
          <a:xfrm flipV="1">
            <a:off x="2462677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1"/>
          </p:cNvCxnSpPr>
          <p:nvPr/>
        </p:nvCxnSpPr>
        <p:spPr>
          <a:xfrm flipH="1" flipV="1">
            <a:off x="678315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7"/>
          </p:cNvCxnSpPr>
          <p:nvPr/>
        </p:nvCxnSpPr>
        <p:spPr>
          <a:xfrm flipV="1">
            <a:off x="642311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21" idx="1"/>
          </p:cNvCxnSpPr>
          <p:nvPr/>
        </p:nvCxnSpPr>
        <p:spPr>
          <a:xfrm>
            <a:off x="534299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0" idx="7"/>
          </p:cNvCxnSpPr>
          <p:nvPr/>
        </p:nvCxnSpPr>
        <p:spPr>
          <a:xfrm flipV="1">
            <a:off x="498295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9" idx="1"/>
          </p:cNvCxnSpPr>
          <p:nvPr/>
        </p:nvCxnSpPr>
        <p:spPr>
          <a:xfrm flipH="1" flipV="1">
            <a:off x="390283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6"/>
          </p:cNvCxnSpPr>
          <p:nvPr/>
        </p:nvCxnSpPr>
        <p:spPr>
          <a:xfrm flipH="1" flipV="1">
            <a:off x="3203848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32" idx="7"/>
            <a:endCxn id="39" idx="2"/>
          </p:cNvCxnSpPr>
          <p:nvPr/>
        </p:nvCxnSpPr>
        <p:spPr>
          <a:xfrm flipV="1">
            <a:off x="3182757" y="4306151"/>
            <a:ext cx="131723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36" idx="6"/>
          </p:cNvCxnSpPr>
          <p:nvPr/>
        </p:nvCxnSpPr>
        <p:spPr>
          <a:xfrm flipH="1" flipV="1">
            <a:off x="6084168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36" idx="2"/>
          </p:cNvCxnSpPr>
          <p:nvPr/>
        </p:nvCxnSpPr>
        <p:spPr>
          <a:xfrm flipV="1">
            <a:off x="5342997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6" idx="1"/>
            <a:endCxn id="39" idx="6"/>
          </p:cNvCxnSpPr>
          <p:nvPr/>
        </p:nvCxnSpPr>
        <p:spPr>
          <a:xfrm flipH="1" flipV="1">
            <a:off x="4644008" y="4306151"/>
            <a:ext cx="131723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2699792" y="6309320"/>
            <a:ext cx="3744416" cy="144016"/>
            <a:chOff x="2699792" y="6237312"/>
            <a:chExt cx="3744416" cy="144016"/>
          </a:xfrm>
        </p:grpSpPr>
        <p:cxnSp>
          <p:nvCxnSpPr>
            <p:cNvPr id="125" name="Straight Connector 124"/>
            <p:cNvCxnSpPr>
              <a:stCxn id="128" idx="6"/>
              <a:endCxn id="129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139952" y="6021288"/>
            <a:ext cx="864096" cy="144016"/>
            <a:chOff x="3419872" y="6237312"/>
            <a:chExt cx="864096" cy="144016"/>
          </a:xfrm>
        </p:grpSpPr>
        <p:cxnSp>
          <p:nvCxnSpPr>
            <p:cNvPr id="134" name="Straight Connector 133"/>
            <p:cNvCxnSpPr>
              <a:stCxn id="135" idx="6"/>
              <a:endCxn id="136" idx="2"/>
            </p:cNvCxnSpPr>
            <p:nvPr/>
          </p:nvCxnSpPr>
          <p:spPr>
            <a:xfrm>
              <a:off x="3563888" y="6309320"/>
              <a:ext cx="57606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341987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413995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419872" y="5877272"/>
            <a:ext cx="3744416" cy="144016"/>
            <a:chOff x="2699792" y="6237312"/>
            <a:chExt cx="3744416" cy="144016"/>
          </a:xfrm>
        </p:grpSpPr>
        <p:cxnSp>
          <p:nvCxnSpPr>
            <p:cNvPr id="138" name="Straight Connector 137"/>
            <p:cNvCxnSpPr>
              <a:stCxn id="139" idx="6"/>
              <a:endCxn id="140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79712" y="6165304"/>
            <a:ext cx="3744416" cy="144016"/>
            <a:chOff x="2699792" y="6237312"/>
            <a:chExt cx="3744416" cy="144016"/>
          </a:xfrm>
        </p:grpSpPr>
        <p:cxnSp>
          <p:nvCxnSpPr>
            <p:cNvPr id="142" name="Straight Connector 141"/>
            <p:cNvCxnSpPr>
              <a:stCxn id="143" idx="6"/>
              <a:endCxn id="144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al 142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2963971" y="575710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chemeClr val="tx2"/>
                </a:solidFill>
              </a:rPr>
              <a:t>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84051" y="590155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515860" y="60379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23928" y="481020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tx2"/>
                </a:solidFill>
              </a:rPr>
              <a:t>A</a:t>
            </a:r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084168" y="43688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tx2"/>
                </a:solidFill>
              </a:rPr>
              <a:t>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947781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499543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555776" y="43688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716016" y="48088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515572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940152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740352" y="65160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time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801644" y="6364703"/>
            <a:ext cx="1135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00B0F0"/>
                </a:solidFill>
              </a:rPr>
              <a:t>delete</a:t>
            </a:r>
            <a:r>
              <a:rPr lang="da-DK" dirty="0" smtClean="0">
                <a:solidFill>
                  <a:srgbClr val="00B0F0"/>
                </a:solidFill>
              </a:rPr>
              <a:t>(D)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267744" y="6364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00B0F0"/>
                </a:solidFill>
              </a:rPr>
              <a:t>insert</a:t>
            </a:r>
            <a:r>
              <a:rPr lang="da-DK" dirty="0" smtClean="0">
                <a:solidFill>
                  <a:srgbClr val="00B0F0"/>
                </a:solidFill>
              </a:rPr>
              <a:t>(D)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45" grpId="0"/>
      <p:bldP spid="146" grpId="0"/>
      <p:bldP spid="147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64" grpId="0"/>
      <p:bldP spid="166" grpId="0"/>
      <p:bldP spid="1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Specific</a:t>
            </a:r>
            <a:r>
              <a:rPr lang="da-DK" b="1" dirty="0" smtClean="0"/>
              <a:t> </a:t>
            </a:r>
            <a:r>
              <a:rPr lang="da-DK" b="1" dirty="0" err="1" smtClean="0"/>
              <a:t>Retroactive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5915" t="13815" r="12661" b="20036"/>
          <a:stretch>
            <a:fillRect/>
          </a:stretch>
        </p:blipFill>
        <p:spPr bwMode="auto">
          <a:xfrm>
            <a:off x="971600" y="1645380"/>
            <a:ext cx="7200000" cy="365582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4888" y="6165304"/>
            <a:ext cx="8229600" cy="69269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1800"/>
              </a:spcBef>
              <a:buNone/>
              <a:tabLst>
                <a:tab pos="363538" algn="l"/>
              </a:tabLst>
            </a:pPr>
            <a:r>
              <a:rPr lang="en-US" sz="2900" b="1" dirty="0" smtClean="0">
                <a:solidFill>
                  <a:srgbClr val="C00000"/>
                </a:solidFill>
              </a:rPr>
              <a:t>*</a:t>
            </a:r>
            <a:r>
              <a:rPr lang="en-US" sz="2900" dirty="0" smtClean="0"/>
              <a:t>	</a:t>
            </a:r>
            <a:r>
              <a:rPr lang="en-US" sz="2600" dirty="0" smtClean="0"/>
              <a:t>[D.D. </a:t>
            </a:r>
            <a:r>
              <a:rPr lang="en-US" sz="2600" dirty="0" err="1" smtClean="0"/>
              <a:t>Sleator</a:t>
            </a:r>
            <a:r>
              <a:rPr lang="en-US" sz="2600" dirty="0" smtClean="0"/>
              <a:t>, R.E. </a:t>
            </a:r>
            <a:r>
              <a:rPr lang="en-US" sz="2600" dirty="0" err="1" smtClean="0"/>
              <a:t>Tarjan</a:t>
            </a:r>
            <a:r>
              <a:rPr lang="en-US" sz="2600" dirty="0" smtClean="0"/>
              <a:t>, </a:t>
            </a:r>
            <a:r>
              <a:rPr lang="en-US" sz="2600" i="1" dirty="0" smtClean="0"/>
              <a:t>A </a:t>
            </a:r>
            <a:r>
              <a:rPr lang="en-US" sz="2600" i="1" dirty="0" smtClean="0"/>
              <a:t>Data Structure for Dynamic </a:t>
            </a:r>
            <a:r>
              <a:rPr lang="en-US" sz="2600" i="1" dirty="0" smtClean="0"/>
              <a:t>Trees</a:t>
            </a:r>
            <a:r>
              <a:rPr lang="en-US" sz="2600" dirty="0" smtClean="0"/>
              <a:t>,</a:t>
            </a:r>
            <a:r>
              <a:rPr lang="en-US" sz="2600" dirty="0" smtClean="0"/>
              <a:t> Proc. 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	Annual </a:t>
            </a:r>
            <a:r>
              <a:rPr lang="en-US" sz="2600" dirty="0" smtClean="0"/>
              <a:t>ACM </a:t>
            </a:r>
            <a:r>
              <a:rPr lang="en-US" sz="2600" dirty="0" smtClean="0"/>
              <a:t>Symposium </a:t>
            </a:r>
            <a:r>
              <a:rPr lang="en-US" sz="2600" dirty="0" smtClean="0"/>
              <a:t>on Theory of </a:t>
            </a:r>
            <a:r>
              <a:rPr lang="en-US" sz="2600" dirty="0" smtClean="0"/>
              <a:t>Computing, 114-122, 1981]</a:t>
            </a:r>
            <a:endParaRPr lang="en-US" sz="2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55168" y="4509120"/>
            <a:ext cx="5247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326582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i="1" dirty="0" smtClean="0">
                <a:solidFill>
                  <a:srgbClr val="C00000"/>
                </a:solidFill>
              </a:rPr>
              <a:t>?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6854</TotalTime>
  <Words>459</Words>
  <Application>Microsoft Office PowerPoint</Application>
  <PresentationFormat>On-screen Show (4:3)</PresentationFormat>
  <Paragraphs>177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Retroactive Data Structures</vt:lpstr>
      <vt:lpstr>Rollback  Full Retroactivity</vt:lpstr>
      <vt:lpstr>Lower bounds for Retroactivity</vt:lpstr>
      <vt:lpstr>Partial  Full Retroactivity</vt:lpstr>
      <vt:lpstr>Partial Retroactive  Commutative Data Structures</vt:lpstr>
      <vt:lpstr>Decomposable Search Problems</vt:lpstr>
      <vt:lpstr>Specific Retroactive Data Structures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91</cp:revision>
  <dcterms:created xsi:type="dcterms:W3CDTF">2011-08-23T21:07:42Z</dcterms:created>
  <dcterms:modified xsi:type="dcterms:W3CDTF">2011-11-16T19:12:38Z</dcterms:modified>
</cp:coreProperties>
</file>