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7" r:id="rId2"/>
    <p:sldId id="322" r:id="rId3"/>
    <p:sldId id="326" r:id="rId4"/>
    <p:sldId id="325" r:id="rId5"/>
    <p:sldId id="328" r:id="rId6"/>
    <p:sldId id="324" r:id="rId7"/>
    <p:sldId id="327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FFC000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88833" autoAdjust="0"/>
  </p:normalViewPr>
  <p:slideViewPr>
    <p:cSldViewPr>
      <p:cViewPr varScale="1">
        <p:scale>
          <a:sx n="66" d="100"/>
          <a:sy n="66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Core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functional</a:t>
            </a:r>
            <a:r>
              <a:rPr lang="da-DK" baseline="0" dirty="0" smtClean="0"/>
              <a:t> data </a:t>
            </a:r>
            <a:r>
              <a:rPr lang="da-DK" baseline="0" dirty="0" err="1" smtClean="0"/>
              <a:t>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Potential = #</a:t>
            </a:r>
            <a:r>
              <a:rPr lang="da-DK" dirty="0" err="1" smtClean="0"/>
              <a:t>extra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overflow</a:t>
            </a:r>
            <a:r>
              <a:rPr lang="da-DK" baseline="0" dirty="0" smtClean="0"/>
              <a:t> by </a:t>
            </a:r>
            <a:r>
              <a:rPr lang="da-DK" baseline="0" dirty="0" smtClean="0">
                <a:sym typeface="Symbol"/>
              </a:rPr>
              <a:t></a:t>
            </a:r>
            <a:r>
              <a:rPr lang="da-DK" baseline="0" dirty="0" smtClean="0"/>
              <a:t>+1 </a:t>
            </a:r>
            <a:r>
              <a:rPr lang="da-DK" baseline="0" dirty="0" err="1" smtClean="0"/>
              <a:t>occupied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fields</a:t>
            </a:r>
            <a:r>
              <a:rPr lang="da-DK" baseline="0" dirty="0" smtClean="0"/>
              <a:t> =&gt; </a:t>
            </a:r>
            <a:r>
              <a:rPr lang="da-DK" baseline="0" dirty="0" err="1" smtClean="0"/>
              <a:t>copying</a:t>
            </a:r>
            <a:r>
              <a:rPr lang="da-DK" baseline="0" dirty="0" smtClean="0"/>
              <a:t> =&gt; </a:t>
            </a:r>
            <a:r>
              <a:rPr lang="da-DK" baseline="0" dirty="0" err="1" smtClean="0"/>
              <a:t>no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extra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+ </a:t>
            </a:r>
            <a:r>
              <a:rPr lang="da-DK" baseline="0" dirty="0" err="1" smtClean="0">
                <a:sym typeface="Symbol"/>
              </a:rPr>
              <a:t></a:t>
            </a:r>
            <a:r>
              <a:rPr lang="da-DK" baseline="0" dirty="0" err="1" smtClean="0"/>
              <a:t>ingoing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rec</a:t>
            </a:r>
            <a:r>
              <a:rPr lang="da-DK" baseline="0" dirty="0" smtClean="0"/>
              <a:t>. </a:t>
            </a:r>
            <a:r>
              <a:rPr lang="da-DK" baseline="0" dirty="0" err="1" smtClean="0"/>
              <a:t>updates</a:t>
            </a:r>
            <a:r>
              <a:rPr lang="da-DK" baseline="0" dirty="0" smtClean="0"/>
              <a:t>)</a:t>
            </a:r>
            <a:endParaRPr lang="da-DK" dirty="0" smtClean="0"/>
          </a:p>
          <a:p>
            <a:endParaRPr lang="da-DK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>
                <a:solidFill>
                  <a:schemeClr val="tx1"/>
                </a:solidFill>
              </a:rPr>
              <a:t>Node splitting:</a:t>
            </a:r>
          </a:p>
          <a:p>
            <a:endParaRPr lang="da-DK" b="1" dirty="0" smtClean="0">
              <a:solidFill>
                <a:schemeClr val="tx1"/>
              </a:solidFill>
            </a:endParaRPr>
          </a:p>
          <a:p>
            <a:r>
              <a:rPr lang="da-DK" b="1" dirty="0" smtClean="0">
                <a:solidFill>
                  <a:schemeClr val="tx1"/>
                </a:solidFill>
              </a:rPr>
              <a:t>FULLNESS</a:t>
            </a:r>
            <a:r>
              <a:rPr lang="da-DK" dirty="0" smtClean="0"/>
              <a:t> = #</a:t>
            </a:r>
            <a:r>
              <a:rPr lang="da-DK" dirty="0" err="1" smtClean="0"/>
              <a:t>extra</a:t>
            </a:r>
            <a:r>
              <a:rPr lang="da-DK" dirty="0" smtClean="0"/>
              <a:t> </a:t>
            </a:r>
            <a:r>
              <a:rPr lang="da-DK" dirty="0" err="1" smtClean="0"/>
              <a:t>fields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</a:t>
            </a:r>
            <a:r>
              <a:rPr lang="da-DK" dirty="0" err="1" smtClean="0"/>
              <a:t>behind</a:t>
            </a:r>
            <a:r>
              <a:rPr lang="da-DK" dirty="0" smtClean="0"/>
              <a:t> the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</a:t>
            </a:r>
            <a:endParaRPr lang="da-DK" dirty="0" smtClean="0"/>
          </a:p>
          <a:p>
            <a:r>
              <a:rPr lang="da-DK" dirty="0" smtClean="0"/>
              <a:t>Potential = sum of </a:t>
            </a:r>
            <a:r>
              <a:rPr lang="da-DK" dirty="0" err="1" smtClean="0"/>
              <a:t>fullness</a:t>
            </a:r>
            <a:r>
              <a:rPr lang="da-DK" dirty="0" smtClean="0"/>
              <a:t> of nodes.</a:t>
            </a:r>
          </a:p>
          <a:p>
            <a:endParaRPr lang="da-DK" dirty="0" smtClean="0"/>
          </a:p>
          <a:p>
            <a:r>
              <a:rPr lang="da-DK" dirty="0" err="1" smtClean="0"/>
              <a:t>Overflow</a:t>
            </a:r>
            <a:r>
              <a:rPr lang="da-DK" dirty="0" smtClean="0"/>
              <a:t> 2</a:t>
            </a:r>
            <a:r>
              <a:rPr lang="da-DK" dirty="0" smtClean="0">
                <a:sym typeface="Symbol"/>
              </a:rPr>
              <a:t>+1</a:t>
            </a:r>
            <a:r>
              <a:rPr lang="da-DK" dirty="0" smtClean="0"/>
              <a:t> </a:t>
            </a:r>
            <a:r>
              <a:rPr lang="da-DK" dirty="0" err="1" smtClean="0"/>
              <a:t>extra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fields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used</a:t>
            </a:r>
            <a:r>
              <a:rPr lang="da-DK" dirty="0" smtClean="0">
                <a:sym typeface="Symbol"/>
              </a:rPr>
              <a:t>.</a:t>
            </a:r>
            <a:r>
              <a:rPr lang="da-DK" baseline="0" dirty="0" smtClean="0">
                <a:sym typeface="Symbol"/>
              </a:rPr>
              <a:t> Splitting  </a:t>
            </a:r>
            <a:r>
              <a:rPr lang="da-DK" baseline="0" dirty="0" err="1" smtClean="0">
                <a:sym typeface="Symbol"/>
              </a:rPr>
              <a:t>extra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fields</a:t>
            </a:r>
            <a:r>
              <a:rPr lang="da-DK" baseline="0" dirty="0" smtClean="0">
                <a:sym typeface="Symbol"/>
              </a:rPr>
              <a:t> in </a:t>
            </a:r>
            <a:r>
              <a:rPr lang="da-DK" baseline="0" dirty="0" err="1" smtClean="0">
                <a:sym typeface="Symbol"/>
              </a:rPr>
              <a:t>each</a:t>
            </a:r>
            <a:r>
              <a:rPr lang="da-DK" baseline="0" dirty="0" smtClean="0">
                <a:sym typeface="Symbol"/>
              </a:rPr>
              <a:t> (at </a:t>
            </a:r>
            <a:r>
              <a:rPr lang="da-DK" baseline="0" dirty="0" err="1" smtClean="0">
                <a:sym typeface="Symbol"/>
              </a:rPr>
              <a:t>least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one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will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be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used</a:t>
            </a:r>
            <a:r>
              <a:rPr lang="da-DK" baseline="0" dirty="0" smtClean="0">
                <a:sym typeface="Symbol"/>
              </a:rPr>
              <a:t> for version at the split)</a:t>
            </a:r>
            <a:endParaRPr lang="da-DK" baseline="0" dirty="0" smtClean="0"/>
          </a:p>
          <a:p>
            <a:r>
              <a:rPr lang="da-DK" baseline="0" dirty="0" err="1" smtClean="0"/>
              <a:t>Totally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loss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reduces</a:t>
            </a:r>
            <a:r>
              <a:rPr lang="da-DK" baseline="0" dirty="0" smtClean="0"/>
              <a:t> by </a:t>
            </a:r>
            <a:r>
              <a:rPr lang="da-DK" baseline="0" dirty="0" smtClean="0">
                <a:sym typeface="Symbol"/>
              </a:rPr>
              <a:t>+1. </a:t>
            </a:r>
            <a:r>
              <a:rPr lang="da-DK" baseline="0" dirty="0" err="1" smtClean="0">
                <a:sym typeface="Symbol"/>
              </a:rPr>
              <a:t>Insert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one</a:t>
            </a:r>
            <a:r>
              <a:rPr lang="da-DK" baseline="0" dirty="0" smtClean="0">
                <a:sym typeface="Symbol"/>
              </a:rPr>
              <a:t> pointer in </a:t>
            </a:r>
            <a:r>
              <a:rPr lang="da-DK" baseline="0" dirty="0" err="1" smtClean="0">
                <a:sym typeface="Symbol"/>
              </a:rPr>
              <a:t>each</a:t>
            </a:r>
            <a:r>
              <a:rPr lang="da-DK" baseline="0" dirty="0" smtClean="0">
                <a:sym typeface="Symbol"/>
              </a:rPr>
              <a:t> of the  nodes </a:t>
            </a:r>
            <a:r>
              <a:rPr lang="da-DK" baseline="0" dirty="0" err="1" smtClean="0">
                <a:sym typeface="Symbol"/>
              </a:rPr>
              <a:t>pointing</a:t>
            </a:r>
            <a:r>
              <a:rPr lang="da-DK" baseline="0" dirty="0" smtClean="0">
                <a:sym typeface="Symbol"/>
              </a:rPr>
              <a:t> at the split version (5).</a:t>
            </a:r>
            <a:endParaRPr lang="da-D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Open</a:t>
            </a:r>
            <a:r>
              <a:rPr lang="da-DK" b="1" dirty="0" smtClean="0"/>
              <a:t> problem </a:t>
            </a:r>
            <a:r>
              <a:rPr lang="da-DK" dirty="0" smtClean="0"/>
              <a:t>(RAM and Pointer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Machine</a:t>
            </a:r>
            <a:r>
              <a:rPr lang="da-DK" baseline="0" dirty="0" smtClean="0"/>
              <a:t>)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</a:p>
          <a:p>
            <a:r>
              <a:rPr lang="da-DK" baseline="0" dirty="0" smtClean="0"/>
              <a:t>O(1) overhead for </a:t>
            </a:r>
            <a:r>
              <a:rPr lang="da-DK" baseline="0" dirty="0" err="1" smtClean="0"/>
              <a:t>Full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Persistent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Pointer-Based</a:t>
            </a:r>
            <a:r>
              <a:rPr lang="da-DK" baseline="0" dirty="0" smtClean="0"/>
              <a:t> Data </a:t>
            </a:r>
            <a:r>
              <a:rPr lang="da-DK" baseline="0" dirty="0" err="1" smtClean="0"/>
              <a:t>Stuctures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O(1) </a:t>
            </a:r>
            <a:r>
              <a:rPr lang="da-DK" baseline="0" dirty="0" err="1" smtClean="0"/>
              <a:t>indegree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Arrow Connector 107"/>
          <p:cNvCxnSpPr/>
          <p:nvPr/>
        </p:nvCxnSpPr>
        <p:spPr>
          <a:xfrm>
            <a:off x="4130842" y="3352800"/>
            <a:ext cx="409074" cy="360947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628147" y="1772653"/>
            <a:ext cx="184848" cy="30480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1"/>
            <a:endCxn id="79" idx="3"/>
          </p:cNvCxnSpPr>
          <p:nvPr/>
        </p:nvCxnSpPr>
        <p:spPr>
          <a:xfrm>
            <a:off x="4896036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995936" y="1772816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-252536" y="17728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Persistent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 </a:t>
            </a:r>
            <a:r>
              <a:rPr kumimoji="0" lang="da-DK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Structures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(Version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Control</a:t>
            </a:r>
            <a:r>
              <a:rPr lang="da-DK" sz="4000" b="1" dirty="0" smtClean="0">
                <a:latin typeface="+mj-lt"/>
                <a:ea typeface="+mj-ea"/>
                <a:cs typeface="+mj-cs"/>
              </a:rPr>
              <a:t>)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67544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467544" y="2048847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467544" y="282893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467544" y="360902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467544" y="438910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467544" y="516919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0" idx="1"/>
            <a:endCxn id="14" idx="3"/>
          </p:cNvCxnSpPr>
          <p:nvPr/>
        </p:nvCxnSpPr>
        <p:spPr>
          <a:xfrm>
            <a:off x="863588" y="1844211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1"/>
            <a:endCxn id="16" idx="3"/>
          </p:cNvCxnSpPr>
          <p:nvPr/>
        </p:nvCxnSpPr>
        <p:spPr>
          <a:xfrm>
            <a:off x="863588" y="2624298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1"/>
            <a:endCxn id="20" idx="3"/>
          </p:cNvCxnSpPr>
          <p:nvPr/>
        </p:nvCxnSpPr>
        <p:spPr>
          <a:xfrm>
            <a:off x="863588" y="5744646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1"/>
            <a:endCxn id="18" idx="3"/>
          </p:cNvCxnSpPr>
          <p:nvPr/>
        </p:nvCxnSpPr>
        <p:spPr>
          <a:xfrm>
            <a:off x="863588" y="418447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1"/>
            <a:endCxn id="17" idx="3"/>
          </p:cNvCxnSpPr>
          <p:nvPr/>
        </p:nvCxnSpPr>
        <p:spPr>
          <a:xfrm>
            <a:off x="863588" y="340438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1"/>
            <a:endCxn id="19" idx="3"/>
          </p:cNvCxnSpPr>
          <p:nvPr/>
        </p:nvCxnSpPr>
        <p:spPr>
          <a:xfrm>
            <a:off x="863588" y="496455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79512" y="1196752"/>
            <a:ext cx="1152128" cy="4824536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467544" y="594928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1520" y="9087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Ephemeral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-540568" y="652534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51520" y="6453337"/>
            <a:ext cx="216024" cy="14401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loud 52"/>
          <p:cNvSpPr/>
          <p:nvPr/>
        </p:nvSpPr>
        <p:spPr>
          <a:xfrm>
            <a:off x="2051720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Cloud 53"/>
          <p:cNvSpPr/>
          <p:nvPr/>
        </p:nvSpPr>
        <p:spPr>
          <a:xfrm>
            <a:off x="2051720" y="2048847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5" name="Cloud 54"/>
          <p:cNvSpPr/>
          <p:nvPr/>
        </p:nvSpPr>
        <p:spPr>
          <a:xfrm>
            <a:off x="2051720" y="282893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6" name="Cloud 55"/>
          <p:cNvSpPr/>
          <p:nvPr/>
        </p:nvSpPr>
        <p:spPr>
          <a:xfrm>
            <a:off x="2051720" y="360902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Cloud 56"/>
          <p:cNvSpPr/>
          <p:nvPr/>
        </p:nvSpPr>
        <p:spPr>
          <a:xfrm>
            <a:off x="2051720" y="438910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8" name="Cloud 57"/>
          <p:cNvSpPr/>
          <p:nvPr/>
        </p:nvSpPr>
        <p:spPr>
          <a:xfrm>
            <a:off x="2051720" y="516919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3" idx="1"/>
            <a:endCxn id="54" idx="3"/>
          </p:cNvCxnSpPr>
          <p:nvPr/>
        </p:nvCxnSpPr>
        <p:spPr>
          <a:xfrm>
            <a:off x="2447764" y="1844211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1"/>
            <a:endCxn id="55" idx="3"/>
          </p:cNvCxnSpPr>
          <p:nvPr/>
        </p:nvCxnSpPr>
        <p:spPr>
          <a:xfrm>
            <a:off x="2447764" y="2624298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1"/>
            <a:endCxn id="66" idx="3"/>
          </p:cNvCxnSpPr>
          <p:nvPr/>
        </p:nvCxnSpPr>
        <p:spPr>
          <a:xfrm>
            <a:off x="2447764" y="5744646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6" idx="1"/>
            <a:endCxn id="57" idx="3"/>
          </p:cNvCxnSpPr>
          <p:nvPr/>
        </p:nvCxnSpPr>
        <p:spPr>
          <a:xfrm>
            <a:off x="2447764" y="418447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1"/>
            <a:endCxn id="56" idx="3"/>
          </p:cNvCxnSpPr>
          <p:nvPr/>
        </p:nvCxnSpPr>
        <p:spPr>
          <a:xfrm>
            <a:off x="2447764" y="340438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1"/>
            <a:endCxn id="58" idx="3"/>
          </p:cNvCxnSpPr>
          <p:nvPr/>
        </p:nvCxnSpPr>
        <p:spPr>
          <a:xfrm>
            <a:off x="2447764" y="496455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loud 65"/>
          <p:cNvSpPr/>
          <p:nvPr/>
        </p:nvSpPr>
        <p:spPr>
          <a:xfrm>
            <a:off x="2051720" y="594928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835696" y="836712"/>
            <a:ext cx="129614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Partial</a:t>
            </a:r>
            <a:r>
              <a:rPr lang="da-DK" dirty="0" smtClean="0"/>
              <a:t> </a:t>
            </a: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 rot="5400000">
            <a:off x="2585429" y="335122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31640" y="638132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smtClean="0">
                <a:solidFill>
                  <a:srgbClr val="C00000"/>
                </a:solidFill>
              </a:rPr>
              <a:t>&amp; </a:t>
            </a: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3" name="Right Brace 72"/>
          <p:cNvSpPr/>
          <p:nvPr/>
        </p:nvSpPr>
        <p:spPr>
          <a:xfrm>
            <a:off x="2915816" y="1268760"/>
            <a:ext cx="72008" cy="446449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loud 73"/>
          <p:cNvSpPr/>
          <p:nvPr/>
        </p:nvSpPr>
        <p:spPr>
          <a:xfrm>
            <a:off x="3995936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5" name="Cloud 74"/>
          <p:cNvSpPr/>
          <p:nvPr/>
        </p:nvSpPr>
        <p:spPr>
          <a:xfrm>
            <a:off x="3491880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Cloud 75"/>
          <p:cNvSpPr/>
          <p:nvPr/>
        </p:nvSpPr>
        <p:spPr>
          <a:xfrm>
            <a:off x="4499992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7" name="Cloud 76"/>
          <p:cNvSpPr/>
          <p:nvPr/>
        </p:nvSpPr>
        <p:spPr>
          <a:xfrm>
            <a:off x="3491880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3419872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9" name="Cloud 78"/>
          <p:cNvSpPr/>
          <p:nvPr/>
        </p:nvSpPr>
        <p:spPr>
          <a:xfrm>
            <a:off x="4499992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75" idx="1"/>
            <a:endCxn id="77" idx="3"/>
          </p:cNvCxnSpPr>
          <p:nvPr/>
        </p:nvCxnSpPr>
        <p:spPr>
          <a:xfrm>
            <a:off x="3887924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7" idx="1"/>
          </p:cNvCxnSpPr>
          <p:nvPr/>
        </p:nvCxnSpPr>
        <p:spPr>
          <a:xfrm flipH="1">
            <a:off x="3882189" y="3428387"/>
            <a:ext cx="5735" cy="2131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77991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Full</a:t>
            </a:r>
            <a:endParaRPr lang="da-DK" dirty="0" smtClean="0"/>
          </a:p>
          <a:p>
            <a:pPr algn="ctr">
              <a:lnSpc>
                <a:spcPts val="1400"/>
              </a:lnSpc>
            </a:pP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275856" y="429309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updates</a:t>
            </a:r>
            <a:r>
              <a:rPr lang="da-DK" sz="1400" dirty="0" smtClean="0">
                <a:solidFill>
                  <a:srgbClr val="C00000"/>
                </a:solidFill>
              </a:rPr>
              <a:t> at </a:t>
            </a:r>
            <a:r>
              <a:rPr lang="da-DK" sz="1400" dirty="0" err="1" smtClean="0">
                <a:solidFill>
                  <a:srgbClr val="C00000"/>
                </a:solidFill>
              </a:rPr>
              <a:t>leaves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any</a:t>
            </a:r>
            <a:r>
              <a:rPr lang="da-DK" sz="1400" dirty="0" smtClean="0">
                <a:solidFill>
                  <a:srgbClr val="C00000"/>
                </a:solidFill>
              </a:rPr>
              <a:t> version </a:t>
            </a:r>
            <a:r>
              <a:rPr lang="da-DK" sz="1400" dirty="0" err="1" smtClean="0">
                <a:solidFill>
                  <a:srgbClr val="C00000"/>
                </a:solidFill>
              </a:rPr>
              <a:t>can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be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copied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all versions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 flipV="1">
            <a:off x="4066674" y="4170948"/>
            <a:ext cx="176463" cy="20052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loud 105"/>
          <p:cNvSpPr/>
          <p:nvPr/>
        </p:nvSpPr>
        <p:spPr>
          <a:xfrm>
            <a:off x="4427984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4427984" y="4162926"/>
            <a:ext cx="95890" cy="20217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5004049" y="3328737"/>
            <a:ext cx="432048" cy="1108375"/>
          </a:xfrm>
          <a:custGeom>
            <a:avLst/>
            <a:gdLst>
              <a:gd name="connsiteX0" fmla="*/ 0 w 450516"/>
              <a:gd name="connsiteY0" fmla="*/ 1187116 h 1187116"/>
              <a:gd name="connsiteX1" fmla="*/ 425116 w 450516"/>
              <a:gd name="connsiteY1" fmla="*/ 713874 h 1187116"/>
              <a:gd name="connsiteX2" fmla="*/ 152400 w 450516"/>
              <a:gd name="connsiteY2" fmla="*/ 0 h 118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0516" h="1187116">
                <a:moveTo>
                  <a:pt x="0" y="1187116"/>
                </a:moveTo>
                <a:cubicBezTo>
                  <a:pt x="199858" y="1049421"/>
                  <a:pt x="399716" y="911727"/>
                  <a:pt x="425116" y="713874"/>
                </a:cubicBezTo>
                <a:cubicBezTo>
                  <a:pt x="450516" y="516021"/>
                  <a:pt x="301458" y="258010"/>
                  <a:pt x="152400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1907704" y="6525344"/>
            <a:ext cx="216024" cy="14401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6168189" y="3376863"/>
            <a:ext cx="208548" cy="296779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6788387" y="1772653"/>
            <a:ext cx="215081" cy="72189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6586373" y="3039979"/>
            <a:ext cx="304801" cy="59355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6156176" y="1772816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loud 127"/>
          <p:cNvSpPr/>
          <p:nvPr/>
        </p:nvSpPr>
        <p:spPr>
          <a:xfrm>
            <a:off x="6156176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Cloud 128"/>
          <p:cNvSpPr/>
          <p:nvPr/>
        </p:nvSpPr>
        <p:spPr>
          <a:xfrm>
            <a:off x="5652120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0" name="Cloud 129"/>
          <p:cNvSpPr/>
          <p:nvPr/>
        </p:nvSpPr>
        <p:spPr>
          <a:xfrm>
            <a:off x="6660232" y="249289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1" name="Cloud 130"/>
          <p:cNvSpPr/>
          <p:nvPr/>
        </p:nvSpPr>
        <p:spPr>
          <a:xfrm>
            <a:off x="5652120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29" idx="1"/>
            <a:endCxn id="131" idx="3"/>
          </p:cNvCxnSpPr>
          <p:nvPr/>
        </p:nvCxnSpPr>
        <p:spPr>
          <a:xfrm>
            <a:off x="6048164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94015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Confluently</a:t>
            </a:r>
            <a:endParaRPr lang="da-DK" dirty="0" smtClean="0"/>
          </a:p>
          <a:p>
            <a:pPr algn="ctr">
              <a:lnSpc>
                <a:spcPts val="1400"/>
              </a:lnSpc>
            </a:pP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508104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update/merge/query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smtClean="0">
                <a:solidFill>
                  <a:srgbClr val="C00000"/>
                </a:solidFill>
              </a:rPr>
              <a:t>all versions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9" name="Cloud 138"/>
          <p:cNvSpPr/>
          <p:nvPr/>
        </p:nvSpPr>
        <p:spPr>
          <a:xfrm>
            <a:off x="6084168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74035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Purely</a:t>
            </a:r>
            <a:r>
              <a:rPr lang="da-DK" dirty="0" smtClean="0"/>
              <a:t> </a:t>
            </a:r>
            <a:r>
              <a:rPr lang="da-DK" dirty="0" err="1" smtClean="0"/>
              <a:t>functional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7884368" y="1484784"/>
            <a:ext cx="936104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 smtClean="0">
                <a:solidFill>
                  <a:schemeClr val="tx1"/>
                </a:solidFill>
              </a:rPr>
              <a:t>car</a:t>
            </a:r>
            <a:r>
              <a:rPr lang="da-DK" sz="1600" dirty="0" smtClean="0">
                <a:solidFill>
                  <a:schemeClr val="tx1"/>
                </a:solidFill>
              </a:rPr>
              <a:t>   </a:t>
            </a:r>
            <a:r>
              <a:rPr lang="da-DK" sz="1600" dirty="0" err="1" smtClean="0">
                <a:solidFill>
                  <a:schemeClr val="tx1"/>
                </a:solidFill>
              </a:rPr>
              <a:t>cdr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4" name="Straight Connector 153"/>
          <p:cNvCxnSpPr>
            <a:stCxn id="152" idx="2"/>
            <a:endCxn id="152" idx="0"/>
          </p:cNvCxnSpPr>
          <p:nvPr/>
        </p:nvCxnSpPr>
        <p:spPr>
          <a:xfrm flipV="1">
            <a:off x="8352420" y="148478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7956376" y="1772816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676456" y="1772816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7308304" y="191683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never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modify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create</a:t>
            </a:r>
            <a:r>
              <a:rPr lang="da-DK" sz="1400" dirty="0" smtClean="0">
                <a:solidFill>
                  <a:srgbClr val="C00000"/>
                </a:solidFill>
              </a:rPr>
              <a:t> new pairs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DAGs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>
            <a:off x="3491880" y="5085184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3491880" y="5085184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3563888" y="5229333"/>
            <a:ext cx="3528392" cy="287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dirty="0" err="1" smtClean="0"/>
              <a:t>Retroactive</a:t>
            </a:r>
            <a:endParaRPr lang="en-US" dirty="0"/>
          </a:p>
        </p:txBody>
      </p:sp>
      <p:sp>
        <p:nvSpPr>
          <p:cNvPr id="170" name="Cloud 169"/>
          <p:cNvSpPr/>
          <p:nvPr/>
        </p:nvSpPr>
        <p:spPr>
          <a:xfrm>
            <a:off x="377991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1" name="Cloud 170"/>
          <p:cNvSpPr/>
          <p:nvPr/>
        </p:nvSpPr>
        <p:spPr>
          <a:xfrm>
            <a:off x="486003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2" name="Cloud 171"/>
          <p:cNvSpPr/>
          <p:nvPr/>
        </p:nvSpPr>
        <p:spPr>
          <a:xfrm>
            <a:off x="594015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3" name="Cloud 172"/>
          <p:cNvSpPr/>
          <p:nvPr/>
        </p:nvSpPr>
        <p:spPr>
          <a:xfrm>
            <a:off x="702027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4" name="Cloud 173"/>
          <p:cNvSpPr/>
          <p:nvPr/>
        </p:nvSpPr>
        <p:spPr>
          <a:xfrm>
            <a:off x="810039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0" name="Straight Arrow Connector 179"/>
          <p:cNvCxnSpPr>
            <a:stCxn id="170" idx="0"/>
            <a:endCxn id="171" idx="2"/>
          </p:cNvCxnSpPr>
          <p:nvPr/>
        </p:nvCxnSpPr>
        <p:spPr>
          <a:xfrm>
            <a:off x="457134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0"/>
            <a:endCxn id="172" idx="2"/>
          </p:cNvCxnSpPr>
          <p:nvPr/>
        </p:nvCxnSpPr>
        <p:spPr>
          <a:xfrm>
            <a:off x="565146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0"/>
            <a:endCxn id="173" idx="2"/>
          </p:cNvCxnSpPr>
          <p:nvPr/>
        </p:nvCxnSpPr>
        <p:spPr>
          <a:xfrm>
            <a:off x="673158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73" idx="0"/>
            <a:endCxn id="174" idx="2"/>
          </p:cNvCxnSpPr>
          <p:nvPr/>
        </p:nvCxnSpPr>
        <p:spPr>
          <a:xfrm>
            <a:off x="781170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4283968" y="616530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&amp; </a:t>
            </a: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all versions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updates</a:t>
            </a:r>
            <a:r>
              <a:rPr lang="da-DK" sz="1400" dirty="0" smtClean="0">
                <a:solidFill>
                  <a:srgbClr val="C00000"/>
                </a:solidFill>
              </a:rPr>
              <a:t> in the </a:t>
            </a:r>
            <a:r>
              <a:rPr lang="da-DK" sz="1400" dirty="0" err="1" smtClean="0">
                <a:solidFill>
                  <a:srgbClr val="C00000"/>
                </a:solidFill>
              </a:rPr>
              <a:t>past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propragate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644420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5372472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752432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860444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7116788" y="5889147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8196908" y="5889147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/>
          <p:cNvGrpSpPr/>
          <p:nvPr/>
        </p:nvGrpSpPr>
        <p:grpSpPr>
          <a:xfrm>
            <a:off x="1331640" y="1252718"/>
            <a:ext cx="4968552" cy="491619"/>
            <a:chOff x="1331640" y="1252718"/>
            <a:chExt cx="4968552" cy="491619"/>
          </a:xfrm>
        </p:grpSpPr>
        <p:sp>
          <p:nvSpPr>
            <p:cNvPr id="201" name="TextBox 200"/>
            <p:cNvSpPr txBox="1"/>
            <p:nvPr/>
          </p:nvSpPr>
          <p:spPr>
            <a:xfrm>
              <a:off x="5436096" y="1252718"/>
              <a:ext cx="86409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DAG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203848" y="1254459"/>
              <a:ext cx="936104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</a:t>
              </a:r>
            </a:p>
            <a:p>
              <a:pPr algn="ctr">
                <a:lnSpc>
                  <a:spcPts val="1500"/>
                </a:lnSpc>
              </a:pPr>
              <a:r>
                <a:rPr lang="da-DK" sz="1600" dirty="0" err="1" smtClean="0">
                  <a:solidFill>
                    <a:srgbClr val="0070C0"/>
                  </a:solidFill>
                </a:rPr>
                <a:t>tree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331640" y="1252718"/>
              <a:ext cx="864096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</a:t>
              </a:r>
            </a:p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list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2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10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44" grpId="0" animBg="1"/>
      <p:bldP spid="20" grpId="0" animBg="1"/>
      <p:bldP spid="46" grpId="0"/>
      <p:bldP spid="47" grpId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6" grpId="0" animBg="1"/>
      <p:bldP spid="68" grpId="0"/>
      <p:bldP spid="69" grpId="0"/>
      <p:bldP spid="72" grpId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103" grpId="0"/>
      <p:bldP spid="104" grpId="0"/>
      <p:bldP spid="106" grpId="0" animBg="1"/>
      <p:bldP spid="120" grpId="0" animBg="1"/>
      <p:bldP spid="128" grpId="0" animBg="1"/>
      <p:bldP spid="129" grpId="0" animBg="1"/>
      <p:bldP spid="130" grpId="0" animBg="1"/>
      <p:bldP spid="131" grpId="0" animBg="1"/>
      <p:bldP spid="136" grpId="0"/>
      <p:bldP spid="137" grpId="0"/>
      <p:bldP spid="139" grpId="0" animBg="1"/>
      <p:bldP spid="151" grpId="0"/>
      <p:bldP spid="152" grpId="0" animBg="1"/>
      <p:bldP spid="163" grpId="0"/>
      <p:bldP spid="169" grpId="0"/>
      <p:bldP spid="170" grpId="0" animBg="1"/>
      <p:bldP spid="171" grpId="0" animBg="1"/>
      <p:bldP spid="172" grpId="0" animBg="1"/>
      <p:bldP spid="173" grpId="0" animBg="1"/>
      <p:bldP spid="174" grpId="0" animBg="1"/>
      <p:bldP spid="194" grpId="0" animBg="1"/>
      <p:bldP spid="195" grpId="0" animBg="1"/>
      <p:bldP spid="196" grpId="0" animBg="1"/>
      <p:bldP spid="197" grpId="0" animBg="1"/>
      <p:bldP spid="199" grpId="0" animBg="1"/>
      <p:bldP spid="2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85"/>
          <p:cNvSpPr/>
          <p:nvPr/>
        </p:nvSpPr>
        <p:spPr>
          <a:xfrm>
            <a:off x="3488251" y="2430379"/>
            <a:ext cx="2165684" cy="1443789"/>
          </a:xfrm>
          <a:custGeom>
            <a:avLst/>
            <a:gdLst>
              <a:gd name="connsiteX0" fmla="*/ 0 w 2165684"/>
              <a:gd name="connsiteY0" fmla="*/ 713874 h 1443789"/>
              <a:gd name="connsiteX1" fmla="*/ 721894 w 2165684"/>
              <a:gd name="connsiteY1" fmla="*/ 0 h 1443789"/>
              <a:gd name="connsiteX2" fmla="*/ 2165684 w 2165684"/>
              <a:gd name="connsiteY2" fmla="*/ 1443789 h 1443789"/>
              <a:gd name="connsiteX3" fmla="*/ 2165684 w 2165684"/>
              <a:gd name="connsiteY3" fmla="*/ 1443789 h 1443789"/>
              <a:gd name="connsiteX4" fmla="*/ 2165684 w 2165684"/>
              <a:gd name="connsiteY4" fmla="*/ 1443789 h 144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684" h="1443789">
                <a:moveTo>
                  <a:pt x="0" y="713874"/>
                </a:moveTo>
                <a:lnTo>
                  <a:pt x="721894" y="0"/>
                </a:lnTo>
                <a:lnTo>
                  <a:pt x="2165684" y="1443789"/>
                </a:lnTo>
                <a:lnTo>
                  <a:pt x="2165684" y="1443789"/>
                </a:lnTo>
                <a:lnTo>
                  <a:pt x="2165684" y="1443789"/>
                </a:ln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2051720" y="980728"/>
            <a:ext cx="5040560" cy="4320480"/>
            <a:chOff x="1691680" y="980728"/>
            <a:chExt cx="5040560" cy="432048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69168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41176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13184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85192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57200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29208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601216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73224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Planar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Point Location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979712" y="1196752"/>
            <a:ext cx="5184576" cy="3744416"/>
            <a:chOff x="1619672" y="2204864"/>
            <a:chExt cx="5184576" cy="3744416"/>
          </a:xfrm>
          <a:solidFill>
            <a:schemeClr val="tx1"/>
          </a:solidFill>
        </p:grpSpPr>
        <p:cxnSp>
          <p:nvCxnSpPr>
            <p:cNvPr id="24" name="Straight Connector 23"/>
            <p:cNvCxnSpPr/>
            <p:nvPr/>
          </p:nvCxnSpPr>
          <p:spPr>
            <a:xfrm>
              <a:off x="3131840" y="4149080"/>
              <a:ext cx="1440160" cy="172819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19672" y="2204864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59832" y="407707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660232" y="263691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3131840" y="3429000"/>
              <a:ext cx="720080" cy="7200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292080" y="2708920"/>
              <a:ext cx="1440160" cy="216024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572000" y="5229200"/>
              <a:ext cx="1440160" cy="6480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851920" y="2708920"/>
              <a:ext cx="2880320" cy="7200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51920" y="3429000"/>
              <a:ext cx="1440160" cy="144016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131840" y="4149080"/>
              <a:ext cx="2160240" cy="7200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572000" y="4869160"/>
              <a:ext cx="720080" cy="100811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92080" y="4869160"/>
              <a:ext cx="720080" cy="36004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6012160" y="2708920"/>
              <a:ext cx="720080" cy="25202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691680" y="2276872"/>
              <a:ext cx="5040560" cy="43204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691680" y="2276872"/>
              <a:ext cx="2160240" cy="115212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691680" y="2276872"/>
              <a:ext cx="1440160" cy="187220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691680" y="2276872"/>
              <a:ext cx="720080" cy="25922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411760" y="4869160"/>
              <a:ext cx="2160240" cy="100811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5940152" y="515719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779912" y="335699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499992" y="5805264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Oval 86"/>
          <p:cNvSpPr/>
          <p:nvPr/>
        </p:nvSpPr>
        <p:spPr>
          <a:xfrm>
            <a:off x="4427984" y="3068960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4499992" y="2708920"/>
            <a:ext cx="0" cy="360042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2051720" y="5147900"/>
            <a:ext cx="5040560" cy="801380"/>
            <a:chOff x="2051720" y="5147900"/>
            <a:chExt cx="5040560" cy="801380"/>
          </a:xfrm>
        </p:grpSpPr>
        <p:sp>
          <p:nvSpPr>
            <p:cNvPr id="93" name="TextBox 92"/>
            <p:cNvSpPr txBox="1"/>
            <p:nvPr/>
          </p:nvSpPr>
          <p:spPr>
            <a:xfrm>
              <a:off x="205172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77180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49188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21196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3204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5</a:t>
              </a:r>
              <a:endParaRPr lang="en-US" baseline="-25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65212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37220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226774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298782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370790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427984" y="5517232"/>
              <a:ext cx="288032" cy="432048"/>
            </a:xfrm>
            <a:prstGeom prst="triangl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/>
            <p:cNvSpPr/>
            <p:nvPr/>
          </p:nvSpPr>
          <p:spPr>
            <a:xfrm>
              <a:off x="514806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Isosceles Triangle 104"/>
            <p:cNvSpPr/>
            <p:nvPr/>
          </p:nvSpPr>
          <p:spPr>
            <a:xfrm>
              <a:off x="586814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658822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1" name="Straight Connector 110"/>
          <p:cNvCxnSpPr/>
          <p:nvPr/>
        </p:nvCxnSpPr>
        <p:spPr>
          <a:xfrm flipV="1">
            <a:off x="4217194" y="2245519"/>
            <a:ext cx="714375" cy="171451"/>
          </a:xfrm>
          <a:prstGeom prst="line">
            <a:avLst/>
          </a:prstGeom>
          <a:ln w="3810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4210050" y="1454944"/>
            <a:ext cx="723900" cy="3409950"/>
            <a:chOff x="4210050" y="1454944"/>
            <a:chExt cx="723900" cy="340995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4210050" y="1454944"/>
              <a:ext cx="716756" cy="61912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217194" y="2416969"/>
              <a:ext cx="716756" cy="721519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212431" y="3381375"/>
              <a:ext cx="719138" cy="240506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214813" y="4536281"/>
              <a:ext cx="714375" cy="323850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214813" y="4005263"/>
              <a:ext cx="711993" cy="859631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Arrow Connector 129"/>
          <p:cNvCxnSpPr/>
          <p:nvPr/>
        </p:nvCxnSpPr>
        <p:spPr>
          <a:xfrm>
            <a:off x="2555776" y="5733256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275856" y="5733255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3995936" y="5733255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4716016" y="5733256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5436096" y="5733255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156176" y="5733256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3779912" y="544522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840760" y="5385410"/>
            <a:ext cx="226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err="1" smtClean="0">
                <a:solidFill>
                  <a:srgbClr val="C00000"/>
                </a:solidFill>
              </a:rPr>
              <a:t>Partial</a:t>
            </a:r>
            <a:r>
              <a:rPr lang="da-DK" sz="2000" b="1" dirty="0" smtClean="0">
                <a:solidFill>
                  <a:srgbClr val="C00000"/>
                </a:solidFill>
              </a:rPr>
              <a:t> </a:t>
            </a:r>
            <a:r>
              <a:rPr lang="da-DK" sz="2000" b="1" dirty="0" err="1" smtClean="0">
                <a:solidFill>
                  <a:srgbClr val="C00000"/>
                </a:solidFill>
              </a:rPr>
              <a:t>persistent</a:t>
            </a:r>
            <a:r>
              <a:rPr lang="da-DK" sz="2000" b="1" dirty="0" smtClean="0">
                <a:solidFill>
                  <a:srgbClr val="C00000"/>
                </a:solidFill>
              </a:rPr>
              <a:t> </a:t>
            </a:r>
            <a:r>
              <a:rPr lang="da-DK" sz="2000" b="1" dirty="0" err="1" smtClean="0">
                <a:solidFill>
                  <a:srgbClr val="C00000"/>
                </a:solidFill>
              </a:rPr>
              <a:t>search</a:t>
            </a:r>
            <a:r>
              <a:rPr lang="da-DK" sz="2000" b="1" dirty="0" smtClean="0">
                <a:solidFill>
                  <a:srgbClr val="C00000"/>
                </a:solidFill>
              </a:rPr>
              <a:t> </a:t>
            </a:r>
            <a:r>
              <a:rPr lang="da-DK" sz="2000" b="1" dirty="0" err="1" smtClean="0">
                <a:solidFill>
                  <a:srgbClr val="C00000"/>
                </a:solidFill>
              </a:rPr>
              <a:t>trees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123728" y="638132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O(</a:t>
            </a:r>
            <a:r>
              <a:rPr lang="da-DK" dirty="0" err="1" smtClean="0"/>
              <a:t>n∙log</a:t>
            </a:r>
            <a:r>
              <a:rPr lang="da-DK" dirty="0" smtClean="0"/>
              <a:t> n) </a:t>
            </a:r>
            <a:r>
              <a:rPr lang="da-DK" dirty="0" err="1" smtClean="0"/>
              <a:t>preprocessing</a:t>
            </a:r>
            <a:r>
              <a:rPr lang="da-DK" dirty="0" smtClean="0"/>
              <a:t>, O(log n) </a:t>
            </a:r>
            <a:r>
              <a:rPr lang="da-DK" dirty="0" err="1" smtClean="0"/>
              <a:t>query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1" animBg="1"/>
      <p:bldP spid="139" grpId="0"/>
      <p:bldP spid="140" grpId="0"/>
      <p:bldP spid="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1835696" y="2420887"/>
            <a:ext cx="3672408" cy="936103"/>
          </a:xfrm>
          <a:custGeom>
            <a:avLst/>
            <a:gdLst>
              <a:gd name="connsiteX0" fmla="*/ 2612572 w 3205238"/>
              <a:gd name="connsiteY0" fmla="*/ 0 h 885371"/>
              <a:gd name="connsiteX1" fmla="*/ 2888343 w 3205238"/>
              <a:gd name="connsiteY1" fmla="*/ 508000 h 885371"/>
              <a:gd name="connsiteX2" fmla="*/ 711200 w 3205238"/>
              <a:gd name="connsiteY2" fmla="*/ 275771 h 885371"/>
              <a:gd name="connsiteX3" fmla="*/ 0 w 3205238"/>
              <a:gd name="connsiteY3" fmla="*/ 885371 h 885371"/>
              <a:gd name="connsiteX0" fmla="*/ 2612572 w 2909183"/>
              <a:gd name="connsiteY0" fmla="*/ 0 h 1990178"/>
              <a:gd name="connsiteX1" fmla="*/ 2592288 w 2909183"/>
              <a:gd name="connsiteY1" fmla="*/ 1944216 h 1990178"/>
              <a:gd name="connsiteX2" fmla="*/ 711200 w 2909183"/>
              <a:gd name="connsiteY2" fmla="*/ 275771 h 1990178"/>
              <a:gd name="connsiteX3" fmla="*/ 0 w 2909183"/>
              <a:gd name="connsiteY3" fmla="*/ 885371 h 1990178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2086114 w 2909183"/>
              <a:gd name="connsiteY2" fmla="*/ 1581245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1224137 w 2909183"/>
              <a:gd name="connsiteY2" fmla="*/ 1728191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537377"/>
              <a:gd name="connsiteY0" fmla="*/ 0 h 1946258"/>
              <a:gd name="connsiteX1" fmla="*/ 3168353 w 3537377"/>
              <a:gd name="connsiteY1" fmla="*/ 1584175 h 1946258"/>
              <a:gd name="connsiteX2" fmla="*/ 1224137 w 3537377"/>
              <a:gd name="connsiteY2" fmla="*/ 1728191 h 1946258"/>
              <a:gd name="connsiteX3" fmla="*/ 711200 w 3537377"/>
              <a:gd name="connsiteY3" fmla="*/ 275771 h 1946258"/>
              <a:gd name="connsiteX4" fmla="*/ 0 w 3537377"/>
              <a:gd name="connsiteY4" fmla="*/ 885371 h 1946258"/>
              <a:gd name="connsiteX0" fmla="*/ 2468556 w 3393361"/>
              <a:gd name="connsiteY0" fmla="*/ 0 h 1946258"/>
              <a:gd name="connsiteX1" fmla="*/ 3024337 w 3393361"/>
              <a:gd name="connsiteY1" fmla="*/ 1584175 h 1946258"/>
              <a:gd name="connsiteX2" fmla="*/ 1080121 w 3393361"/>
              <a:gd name="connsiteY2" fmla="*/ 1728191 h 1946258"/>
              <a:gd name="connsiteX3" fmla="*/ 567184 w 3393361"/>
              <a:gd name="connsiteY3" fmla="*/ 275771 h 1946258"/>
              <a:gd name="connsiteX4" fmla="*/ 0 w 3393361"/>
              <a:gd name="connsiteY4" fmla="*/ 1008111 h 1946258"/>
              <a:gd name="connsiteX0" fmla="*/ 2468556 w 3393361"/>
              <a:gd name="connsiteY0" fmla="*/ 0 h 1896210"/>
              <a:gd name="connsiteX1" fmla="*/ 3024337 w 3393361"/>
              <a:gd name="connsiteY1" fmla="*/ 1584175 h 1896210"/>
              <a:gd name="connsiteX2" fmla="*/ 1080121 w 3393361"/>
              <a:gd name="connsiteY2" fmla="*/ 1728191 h 1896210"/>
              <a:gd name="connsiteX3" fmla="*/ 648072 w 3393361"/>
              <a:gd name="connsiteY3" fmla="*/ 576063 h 1896210"/>
              <a:gd name="connsiteX4" fmla="*/ 0 w 3393361"/>
              <a:gd name="connsiteY4" fmla="*/ 1008111 h 1896210"/>
              <a:gd name="connsiteX0" fmla="*/ 2468556 w 3259244"/>
              <a:gd name="connsiteY0" fmla="*/ 0 h 1896210"/>
              <a:gd name="connsiteX1" fmla="*/ 2736304 w 3259244"/>
              <a:gd name="connsiteY1" fmla="*/ 792088 h 1896210"/>
              <a:gd name="connsiteX2" fmla="*/ 3024337 w 3259244"/>
              <a:gd name="connsiteY2" fmla="*/ 1584175 h 1896210"/>
              <a:gd name="connsiteX3" fmla="*/ 1080121 w 3259244"/>
              <a:gd name="connsiteY3" fmla="*/ 1728191 h 1896210"/>
              <a:gd name="connsiteX4" fmla="*/ 648072 w 3259244"/>
              <a:gd name="connsiteY4" fmla="*/ 576063 h 1896210"/>
              <a:gd name="connsiteX5" fmla="*/ 0 w 3259244"/>
              <a:gd name="connsiteY5" fmla="*/ 1008111 h 1896210"/>
              <a:gd name="connsiteX0" fmla="*/ 2468556 w 3259244"/>
              <a:gd name="connsiteY0" fmla="*/ 0 h 1896210"/>
              <a:gd name="connsiteX1" fmla="*/ 3096344 w 3259244"/>
              <a:gd name="connsiteY1" fmla="*/ 432048 h 1896210"/>
              <a:gd name="connsiteX2" fmla="*/ 2736304 w 3259244"/>
              <a:gd name="connsiteY2" fmla="*/ 792088 h 1896210"/>
              <a:gd name="connsiteX3" fmla="*/ 3024337 w 3259244"/>
              <a:gd name="connsiteY3" fmla="*/ 1584175 h 1896210"/>
              <a:gd name="connsiteX4" fmla="*/ 1080121 w 3259244"/>
              <a:gd name="connsiteY4" fmla="*/ 1728191 h 1896210"/>
              <a:gd name="connsiteX5" fmla="*/ 648072 w 3259244"/>
              <a:gd name="connsiteY5" fmla="*/ 576063 h 1896210"/>
              <a:gd name="connsiteX6" fmla="*/ 0 w 3259244"/>
              <a:gd name="connsiteY6" fmla="*/ 1008111 h 1896210"/>
              <a:gd name="connsiteX0" fmla="*/ 2592288 w 3259244"/>
              <a:gd name="connsiteY0" fmla="*/ 0 h 2832314"/>
              <a:gd name="connsiteX1" fmla="*/ 3096344 w 3259244"/>
              <a:gd name="connsiteY1" fmla="*/ 1368152 h 2832314"/>
              <a:gd name="connsiteX2" fmla="*/ 2736304 w 3259244"/>
              <a:gd name="connsiteY2" fmla="*/ 1728192 h 2832314"/>
              <a:gd name="connsiteX3" fmla="*/ 3024337 w 3259244"/>
              <a:gd name="connsiteY3" fmla="*/ 2520279 h 2832314"/>
              <a:gd name="connsiteX4" fmla="*/ 1080121 w 3259244"/>
              <a:gd name="connsiteY4" fmla="*/ 2664295 h 2832314"/>
              <a:gd name="connsiteX5" fmla="*/ 648072 w 3259244"/>
              <a:gd name="connsiteY5" fmla="*/ 1512167 h 2832314"/>
              <a:gd name="connsiteX6" fmla="*/ 0 w 3259244"/>
              <a:gd name="connsiteY6" fmla="*/ 1944215 h 2832314"/>
              <a:gd name="connsiteX0" fmla="*/ 3672408 w 3672408"/>
              <a:gd name="connsiteY0" fmla="*/ 0 h 1824202"/>
              <a:gd name="connsiteX1" fmla="*/ 3096344 w 3672408"/>
              <a:gd name="connsiteY1" fmla="*/ 360040 h 1824202"/>
              <a:gd name="connsiteX2" fmla="*/ 2736304 w 3672408"/>
              <a:gd name="connsiteY2" fmla="*/ 720080 h 1824202"/>
              <a:gd name="connsiteX3" fmla="*/ 3024337 w 3672408"/>
              <a:gd name="connsiteY3" fmla="*/ 1512167 h 1824202"/>
              <a:gd name="connsiteX4" fmla="*/ 1080121 w 3672408"/>
              <a:gd name="connsiteY4" fmla="*/ 1656183 h 1824202"/>
              <a:gd name="connsiteX5" fmla="*/ 648072 w 3672408"/>
              <a:gd name="connsiteY5" fmla="*/ 504055 h 1824202"/>
              <a:gd name="connsiteX6" fmla="*/ 0 w 3672408"/>
              <a:gd name="connsiteY6" fmla="*/ 936103 h 1824202"/>
              <a:gd name="connsiteX0" fmla="*/ 3672408 w 3672408"/>
              <a:gd name="connsiteY0" fmla="*/ 0 h 1818574"/>
              <a:gd name="connsiteX1" fmla="*/ 3096344 w 3672408"/>
              <a:gd name="connsiteY1" fmla="*/ 360040 h 1818574"/>
              <a:gd name="connsiteX2" fmla="*/ 2736304 w 3672408"/>
              <a:gd name="connsiteY2" fmla="*/ 720080 h 1818574"/>
              <a:gd name="connsiteX3" fmla="*/ 3024337 w 3672408"/>
              <a:gd name="connsiteY3" fmla="*/ 1512167 h 1818574"/>
              <a:gd name="connsiteX4" fmla="*/ 1872208 w 3672408"/>
              <a:gd name="connsiteY4" fmla="*/ 360040 h 1818574"/>
              <a:gd name="connsiteX5" fmla="*/ 648072 w 3672408"/>
              <a:gd name="connsiteY5" fmla="*/ 504055 h 1818574"/>
              <a:gd name="connsiteX6" fmla="*/ 0 w 3672408"/>
              <a:gd name="connsiteY6" fmla="*/ 936103 h 1818574"/>
              <a:gd name="connsiteX0" fmla="*/ 3672408 w 3672408"/>
              <a:gd name="connsiteY0" fmla="*/ 0 h 1818574"/>
              <a:gd name="connsiteX1" fmla="*/ 3096344 w 3672408"/>
              <a:gd name="connsiteY1" fmla="*/ 360040 h 1818574"/>
              <a:gd name="connsiteX2" fmla="*/ 2736304 w 3672408"/>
              <a:gd name="connsiteY2" fmla="*/ 720080 h 1818574"/>
              <a:gd name="connsiteX3" fmla="*/ 3024337 w 3672408"/>
              <a:gd name="connsiteY3" fmla="*/ 1512167 h 1818574"/>
              <a:gd name="connsiteX4" fmla="*/ 1872208 w 3672408"/>
              <a:gd name="connsiteY4" fmla="*/ 360040 h 1818574"/>
              <a:gd name="connsiteX5" fmla="*/ 0 w 3672408"/>
              <a:gd name="connsiteY5" fmla="*/ 936103 h 1818574"/>
              <a:gd name="connsiteX0" fmla="*/ 3672408 w 3672408"/>
              <a:gd name="connsiteY0" fmla="*/ 0 h 1818574"/>
              <a:gd name="connsiteX1" fmla="*/ 3096344 w 3672408"/>
              <a:gd name="connsiteY1" fmla="*/ 360040 h 1818574"/>
              <a:gd name="connsiteX2" fmla="*/ 2736304 w 3672408"/>
              <a:gd name="connsiteY2" fmla="*/ 720080 h 1818574"/>
              <a:gd name="connsiteX3" fmla="*/ 3024337 w 3672408"/>
              <a:gd name="connsiteY3" fmla="*/ 1512167 h 1818574"/>
              <a:gd name="connsiteX4" fmla="*/ 1368152 w 3672408"/>
              <a:gd name="connsiteY4" fmla="*/ 360040 h 1818574"/>
              <a:gd name="connsiteX5" fmla="*/ 0 w 3672408"/>
              <a:gd name="connsiteY5" fmla="*/ 936103 h 1818574"/>
              <a:gd name="connsiteX0" fmla="*/ 3672408 w 3672408"/>
              <a:gd name="connsiteY0" fmla="*/ 0 h 936103"/>
              <a:gd name="connsiteX1" fmla="*/ 3096344 w 3672408"/>
              <a:gd name="connsiteY1" fmla="*/ 360040 h 936103"/>
              <a:gd name="connsiteX2" fmla="*/ 2736304 w 3672408"/>
              <a:gd name="connsiteY2" fmla="*/ 720080 h 936103"/>
              <a:gd name="connsiteX3" fmla="*/ 1368152 w 3672408"/>
              <a:gd name="connsiteY3" fmla="*/ 360040 h 936103"/>
              <a:gd name="connsiteX4" fmla="*/ 0 w 3672408"/>
              <a:gd name="connsiteY4" fmla="*/ 936103 h 936103"/>
              <a:gd name="connsiteX0" fmla="*/ 3672408 w 3672408"/>
              <a:gd name="connsiteY0" fmla="*/ 0 h 936103"/>
              <a:gd name="connsiteX1" fmla="*/ 2736304 w 3672408"/>
              <a:gd name="connsiteY1" fmla="*/ 720080 h 936103"/>
              <a:gd name="connsiteX2" fmla="*/ 1368152 w 3672408"/>
              <a:gd name="connsiteY2" fmla="*/ 360040 h 936103"/>
              <a:gd name="connsiteX3" fmla="*/ 0 w 3672408"/>
              <a:gd name="connsiteY3" fmla="*/ 936103 h 93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2408" h="936103">
                <a:moveTo>
                  <a:pt x="3672408" y="0"/>
                </a:moveTo>
                <a:cubicBezTo>
                  <a:pt x="3477386" y="150017"/>
                  <a:pt x="3120347" y="660073"/>
                  <a:pt x="2736304" y="720080"/>
                </a:cubicBezTo>
                <a:cubicBezTo>
                  <a:pt x="2448272" y="720080"/>
                  <a:pt x="1824202" y="324036"/>
                  <a:pt x="1368152" y="360040"/>
                </a:cubicBezTo>
                <a:cubicBezTo>
                  <a:pt x="864096" y="264029"/>
                  <a:pt x="390043" y="816090"/>
                  <a:pt x="0" y="936103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211960" y="3789041"/>
            <a:ext cx="3393361" cy="1896210"/>
          </a:xfrm>
          <a:custGeom>
            <a:avLst/>
            <a:gdLst>
              <a:gd name="connsiteX0" fmla="*/ 2612572 w 3205238"/>
              <a:gd name="connsiteY0" fmla="*/ 0 h 885371"/>
              <a:gd name="connsiteX1" fmla="*/ 2888343 w 3205238"/>
              <a:gd name="connsiteY1" fmla="*/ 508000 h 885371"/>
              <a:gd name="connsiteX2" fmla="*/ 711200 w 3205238"/>
              <a:gd name="connsiteY2" fmla="*/ 275771 h 885371"/>
              <a:gd name="connsiteX3" fmla="*/ 0 w 3205238"/>
              <a:gd name="connsiteY3" fmla="*/ 885371 h 885371"/>
              <a:gd name="connsiteX0" fmla="*/ 2612572 w 2909183"/>
              <a:gd name="connsiteY0" fmla="*/ 0 h 1990178"/>
              <a:gd name="connsiteX1" fmla="*/ 2592288 w 2909183"/>
              <a:gd name="connsiteY1" fmla="*/ 1944216 h 1990178"/>
              <a:gd name="connsiteX2" fmla="*/ 711200 w 2909183"/>
              <a:gd name="connsiteY2" fmla="*/ 275771 h 1990178"/>
              <a:gd name="connsiteX3" fmla="*/ 0 w 2909183"/>
              <a:gd name="connsiteY3" fmla="*/ 885371 h 1990178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2086114 w 2909183"/>
              <a:gd name="connsiteY2" fmla="*/ 1581245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1224137 w 2909183"/>
              <a:gd name="connsiteY2" fmla="*/ 1728191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537377"/>
              <a:gd name="connsiteY0" fmla="*/ 0 h 1946258"/>
              <a:gd name="connsiteX1" fmla="*/ 3168353 w 3537377"/>
              <a:gd name="connsiteY1" fmla="*/ 1584175 h 1946258"/>
              <a:gd name="connsiteX2" fmla="*/ 1224137 w 3537377"/>
              <a:gd name="connsiteY2" fmla="*/ 1728191 h 1946258"/>
              <a:gd name="connsiteX3" fmla="*/ 711200 w 3537377"/>
              <a:gd name="connsiteY3" fmla="*/ 275771 h 1946258"/>
              <a:gd name="connsiteX4" fmla="*/ 0 w 3537377"/>
              <a:gd name="connsiteY4" fmla="*/ 885371 h 1946258"/>
              <a:gd name="connsiteX0" fmla="*/ 2468556 w 3393361"/>
              <a:gd name="connsiteY0" fmla="*/ 0 h 1946258"/>
              <a:gd name="connsiteX1" fmla="*/ 3024337 w 3393361"/>
              <a:gd name="connsiteY1" fmla="*/ 1584175 h 1946258"/>
              <a:gd name="connsiteX2" fmla="*/ 1080121 w 3393361"/>
              <a:gd name="connsiteY2" fmla="*/ 1728191 h 1946258"/>
              <a:gd name="connsiteX3" fmla="*/ 567184 w 3393361"/>
              <a:gd name="connsiteY3" fmla="*/ 275771 h 1946258"/>
              <a:gd name="connsiteX4" fmla="*/ 0 w 3393361"/>
              <a:gd name="connsiteY4" fmla="*/ 1008111 h 1946258"/>
              <a:gd name="connsiteX0" fmla="*/ 2468556 w 3393361"/>
              <a:gd name="connsiteY0" fmla="*/ 0 h 1896210"/>
              <a:gd name="connsiteX1" fmla="*/ 3024337 w 3393361"/>
              <a:gd name="connsiteY1" fmla="*/ 1584175 h 1896210"/>
              <a:gd name="connsiteX2" fmla="*/ 1080121 w 3393361"/>
              <a:gd name="connsiteY2" fmla="*/ 1728191 h 1896210"/>
              <a:gd name="connsiteX3" fmla="*/ 648072 w 3393361"/>
              <a:gd name="connsiteY3" fmla="*/ 576063 h 1896210"/>
              <a:gd name="connsiteX4" fmla="*/ 0 w 3393361"/>
              <a:gd name="connsiteY4" fmla="*/ 1008111 h 189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361" h="1896210">
                <a:moveTo>
                  <a:pt x="2468556" y="0"/>
                </a:moveTo>
                <a:cubicBezTo>
                  <a:pt x="2764889" y="231019"/>
                  <a:pt x="3393361" y="1055748"/>
                  <a:pt x="3024337" y="1584175"/>
                </a:cubicBezTo>
                <a:cubicBezTo>
                  <a:pt x="2695057" y="1890582"/>
                  <a:pt x="1476165" y="1896210"/>
                  <a:pt x="1080121" y="1728191"/>
                </a:cubicBezTo>
                <a:cubicBezTo>
                  <a:pt x="684077" y="1560172"/>
                  <a:pt x="828092" y="696076"/>
                  <a:pt x="648072" y="576063"/>
                </a:cubicBezTo>
                <a:cubicBezTo>
                  <a:pt x="468052" y="456050"/>
                  <a:pt x="45962" y="870225"/>
                  <a:pt x="0" y="1008111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5796137" y="2564905"/>
            <a:ext cx="525150" cy="7825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940152" y="3967701"/>
            <a:ext cx="436794" cy="613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547664" y="2276872"/>
            <a:ext cx="2376264" cy="2808314"/>
            <a:chOff x="3059832" y="1988840"/>
            <a:chExt cx="2376264" cy="2808314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3059832" y="1988841"/>
              <a:ext cx="792088" cy="12961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860032" y="3429000"/>
              <a:ext cx="576064" cy="13681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3851920" y="1988840"/>
              <a:ext cx="1008112" cy="14401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067944" y="3284984"/>
              <a:ext cx="792088" cy="12961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40466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copying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79712" y="1916832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115616" y="3212976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915816" y="3284984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123728" y="4509120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63888" y="4725144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220072" y="1916832"/>
            <a:ext cx="79208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156176" y="3284984"/>
            <a:ext cx="79208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64088" y="4509120"/>
            <a:ext cx="79208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rgbClr val="C00000"/>
                </a:solidFill>
              </a:rPr>
              <a:t>e</a:t>
            </a:r>
            <a:endParaRPr lang="da-DK" sz="3200" dirty="0" smtClean="0">
              <a:solidFill>
                <a:srgbClr val="C00000"/>
              </a:solidFill>
            </a:endParaRPr>
          </a:p>
        </p:txBody>
      </p:sp>
      <p:cxnSp>
        <p:nvCxnSpPr>
          <p:cNvPr id="41" name="Straight Arrow Connector 40"/>
          <p:cNvCxnSpPr>
            <a:endCxn id="7" idx="0"/>
          </p:cNvCxnSpPr>
          <p:nvPr/>
        </p:nvCxnSpPr>
        <p:spPr>
          <a:xfrm flipH="1">
            <a:off x="2375756" y="148478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609140" y="148478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411760" y="1412776"/>
            <a:ext cx="2267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>
                <a:solidFill>
                  <a:srgbClr val="C00000"/>
                </a:solidFill>
              </a:rPr>
              <a:t>root</a:t>
            </a:r>
            <a:r>
              <a:rPr lang="da-DK" sz="2000" dirty="0" smtClean="0">
                <a:solidFill>
                  <a:srgbClr val="C00000"/>
                </a:solidFill>
              </a:rPr>
              <a:t> pointer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71600" y="5517232"/>
            <a:ext cx="7128792" cy="11521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da-DK" b="1" dirty="0" err="1" smtClean="0"/>
              <a:t>Partial</a:t>
            </a:r>
            <a:r>
              <a:rPr lang="da-DK" b="1" dirty="0" smtClean="0"/>
              <a:t> </a:t>
            </a:r>
            <a:r>
              <a:rPr lang="da-DK" b="1" dirty="0" err="1" smtClean="0"/>
              <a:t>persistence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4608512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Version ID = time = 0,1,2</a:t>
            </a:r>
            <a:r>
              <a:rPr lang="da-DK" dirty="0" smtClean="0"/>
              <a:t>,...</a:t>
            </a:r>
            <a:endParaRPr lang="da-DK" dirty="0" smtClean="0">
              <a:solidFill>
                <a:srgbClr val="C00000"/>
              </a:solidFill>
            </a:endParaRPr>
          </a:p>
          <a:p>
            <a:endParaRPr lang="da-DK" dirty="0" smtClean="0">
              <a:solidFill>
                <a:srgbClr val="C00000"/>
              </a:solidFill>
            </a:endParaRPr>
          </a:p>
          <a:p>
            <a:r>
              <a:rPr lang="da-DK" dirty="0" smtClean="0">
                <a:solidFill>
                  <a:srgbClr val="C00000"/>
                </a:solidFill>
              </a:rPr>
              <a:t>Fast node (</a:t>
            </a:r>
            <a:r>
              <a:rPr lang="da-DK" dirty="0" err="1" smtClean="0">
                <a:solidFill>
                  <a:srgbClr val="C00000"/>
                </a:solidFill>
              </a:rPr>
              <a:t>any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spcBef>
                <a:spcPts val="0"/>
              </a:spcBef>
            </a:pPr>
            <a:r>
              <a:rPr lang="da-DK" dirty="0" err="1" smtClean="0"/>
              <a:t>record</a:t>
            </a:r>
            <a:r>
              <a:rPr lang="da-DK" dirty="0" smtClean="0"/>
              <a:t> all </a:t>
            </a:r>
            <a:r>
              <a:rPr lang="da-DK" dirty="0" err="1" smtClean="0"/>
              <a:t>updates</a:t>
            </a:r>
            <a:r>
              <a:rPr lang="da-DK" dirty="0" smtClean="0"/>
              <a:t> in node 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err="1" smtClean="0"/>
              <a:t>version,value</a:t>
            </a:r>
            <a:r>
              <a:rPr lang="da-DK" dirty="0" smtClean="0"/>
              <a:t>) pairs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field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O(1)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field</a:t>
            </a:r>
            <a:r>
              <a:rPr lang="da-DK" dirty="0" smtClean="0"/>
              <a:t> </a:t>
            </a:r>
            <a:r>
              <a:rPr lang="da-DK" dirty="0" err="1" smtClean="0"/>
              <a:t>queries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 </a:t>
            </a:r>
            <a:r>
              <a:rPr lang="da-DK" dirty="0" err="1" smtClean="0">
                <a:sym typeface="Symbol"/>
              </a:rPr>
              <a:t>predecessor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wrt</a:t>
            </a:r>
            <a:r>
              <a:rPr lang="da-DK" dirty="0" smtClean="0">
                <a:sym typeface="Symbol"/>
              </a:rPr>
              <a:t> version </a:t>
            </a:r>
            <a:r>
              <a:rPr lang="da-DK" dirty="0" smtClean="0">
                <a:sym typeface="Symbol"/>
              </a:rPr>
              <a:t>id (</a:t>
            </a:r>
            <a:r>
              <a:rPr lang="da-DK" dirty="0" err="1" smtClean="0">
                <a:sym typeface="Symbol"/>
              </a:rPr>
              <a:t>search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tree</a:t>
            </a:r>
            <a:r>
              <a:rPr lang="da-DK" dirty="0" err="1" smtClean="0">
                <a:sym typeface="Symbol"/>
              </a:rPr>
              <a:t>/vEB</a:t>
            </a:r>
            <a:r>
              <a:rPr lang="da-DK" dirty="0" smtClean="0">
                <a:sym typeface="Symbol"/>
              </a:rPr>
              <a:t>)</a:t>
            </a:r>
            <a:endParaRPr lang="da-DK" dirty="0" smtClean="0">
              <a:sym typeface="Symbol"/>
            </a:endParaRPr>
          </a:p>
          <a:p>
            <a:pPr>
              <a:spcBef>
                <a:spcPts val="0"/>
              </a:spcBef>
            </a:pPr>
            <a:endParaRPr lang="da-DK" dirty="0" smtClean="0">
              <a:solidFill>
                <a:srgbClr val="C00000"/>
              </a:solidFill>
              <a:sym typeface="Symbol"/>
            </a:endParaRPr>
          </a:p>
          <a:p>
            <a:pPr>
              <a:spcBef>
                <a:spcPts val="0"/>
              </a:spcBef>
            </a:pPr>
            <a:r>
              <a:rPr lang="da-DK" dirty="0" smtClean="0">
                <a:solidFill>
                  <a:srgbClr val="C00000"/>
                </a:solidFill>
                <a:sym typeface="Symbol"/>
              </a:rPr>
              <a:t>Node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copying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(O(1)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degree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data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structures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  <a:endParaRPr lang="da-DK" dirty="0" smtClean="0">
              <a:solidFill>
                <a:srgbClr val="C00000"/>
              </a:solidFill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da-DK" dirty="0" err="1" smtClean="0">
                <a:sym typeface="Symbol"/>
              </a:rPr>
              <a:t>Persistent</a:t>
            </a:r>
            <a:r>
              <a:rPr lang="da-DK" dirty="0" smtClean="0">
                <a:sym typeface="Symbol"/>
              </a:rPr>
              <a:t> node = </a:t>
            </a:r>
            <a:r>
              <a:rPr lang="da-DK" dirty="0" err="1" smtClean="0">
                <a:sym typeface="Symbol"/>
              </a:rPr>
              <a:t>collection</a:t>
            </a:r>
            <a:r>
              <a:rPr lang="da-DK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of nodes, </a:t>
            </a:r>
            <a:r>
              <a:rPr lang="da-DK" dirty="0" err="1" smtClean="0">
                <a:sym typeface="Symbol"/>
              </a:rPr>
              <a:t>each</a:t>
            </a:r>
            <a:r>
              <a:rPr lang="da-DK" dirty="0" smtClean="0">
                <a:sym typeface="Symbol"/>
              </a:rPr>
              <a:t> valid for an interval of versions, </a:t>
            </a:r>
            <a:r>
              <a:rPr lang="da-DK" dirty="0" err="1" smtClean="0">
                <a:sym typeface="Symbol"/>
              </a:rPr>
              <a:t>with</a:t>
            </a:r>
            <a:r>
              <a:rPr lang="da-DK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 </a:t>
            </a:r>
            <a:r>
              <a:rPr lang="da-DK" dirty="0" err="1" smtClean="0">
                <a:sym typeface="Symbol"/>
              </a:rPr>
              <a:t>extra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updates</a:t>
            </a:r>
            <a:r>
              <a:rPr lang="da-DK" dirty="0" smtClean="0">
                <a:sym typeface="Symbol"/>
              </a:rPr>
              <a:t>,  = max </a:t>
            </a:r>
            <a:r>
              <a:rPr lang="da-DK" dirty="0" err="1" smtClean="0">
                <a:sym typeface="Symbol"/>
              </a:rPr>
              <a:t>indegree</a:t>
            </a:r>
            <a:endParaRPr lang="da-DK" dirty="0" smtClean="0"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da-DK" dirty="0" smtClean="0">
                <a:sym typeface="Symbol"/>
              </a:rPr>
              <a:t>pointers must have </a:t>
            </a:r>
            <a:r>
              <a:rPr lang="da-DK" dirty="0" err="1" smtClean="0">
                <a:sym typeface="Symbol"/>
              </a:rPr>
              <a:t>subinterval</a:t>
            </a:r>
            <a:r>
              <a:rPr lang="da-DK" dirty="0" smtClean="0">
                <a:sym typeface="Symbol"/>
              </a:rPr>
              <a:t> of the node </a:t>
            </a:r>
            <a:r>
              <a:rPr lang="da-DK" dirty="0" err="1" smtClean="0">
                <a:sym typeface="Symbol"/>
              </a:rPr>
              <a:t>pointing</a:t>
            </a:r>
            <a:r>
              <a:rPr lang="da-DK" dirty="0" smtClean="0">
                <a:sym typeface="Symbol"/>
              </a:rPr>
              <a:t> to; </a:t>
            </a:r>
            <a:r>
              <a:rPr lang="da-DK" dirty="0" err="1" smtClean="0">
                <a:sym typeface="Symbol"/>
              </a:rPr>
              <a:t>otherwise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copy</a:t>
            </a:r>
            <a:r>
              <a:rPr lang="da-DK" dirty="0" smtClean="0">
                <a:sym typeface="Symbol"/>
              </a:rPr>
              <a:t> and </a:t>
            </a:r>
            <a:r>
              <a:rPr lang="da-DK" dirty="0" err="1" smtClean="0">
                <a:sym typeface="Symbol"/>
              </a:rPr>
              <a:t>insert</a:t>
            </a:r>
            <a:r>
              <a:rPr lang="da-DK" dirty="0" smtClean="0">
                <a:sym typeface="Symbol"/>
              </a:rPr>
              <a:t> pointers (</a:t>
            </a:r>
            <a:r>
              <a:rPr lang="da-DK" dirty="0" err="1" smtClean="0">
                <a:sym typeface="Symbol"/>
              </a:rPr>
              <a:t>cacading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copying</a:t>
            </a:r>
            <a:r>
              <a:rPr lang="da-DK" dirty="0" smtClean="0">
                <a:sym typeface="Symbol"/>
              </a:rPr>
              <a:t>)</a:t>
            </a:r>
            <a:br>
              <a:rPr lang="da-DK" dirty="0" smtClean="0">
                <a:sym typeface="Symbol"/>
              </a:rPr>
            </a:br>
            <a:r>
              <a:rPr lang="da-DK" dirty="0" smtClean="0">
                <a:sym typeface="Symbol"/>
              </a:rPr>
              <a:t>NB: </a:t>
            </a:r>
            <a:r>
              <a:rPr lang="da-DK" dirty="0" err="1" smtClean="0">
                <a:sym typeface="Symbol"/>
              </a:rPr>
              <a:t>Needs</a:t>
            </a:r>
            <a:r>
              <a:rPr lang="da-DK" dirty="0" smtClean="0">
                <a:sym typeface="Symbol"/>
              </a:rPr>
              <a:t> to </a:t>
            </a:r>
            <a:r>
              <a:rPr lang="da-DK" dirty="0" err="1" smtClean="0">
                <a:sym typeface="Symbol"/>
              </a:rPr>
              <a:t>keep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track</a:t>
            </a:r>
            <a:r>
              <a:rPr lang="da-DK" dirty="0" smtClean="0">
                <a:sym typeface="Symbol"/>
              </a:rPr>
              <a:t> of </a:t>
            </a:r>
            <a:r>
              <a:rPr lang="da-DK" dirty="0" err="1" smtClean="0">
                <a:sym typeface="Symbol"/>
              </a:rPr>
              <a:t>back-pointers</a:t>
            </a:r>
            <a:endParaRPr lang="da-DK" dirty="0" smtClean="0"/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5855672"/>
          <a:ext cx="198501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18776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(0,x) (3,y)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47864" y="5855672"/>
          <a:ext cx="20961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298893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(8,z) (10,w)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(8,c)</a:t>
                      </a:r>
                      <a:r>
                        <a:rPr lang="da-DK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(9,d)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52120" y="5855672"/>
          <a:ext cx="22358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438593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(13,w) 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(q5,y)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(13,e)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(14,c)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5616" y="551723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[0,8[                                   [</a:t>
            </a:r>
            <a:r>
              <a:rPr lang="da-DK" dirty="0" smtClean="0"/>
              <a:t>8,13[                                  </a:t>
            </a:r>
            <a:r>
              <a:rPr lang="da-DK" dirty="0" smtClean="0"/>
              <a:t>[13,</a:t>
            </a:r>
            <a:r>
              <a:rPr lang="da-DK" dirty="0" smtClean="0">
                <a:sym typeface="Symbol"/>
              </a:rPr>
              <a:t>[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808671" y="1895232"/>
          <a:ext cx="26517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85451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(0,x) (3,y)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(7,z)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(14,c) (16,b)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251520" y="3079501"/>
            <a:ext cx="8892480" cy="4525963"/>
          </a:xfrm>
        </p:spPr>
        <p:txBody>
          <a:bodyPr>
            <a:normAutofit/>
          </a:bodyPr>
          <a:lstStyle/>
          <a:p>
            <a:r>
              <a:rPr lang="da-DK" dirty="0" smtClean="0"/>
              <a:t>Fat node	</a:t>
            </a:r>
          </a:p>
          <a:p>
            <a:pPr lvl="1"/>
            <a:r>
              <a:rPr lang="da-DK" sz="2000" dirty="0" err="1" smtClean="0"/>
              <a:t>Updates</a:t>
            </a:r>
            <a:r>
              <a:rPr lang="da-DK" sz="2000" dirty="0" smtClean="0"/>
              <a:t> (1,x) (6,y) (7,z) to a </a:t>
            </a:r>
            <a:r>
              <a:rPr lang="da-DK" sz="2000" dirty="0" err="1" smtClean="0"/>
              <a:t>field</a:t>
            </a:r>
            <a:endParaRPr lang="da-DK" sz="2000" dirty="0" smtClean="0"/>
          </a:p>
          <a:p>
            <a:pPr lvl="1"/>
            <a:r>
              <a:rPr lang="da-DK" sz="2000" dirty="0" err="1" smtClean="0"/>
              <a:t>Queries</a:t>
            </a:r>
            <a:r>
              <a:rPr lang="da-DK" sz="2000" dirty="0" smtClean="0"/>
              <a:t> = </a:t>
            </a:r>
            <a:r>
              <a:rPr lang="da-DK" sz="2000" dirty="0" err="1" smtClean="0"/>
              <a:t>binary</a:t>
            </a:r>
            <a:r>
              <a:rPr lang="da-DK" sz="2000" dirty="0" smtClean="0"/>
              <a:t> </a:t>
            </a:r>
            <a:r>
              <a:rPr lang="da-DK" sz="2000" dirty="0" err="1" smtClean="0"/>
              <a:t>search</a:t>
            </a:r>
            <a:r>
              <a:rPr lang="da-DK" sz="2000" dirty="0" smtClean="0"/>
              <a:t> </a:t>
            </a:r>
            <a:r>
              <a:rPr lang="da-DK" sz="2000" dirty="0" err="1" smtClean="0"/>
              <a:t>among</a:t>
            </a:r>
            <a:r>
              <a:rPr lang="da-DK" sz="2000" dirty="0" smtClean="0"/>
              <a:t> versions</a:t>
            </a:r>
          </a:p>
          <a:p>
            <a:pPr lvl="1"/>
            <a:r>
              <a:rPr lang="da-DK" sz="2000" dirty="0" err="1" smtClean="0"/>
              <a:t>Update</a:t>
            </a:r>
            <a:r>
              <a:rPr lang="da-DK" sz="2000" dirty="0" smtClean="0"/>
              <a:t> (7,z): </a:t>
            </a:r>
            <a:r>
              <a:rPr lang="da-DK" sz="2000" dirty="0" err="1" smtClean="0"/>
              <a:t>Insert</a:t>
            </a:r>
            <a:r>
              <a:rPr lang="da-DK" sz="2000" dirty="0" smtClean="0"/>
              <a:t> 7 as </a:t>
            </a:r>
            <a:r>
              <a:rPr lang="da-DK" sz="2000" dirty="0" err="1" smtClean="0"/>
              <a:t>leftmost</a:t>
            </a:r>
            <a:r>
              <a:rPr lang="da-DK" sz="2000" dirty="0" smtClean="0"/>
              <a:t> </a:t>
            </a:r>
            <a:r>
              <a:rPr lang="da-DK" sz="2000" dirty="0" err="1" smtClean="0"/>
              <a:t>child</a:t>
            </a:r>
            <a:r>
              <a:rPr lang="da-DK" sz="2000" dirty="0" smtClean="0"/>
              <a:t> of 4; </a:t>
            </a:r>
            <a:r>
              <a:rPr lang="da-DK" sz="2000" dirty="0" err="1" smtClean="0"/>
              <a:t>insert</a:t>
            </a:r>
            <a:r>
              <a:rPr lang="da-DK" sz="2000" dirty="0" smtClean="0"/>
              <a:t> pairs for 7 and 5=succ(7) </a:t>
            </a:r>
            <a:endParaRPr lang="da-DK" sz="2000" dirty="0" smtClean="0"/>
          </a:p>
          <a:p>
            <a:r>
              <a:rPr lang="da-DK" dirty="0" smtClean="0"/>
              <a:t>Node splitting </a:t>
            </a:r>
            <a:r>
              <a:rPr lang="da-DK" sz="2000" dirty="0" smtClean="0"/>
              <a:t>(≥2</a:t>
            </a:r>
            <a:r>
              <a:rPr lang="da-DK" sz="2000" dirty="0" smtClean="0">
                <a:sym typeface="Symbol"/>
              </a:rPr>
              <a:t> ekstra </a:t>
            </a:r>
            <a:r>
              <a:rPr lang="da-DK" sz="2000" dirty="0" err="1" smtClean="0">
                <a:sym typeface="Symbol"/>
              </a:rPr>
              <a:t>fields</a:t>
            </a:r>
            <a:r>
              <a:rPr lang="da-DK" sz="2000" dirty="0" smtClean="0">
                <a:sym typeface="Symbol"/>
              </a:rPr>
              <a:t>)</a:t>
            </a:r>
            <a:endParaRPr lang="da-DK" sz="2000" dirty="0" smtClean="0"/>
          </a:p>
          <a:p>
            <a:endParaRPr lang="da-DK" dirty="0" smtClean="0"/>
          </a:p>
        </p:txBody>
      </p:sp>
      <p:cxnSp>
        <p:nvCxnSpPr>
          <p:cNvPr id="20" name="Straight Connector 19"/>
          <p:cNvCxnSpPr>
            <a:stCxn id="5" idx="6"/>
            <a:endCxn id="7" idx="2"/>
          </p:cNvCxnSpPr>
          <p:nvPr/>
        </p:nvCxnSpPr>
        <p:spPr>
          <a:xfrm>
            <a:off x="5754108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1166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persistence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94068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38117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170264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058364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614313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26215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82166" y="1484784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51720" y="76470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475656" y="134076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195736" y="134076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699792" y="134076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195736" y="206084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691680" y="206084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259632" y="2060848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6" name="Straight Connector 35"/>
          <p:cNvCxnSpPr>
            <a:stCxn id="29" idx="4"/>
            <a:endCxn id="30" idx="0"/>
          </p:cNvCxnSpPr>
          <p:nvPr/>
        </p:nvCxnSpPr>
        <p:spPr>
          <a:xfrm flipH="1">
            <a:off x="1655676" y="1124744"/>
            <a:ext cx="57606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  <a:endCxn id="29" idx="4"/>
          </p:cNvCxnSpPr>
          <p:nvPr/>
        </p:nvCxnSpPr>
        <p:spPr>
          <a:xfrm flipH="1" flipV="1">
            <a:off x="2231740" y="1124744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4"/>
            <a:endCxn id="32" idx="0"/>
          </p:cNvCxnSpPr>
          <p:nvPr/>
        </p:nvCxnSpPr>
        <p:spPr>
          <a:xfrm>
            <a:off x="2231740" y="1124744"/>
            <a:ext cx="648072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0" idx="4"/>
            <a:endCxn id="35" idx="0"/>
          </p:cNvCxnSpPr>
          <p:nvPr/>
        </p:nvCxnSpPr>
        <p:spPr>
          <a:xfrm flipH="1">
            <a:off x="1439652" y="1700808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4"/>
            <a:endCxn id="34" idx="0"/>
          </p:cNvCxnSpPr>
          <p:nvPr/>
        </p:nvCxnSpPr>
        <p:spPr>
          <a:xfrm>
            <a:off x="1655676" y="1700808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1" idx="4"/>
            <a:endCxn id="33" idx="0"/>
          </p:cNvCxnSpPr>
          <p:nvPr/>
        </p:nvCxnSpPr>
        <p:spPr>
          <a:xfrm>
            <a:off x="2375756" y="1700808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71600" y="242088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</a:t>
            </a:r>
            <a:r>
              <a:rPr lang="da-DK" dirty="0" err="1" smtClean="0">
                <a:solidFill>
                  <a:srgbClr val="C00000"/>
                </a:solidFill>
              </a:rPr>
              <a:t>tree</a:t>
            </a:r>
            <a:r>
              <a:rPr lang="da-DK" dirty="0" smtClean="0">
                <a:solidFill>
                  <a:srgbClr val="C00000"/>
                </a:solidFill>
              </a:rPr>
              <a:t/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 (</a:t>
            </a:r>
            <a:r>
              <a:rPr lang="da-DK" dirty="0" err="1" smtClean="0">
                <a:solidFill>
                  <a:srgbClr val="C00000"/>
                </a:solidFill>
              </a:rPr>
              <a:t>numbers</a:t>
            </a:r>
            <a:r>
              <a:rPr lang="da-DK" dirty="0" smtClean="0">
                <a:solidFill>
                  <a:srgbClr val="C00000"/>
                </a:solidFill>
              </a:rPr>
              <a:t> = version ids)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32040" y="184656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list</a:t>
            </a:r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dirty="0" err="1" smtClean="0">
                <a:solidFill>
                  <a:srgbClr val="C00000"/>
                </a:solidFill>
              </a:rPr>
              <a:t>order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maintenance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635896" y="1628800"/>
            <a:ext cx="1152128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843808" y="18355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preorder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traversal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5521011" y="3645024"/>
          <a:ext cx="32994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993"/>
                <a:gridCol w="259746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err="1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(1,x)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(7,z) (5,x)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 (6,y) (2,x)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5" name="Arc 64"/>
          <p:cNvSpPr/>
          <p:nvPr/>
        </p:nvSpPr>
        <p:spPr>
          <a:xfrm>
            <a:off x="1187624" y="1556792"/>
            <a:ext cx="792088" cy="360040"/>
          </a:xfrm>
          <a:prstGeom prst="arc">
            <a:avLst>
              <a:gd name="adj1" fmla="val 20941160"/>
              <a:gd name="adj2" fmla="val 983947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-36512" y="141277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increasing</a:t>
            </a:r>
            <a:r>
              <a:rPr lang="da-DK" dirty="0" smtClean="0">
                <a:solidFill>
                  <a:srgbClr val="C00000"/>
                </a:solidFill>
              </a:rPr>
              <a:t> version</a:t>
            </a:r>
          </a:p>
        </p:txBody>
      </p:sp>
      <p:sp>
        <p:nvSpPr>
          <p:cNvPr id="67" name="Arc 66"/>
          <p:cNvSpPr/>
          <p:nvPr/>
        </p:nvSpPr>
        <p:spPr>
          <a:xfrm flipH="1" flipV="1">
            <a:off x="6588224" y="3501008"/>
            <a:ext cx="936104" cy="360040"/>
          </a:xfrm>
          <a:prstGeom prst="arc">
            <a:avLst>
              <a:gd name="adj1" fmla="val 21397113"/>
              <a:gd name="adj2" fmla="val 1108394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484143" y="5949280"/>
          <a:ext cx="27197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705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(1,a) (4,b) (3,a)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(2,c)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(1,f)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(7,g) (5,f)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95536" y="55892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[0</a:t>
            </a:r>
            <a:r>
              <a:rPr lang="da-DK" dirty="0" smtClean="0"/>
              <a:t>,</a:t>
            </a:r>
            <a:r>
              <a:rPr lang="da-DK" dirty="0" smtClean="0">
                <a:sym typeface="Symbol"/>
              </a:rPr>
              <a:t>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1979712" y="55172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79712" y="53639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[4,3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4384208" y="5938520"/>
          <a:ext cx="17719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(1,a) (4,b)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(1,f)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(7,g)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367343" y="5949280"/>
          <a:ext cx="22371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10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(5,b)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 (3,a)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(2,c)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(5,f)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75" name="Straight Arrow Connector 74"/>
          <p:cNvCxnSpPr/>
          <p:nvPr/>
        </p:nvCxnSpPr>
        <p:spPr>
          <a:xfrm>
            <a:off x="3203848" y="6309320"/>
            <a:ext cx="1152128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339752" y="589004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split </a:t>
            </a:r>
          </a:p>
          <a:p>
            <a:pPr algn="ctr"/>
            <a:endParaRPr lang="da-DK" dirty="0" smtClean="0">
              <a:solidFill>
                <a:srgbClr val="C00000"/>
              </a:solidFill>
            </a:endParaRPr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3968" y="55799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/>
              <a:t>0,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5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300192" y="55799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ym typeface="Symbol"/>
              </a:rPr>
              <a:t>5,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292080" y="5301208"/>
            <a:ext cx="0" cy="64807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92080" y="53732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[4,</a:t>
            </a:r>
            <a:r>
              <a:rPr lang="da-DK" dirty="0" smtClean="0">
                <a:solidFill>
                  <a:srgbClr val="C00000"/>
                </a:solidFill>
              </a:rPr>
              <a:t>5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516216" y="50758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[5,3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[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Arc 82"/>
          <p:cNvSpPr/>
          <p:nvPr/>
        </p:nvSpPr>
        <p:spPr>
          <a:xfrm>
            <a:off x="2915816" y="5301208"/>
            <a:ext cx="4752528" cy="1296144"/>
          </a:xfrm>
          <a:prstGeom prst="arc">
            <a:avLst>
              <a:gd name="adj1" fmla="val 16200000"/>
              <a:gd name="adj2" fmla="val 21599170"/>
            </a:avLst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flipH="1" flipV="1">
            <a:off x="2051720" y="5862758"/>
            <a:ext cx="5256584" cy="345526"/>
          </a:xfrm>
          <a:prstGeom prst="arc">
            <a:avLst>
              <a:gd name="adj1" fmla="val 8845"/>
              <a:gd name="adj2" fmla="val 10770304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6" name="Straight Connector 85"/>
          <p:cNvCxnSpPr>
            <a:stCxn id="12" idx="6"/>
            <a:endCxn id="11" idx="2"/>
          </p:cNvCxnSpPr>
          <p:nvPr/>
        </p:nvCxnSpPr>
        <p:spPr>
          <a:xfrm>
            <a:off x="6642206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" idx="6"/>
            <a:endCxn id="12" idx="2"/>
          </p:cNvCxnSpPr>
          <p:nvPr/>
        </p:nvCxnSpPr>
        <p:spPr>
          <a:xfrm>
            <a:off x="6198157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1" idx="6"/>
            <a:endCxn id="8" idx="2"/>
          </p:cNvCxnSpPr>
          <p:nvPr/>
        </p:nvCxnSpPr>
        <p:spPr>
          <a:xfrm>
            <a:off x="7086255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" idx="6"/>
            <a:endCxn id="10" idx="2"/>
          </p:cNvCxnSpPr>
          <p:nvPr/>
        </p:nvCxnSpPr>
        <p:spPr>
          <a:xfrm>
            <a:off x="7530304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0" idx="6"/>
            <a:endCxn id="9" idx="2"/>
          </p:cNvCxnSpPr>
          <p:nvPr/>
        </p:nvCxnSpPr>
        <p:spPr>
          <a:xfrm>
            <a:off x="7974353" y="1664804"/>
            <a:ext cx="840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57" grpId="0"/>
      <p:bldP spid="58" grpId="0"/>
      <p:bldP spid="61" grpId="0"/>
      <p:bldP spid="65" grpId="0" animBg="1"/>
      <p:bldP spid="66" grpId="0"/>
      <p:bldP spid="67" grpId="0" animBg="1"/>
      <p:bldP spid="69" grpId="0"/>
      <p:bldP spid="71" grpId="0"/>
      <p:bldP spid="76" grpId="0"/>
      <p:bldP spid="77" grpId="0"/>
      <p:bldP spid="78" grpId="0"/>
      <p:bldP spid="81" grpId="0"/>
      <p:bldP spid="82" grpId="0"/>
      <p:bldP spid="83" grpId="0" animBg="1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900" dirty="0" smtClean="0"/>
              <a:t>[N. </a:t>
            </a:r>
            <a:r>
              <a:rPr lang="en-US" sz="2900" dirty="0" err="1" smtClean="0"/>
              <a:t>Sarnak</a:t>
            </a:r>
            <a:r>
              <a:rPr lang="en-US" sz="2900" dirty="0" smtClean="0"/>
              <a:t>, R.E. </a:t>
            </a:r>
            <a:r>
              <a:rPr lang="en-US" sz="2900" dirty="0" err="1" smtClean="0"/>
              <a:t>Tarjan</a:t>
            </a:r>
            <a:r>
              <a:rPr lang="en-US" sz="2900" dirty="0" smtClean="0"/>
              <a:t>, </a:t>
            </a:r>
            <a:r>
              <a:rPr lang="en-US" sz="2900" i="1" dirty="0" smtClean="0"/>
              <a:t>Planar point location using persistent search trees</a:t>
            </a:r>
            <a:r>
              <a:rPr lang="en-US" sz="2900" dirty="0" smtClean="0"/>
              <a:t>, Communications of the ACM, 29(7), 669-679, 1986]</a:t>
            </a:r>
            <a:endParaRPr lang="da-DK" sz="2900" dirty="0" smtClean="0"/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Partial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trees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>
                <a:solidFill>
                  <a:srgbClr val="C00000"/>
                </a:solidFill>
              </a:rPr>
              <a:t> O(1) </a:t>
            </a:r>
            <a:r>
              <a:rPr lang="da-DK" dirty="0" err="1" smtClean="0">
                <a:solidFill>
                  <a:srgbClr val="C00000"/>
                </a:solidFill>
              </a:rPr>
              <a:t>update</a:t>
            </a:r>
            <a:endParaRPr lang="da-DK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900" dirty="0" smtClean="0"/>
              <a:t>[J.R. Driscoll, N. </a:t>
            </a:r>
            <a:r>
              <a:rPr lang="en-US" sz="2900" dirty="0" err="1" smtClean="0"/>
              <a:t>Sarnak</a:t>
            </a:r>
            <a:r>
              <a:rPr lang="en-US" sz="2900" dirty="0" smtClean="0"/>
              <a:t>, D.D. </a:t>
            </a:r>
            <a:r>
              <a:rPr lang="en-US" sz="2900" dirty="0" err="1" smtClean="0"/>
              <a:t>Sleator</a:t>
            </a:r>
            <a:r>
              <a:rPr lang="en-US" sz="2900" dirty="0" smtClean="0"/>
              <a:t>, R.E. </a:t>
            </a:r>
            <a:r>
              <a:rPr lang="en-US" sz="2900" dirty="0" err="1" smtClean="0"/>
              <a:t>Tarjan</a:t>
            </a:r>
            <a:r>
              <a:rPr lang="en-US" sz="2900" dirty="0" smtClean="0"/>
              <a:t>, </a:t>
            </a:r>
            <a:r>
              <a:rPr lang="en-US" sz="2900" i="1" dirty="0" smtClean="0"/>
              <a:t>Making Data Structures Persistent</a:t>
            </a:r>
            <a:r>
              <a:rPr lang="en-US" sz="2900" dirty="0" smtClean="0"/>
              <a:t>, Journal of Computer and System Sciences, 38(1), 86-124, 1989]</a:t>
            </a:r>
            <a:endParaRPr lang="da-DK" sz="2900" dirty="0" smtClean="0"/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Partial</a:t>
            </a:r>
            <a:r>
              <a:rPr lang="da-DK" dirty="0" smtClean="0">
                <a:solidFill>
                  <a:srgbClr val="C00000"/>
                </a:solidFill>
              </a:rPr>
              <a:t> &amp; </a:t>
            </a:r>
            <a:r>
              <a:rPr lang="da-DK" dirty="0" err="1" smtClean="0">
                <a:solidFill>
                  <a:srgbClr val="C00000"/>
                </a:solidFill>
              </a:rPr>
              <a:t>full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>
                <a:solidFill>
                  <a:srgbClr val="C00000"/>
                </a:solidFill>
              </a:rPr>
              <a:t> O(1) </a:t>
            </a:r>
            <a:r>
              <a:rPr lang="da-DK" dirty="0" err="1" smtClean="0">
                <a:solidFill>
                  <a:srgbClr val="C00000"/>
                </a:solidFill>
              </a:rPr>
              <a:t>update</a:t>
            </a:r>
            <a:endParaRPr lang="da-DK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da-DK" sz="2900" dirty="0" smtClean="0"/>
              <a:t>[P.F</a:t>
            </a:r>
            <a:r>
              <a:rPr lang="da-DK" sz="2900" dirty="0" smtClean="0"/>
              <a:t>. </a:t>
            </a:r>
            <a:r>
              <a:rPr lang="da-DK" sz="2900" dirty="0" err="1" smtClean="0"/>
              <a:t>Dietz</a:t>
            </a:r>
            <a:r>
              <a:rPr lang="da-DK" sz="2900" dirty="0" smtClean="0"/>
              <a:t>, </a:t>
            </a:r>
            <a:r>
              <a:rPr lang="da-DK" sz="2900" dirty="0" smtClean="0"/>
              <a:t>R. </a:t>
            </a:r>
            <a:r>
              <a:rPr lang="da-DK" sz="2900" dirty="0" err="1" smtClean="0"/>
              <a:t>Raman</a:t>
            </a:r>
            <a:r>
              <a:rPr lang="da-DK" sz="2900" dirty="0" smtClean="0"/>
              <a:t>, </a:t>
            </a:r>
            <a:r>
              <a:rPr lang="da-DK" sz="2900" i="1" dirty="0" err="1" smtClean="0"/>
              <a:t>Persistence</a:t>
            </a:r>
            <a:r>
              <a:rPr lang="da-DK" sz="2900" i="1" dirty="0" smtClean="0"/>
              <a:t>, </a:t>
            </a:r>
            <a:r>
              <a:rPr lang="da-DK" sz="2900" i="1" dirty="0" err="1" smtClean="0"/>
              <a:t>Amortization</a:t>
            </a:r>
            <a:r>
              <a:rPr lang="da-DK" sz="2900" i="1" dirty="0" smtClean="0"/>
              <a:t> and </a:t>
            </a:r>
            <a:r>
              <a:rPr lang="da-DK" sz="2900" i="1" dirty="0" err="1" smtClean="0"/>
              <a:t>Randomization</a:t>
            </a:r>
            <a:r>
              <a:rPr lang="da-DK" sz="2900" dirty="0" smtClean="0"/>
              <a:t>. </a:t>
            </a:r>
            <a:r>
              <a:rPr lang="en-US" sz="2900" dirty="0" smtClean="0"/>
              <a:t>Proceedings </a:t>
            </a:r>
            <a:r>
              <a:rPr lang="en-US" sz="2900" dirty="0" smtClean="0"/>
              <a:t>2nd </a:t>
            </a:r>
            <a:r>
              <a:rPr lang="en-US" sz="2900" dirty="0" smtClean="0"/>
              <a:t>Annual ACM-SIAM Symposium on Discrete </a:t>
            </a:r>
            <a:r>
              <a:rPr lang="en-US" sz="2900" dirty="0" smtClean="0"/>
              <a:t>Algorithms,</a:t>
            </a:r>
            <a:r>
              <a:rPr lang="da-DK" sz="2900" dirty="0" smtClean="0"/>
              <a:t> 78-88, 1991]</a:t>
            </a:r>
            <a:br>
              <a:rPr lang="da-DK" sz="2900" dirty="0" smtClean="0"/>
            </a:br>
            <a:r>
              <a:rPr lang="da-DK" sz="2900" dirty="0" smtClean="0"/>
              <a:t>[G.S. Brodal, </a:t>
            </a:r>
            <a:r>
              <a:rPr lang="en-US" sz="2900" i="1" dirty="0" smtClean="0"/>
              <a:t>Partially Persistent Data Structures of Bounded Degree with Constant Update Time</a:t>
            </a:r>
            <a:r>
              <a:rPr lang="en-US" sz="2900" dirty="0" smtClean="0"/>
              <a:t>,</a:t>
            </a:r>
            <a:r>
              <a:rPr lang="en-US" sz="2900" i="1" dirty="0" smtClean="0"/>
              <a:t> </a:t>
            </a:r>
            <a:r>
              <a:rPr lang="en-US" sz="2900" dirty="0" smtClean="0"/>
              <a:t>Nordic Journal of Computing, volume 3(3), pages 238-255, 1996]</a:t>
            </a:r>
            <a:endParaRPr lang="da-DK" sz="2900" b="1" dirty="0" smtClean="0"/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Partial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 &amp; </a:t>
            </a:r>
            <a:r>
              <a:rPr lang="da-DK" dirty="0" err="1" smtClean="0">
                <a:solidFill>
                  <a:srgbClr val="C00000"/>
                </a:solidFill>
              </a:rPr>
              <a:t>updates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update</a:t>
            </a:r>
            <a:endParaRPr lang="da-DK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900" dirty="0" smtClean="0"/>
              <a:t>[P.F. Dietz, </a:t>
            </a:r>
            <a:r>
              <a:rPr lang="en-US" sz="2900" i="1" dirty="0" smtClean="0"/>
              <a:t>Fully Persistent Arrays</a:t>
            </a:r>
            <a:r>
              <a:rPr lang="en-US" sz="2900" dirty="0" smtClean="0"/>
              <a:t>. Proceedings </a:t>
            </a:r>
            <a:r>
              <a:rPr lang="en-US" sz="2900" dirty="0" smtClean="0"/>
              <a:t>1st</a:t>
            </a:r>
            <a:r>
              <a:rPr lang="en-US" sz="2900" dirty="0" smtClean="0"/>
              <a:t>  Workshop </a:t>
            </a:r>
            <a:r>
              <a:rPr lang="en-US" sz="2900" dirty="0" smtClean="0"/>
              <a:t>on Algorithms and Data Structures, LNCS 382, 67-74, 1989]</a:t>
            </a:r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Full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RAM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, O(</a:t>
            </a:r>
            <a:r>
              <a:rPr lang="da-DK" dirty="0" err="1" smtClean="0">
                <a:solidFill>
                  <a:srgbClr val="C00000"/>
                </a:solidFill>
              </a:rPr>
              <a:t>loglog</a:t>
            </a:r>
            <a:r>
              <a:rPr lang="da-DK" dirty="0" smtClean="0">
                <a:solidFill>
                  <a:srgbClr val="C00000"/>
                </a:solidFill>
              </a:rPr>
              <a:t> n)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, O(</a:t>
            </a:r>
            <a:r>
              <a:rPr lang="da-DK" dirty="0" err="1" smtClean="0">
                <a:solidFill>
                  <a:srgbClr val="C00000"/>
                </a:solidFill>
              </a:rPr>
              <a:t>loglog</a:t>
            </a:r>
            <a:r>
              <a:rPr lang="da-DK" dirty="0" smtClean="0">
                <a:solidFill>
                  <a:srgbClr val="C00000"/>
                </a:solidFill>
              </a:rPr>
              <a:t> n) </a:t>
            </a:r>
            <a:r>
              <a:rPr lang="da-DK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expected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updates</a:t>
            </a:r>
            <a:endParaRPr lang="da-DK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Persistence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techniques</a:t>
            </a:r>
            <a:endParaRPr lang="en-US" sz="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da-DK" b="1" dirty="0" err="1" smtClean="0"/>
              <a:t>Comparison</a:t>
            </a:r>
            <a:r>
              <a:rPr lang="da-DK" b="1" dirty="0" smtClean="0"/>
              <a:t> of </a:t>
            </a:r>
            <a:r>
              <a:rPr lang="da-DK" b="1" dirty="0" err="1" smtClean="0"/>
              <a:t>persistence</a:t>
            </a:r>
            <a:r>
              <a:rPr lang="da-DK" b="1" dirty="0" smtClean="0"/>
              <a:t> </a:t>
            </a:r>
            <a:r>
              <a:rPr lang="da-DK" b="1" dirty="0" err="1" smtClean="0"/>
              <a:t>techniques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146651"/>
          </a:xfrm>
        </p:spPr>
        <p:txBody>
          <a:bodyPr>
            <a:normAutofit fontScale="92500" lnSpcReduction="20000"/>
          </a:bodyPr>
          <a:lstStyle/>
          <a:p>
            <a:r>
              <a:rPr lang="da-DK" dirty="0" err="1" smtClean="0"/>
              <a:t>Copy</a:t>
            </a:r>
            <a:r>
              <a:rPr lang="da-DK" dirty="0" smtClean="0"/>
              <a:t> data </a:t>
            </a:r>
            <a:r>
              <a:rPr lang="da-DK" dirty="0" err="1" smtClean="0"/>
              <a:t>structure</a:t>
            </a:r>
            <a:r>
              <a:rPr lang="da-DK" dirty="0" smtClean="0"/>
              <a:t> for </a:t>
            </a:r>
            <a:r>
              <a:rPr lang="da-DK" dirty="0" err="1" smtClean="0"/>
              <a:t>each</a:t>
            </a:r>
            <a:r>
              <a:rPr lang="da-DK" dirty="0" smtClean="0"/>
              <a:t> version 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no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overhead, </a:t>
            </a:r>
            <a:r>
              <a:rPr lang="da-DK" sz="2000" dirty="0" err="1" smtClean="0">
                <a:solidFill>
                  <a:srgbClr val="C00000"/>
                </a:solidFill>
              </a:rPr>
              <a:t>slow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smtClean="0">
                <a:solidFill>
                  <a:srgbClr val="C00000"/>
                </a:solidFill>
              </a:rPr>
              <a:t>&amp; </a:t>
            </a:r>
            <a:r>
              <a:rPr lang="da-DK" sz="2000" dirty="0" err="1" smtClean="0">
                <a:solidFill>
                  <a:srgbClr val="C00000"/>
                </a:solidFill>
              </a:rPr>
              <a:t>wastes</a:t>
            </a:r>
            <a:r>
              <a:rPr lang="da-DK" sz="2000" dirty="0" smtClean="0">
                <a:solidFill>
                  <a:srgbClr val="C00000"/>
                </a:solidFill>
              </a:rPr>
              <a:t> a </a:t>
            </a:r>
            <a:r>
              <a:rPr lang="da-DK" sz="2000" dirty="0" err="1" smtClean="0">
                <a:solidFill>
                  <a:srgbClr val="C00000"/>
                </a:solidFill>
              </a:rPr>
              <a:t>lot</a:t>
            </a:r>
            <a:r>
              <a:rPr lang="da-DK" sz="2000" dirty="0" smtClean="0">
                <a:solidFill>
                  <a:srgbClr val="C00000"/>
                </a:solidFill>
              </a:rPr>
              <a:t> of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endParaRPr lang="da-DK" sz="2000" dirty="0" smtClean="0">
              <a:solidFill>
                <a:srgbClr val="C00000"/>
              </a:solidFill>
            </a:endParaRPr>
          </a:p>
          <a:p>
            <a:r>
              <a:rPr lang="da-DK" dirty="0" err="1" smtClean="0"/>
              <a:t>Record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&amp; </a:t>
            </a:r>
            <a:r>
              <a:rPr lang="da-DK" dirty="0" err="1" smtClean="0"/>
              <a:t>keep</a:t>
            </a:r>
            <a:r>
              <a:rPr lang="da-DK" dirty="0" smtClean="0"/>
              <a:t> </a:t>
            </a:r>
            <a:r>
              <a:rPr lang="da-DK" dirty="0" err="1" smtClean="0"/>
              <a:t>current</a:t>
            </a:r>
            <a:r>
              <a:rPr lang="da-DK" dirty="0" smtClean="0"/>
              <a:t> version</a:t>
            </a:r>
          </a:p>
          <a:p>
            <a:pPr lvl="1"/>
            <a:r>
              <a:rPr lang="da-DK" sz="2000" dirty="0" smtClean="0">
                <a:solidFill>
                  <a:srgbClr val="C00000"/>
                </a:solidFill>
              </a:rPr>
              <a:t>fast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&amp; </a:t>
            </a:r>
            <a:r>
              <a:rPr lang="da-DK" sz="2000" dirty="0" err="1" smtClean="0">
                <a:solidFill>
                  <a:srgbClr val="C00000"/>
                </a:solidFill>
              </a:rPr>
              <a:t>queries</a:t>
            </a:r>
            <a:r>
              <a:rPr lang="da-DK" sz="2000" dirty="0" smtClean="0">
                <a:solidFill>
                  <a:srgbClr val="C00000"/>
                </a:solidFill>
              </a:rPr>
              <a:t> to </a:t>
            </a:r>
            <a:r>
              <a:rPr lang="da-DK" sz="2000" dirty="0" err="1" smtClean="0">
                <a:solidFill>
                  <a:srgbClr val="C00000"/>
                </a:solidFill>
              </a:rPr>
              <a:t>current</a:t>
            </a:r>
            <a:r>
              <a:rPr lang="da-DK" sz="2000" dirty="0" smtClean="0">
                <a:solidFill>
                  <a:srgbClr val="C00000"/>
                </a:solidFill>
              </a:rPr>
              <a:t> version,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efficient</a:t>
            </a:r>
            <a:r>
              <a:rPr lang="da-DK" sz="2000" dirty="0" smtClean="0">
                <a:solidFill>
                  <a:srgbClr val="C00000"/>
                </a:solidFill>
              </a:rPr>
              <a:t>,  </a:t>
            </a:r>
            <a:r>
              <a:rPr lang="da-DK" sz="2000" dirty="0" err="1" smtClean="0">
                <a:solidFill>
                  <a:srgbClr val="C00000"/>
                </a:solidFill>
              </a:rPr>
              <a:t>slow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queries</a:t>
            </a:r>
            <a:r>
              <a:rPr lang="da-DK" sz="2000" dirty="0" smtClean="0">
                <a:solidFill>
                  <a:srgbClr val="C00000"/>
                </a:solidFill>
              </a:rPr>
              <a:t> in the </a:t>
            </a:r>
            <a:r>
              <a:rPr lang="da-DK" sz="2000" dirty="0" err="1" smtClean="0">
                <a:solidFill>
                  <a:srgbClr val="C00000"/>
                </a:solidFill>
              </a:rPr>
              <a:t>past</a:t>
            </a:r>
            <a:endParaRPr lang="da-DK" sz="2000" dirty="0" smtClean="0">
              <a:solidFill>
                <a:srgbClr val="C00000"/>
              </a:solidFill>
            </a:endParaRPr>
          </a:p>
          <a:p>
            <a:r>
              <a:rPr lang="da-DK" dirty="0" err="1" smtClean="0"/>
              <a:t>Path</a:t>
            </a:r>
            <a:r>
              <a:rPr lang="da-DK" dirty="0" smtClean="0"/>
              <a:t> </a:t>
            </a:r>
            <a:r>
              <a:rPr lang="da-DK" dirty="0" err="1" smtClean="0"/>
              <a:t>copying</a:t>
            </a:r>
            <a:endParaRPr lang="da-DK" dirty="0" smtClean="0"/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applies</a:t>
            </a:r>
            <a:r>
              <a:rPr lang="da-DK" sz="2000" dirty="0" smtClean="0">
                <a:solidFill>
                  <a:srgbClr val="C00000"/>
                </a:solidFill>
              </a:rPr>
              <a:t> to </a:t>
            </a:r>
            <a:r>
              <a:rPr lang="da-DK" sz="2000" dirty="0" err="1" smtClean="0">
                <a:solidFill>
                  <a:srgbClr val="C00000"/>
                </a:solidFill>
              </a:rPr>
              <a:t>trees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dirty="0" err="1" smtClean="0">
                <a:solidFill>
                  <a:srgbClr val="C00000"/>
                </a:solidFill>
              </a:rPr>
              <a:t>no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overhead,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overhead = </a:t>
            </a:r>
            <a:r>
              <a:rPr lang="da-DK" sz="2000" dirty="0" err="1" smtClean="0">
                <a:solidFill>
                  <a:srgbClr val="C00000"/>
                </a:solidFill>
              </a:rPr>
              <a:t>depth</a:t>
            </a:r>
            <a:r>
              <a:rPr lang="da-DK" sz="2000" dirty="0" smtClean="0">
                <a:solidFill>
                  <a:srgbClr val="C00000"/>
                </a:solidFill>
              </a:rPr>
              <a:t> of </a:t>
            </a:r>
            <a:r>
              <a:rPr lang="da-DK" sz="2000" dirty="0" err="1" smtClean="0">
                <a:solidFill>
                  <a:srgbClr val="C00000"/>
                </a:solidFill>
              </a:rPr>
              <a:t>update</a:t>
            </a:r>
            <a:endParaRPr lang="da-DK" sz="2000" dirty="0" smtClean="0">
              <a:solidFill>
                <a:srgbClr val="C00000"/>
              </a:solidFill>
            </a:endParaRPr>
          </a:p>
          <a:p>
            <a:r>
              <a:rPr lang="da-DK" dirty="0" smtClean="0"/>
              <a:t>Fat node	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p</a:t>
            </a:r>
            <a:r>
              <a:rPr lang="da-DK" sz="2000" dirty="0" err="1" smtClean="0">
                <a:solidFill>
                  <a:srgbClr val="C00000"/>
                </a:solidFill>
              </a:rPr>
              <a:t>artial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persistence</a:t>
            </a:r>
            <a:r>
              <a:rPr lang="da-DK" sz="2000" dirty="0" smtClean="0">
                <a:solidFill>
                  <a:srgbClr val="C00000"/>
                </a:solidFill>
              </a:rPr>
              <a:t>: O(1)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and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optimal, </a:t>
            </a:r>
            <a:r>
              <a:rPr lang="da-DK" sz="2000" dirty="0" err="1" smtClean="0">
                <a:solidFill>
                  <a:srgbClr val="C00000"/>
                </a:solidFill>
              </a:rPr>
              <a:t>loglog</a:t>
            </a:r>
            <a:r>
              <a:rPr lang="da-DK" sz="2000" dirty="0" smtClean="0">
                <a:solidFill>
                  <a:srgbClr val="C00000"/>
                </a:solidFill>
              </a:rPr>
              <a:t> n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f</a:t>
            </a:r>
            <a:r>
              <a:rPr lang="da-DK" sz="2000" dirty="0" err="1" smtClean="0">
                <a:solidFill>
                  <a:srgbClr val="C00000"/>
                </a:solidFill>
              </a:rPr>
              <a:t>ull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persistence</a:t>
            </a:r>
            <a:r>
              <a:rPr lang="da-DK" sz="2000" dirty="0" smtClean="0">
                <a:solidFill>
                  <a:srgbClr val="C00000"/>
                </a:solidFill>
              </a:rPr>
              <a:t>: </a:t>
            </a:r>
            <a:r>
              <a:rPr lang="da-DK" sz="2000" dirty="0" smtClean="0">
                <a:solidFill>
                  <a:srgbClr val="C00000"/>
                </a:solidFill>
              </a:rPr>
              <a:t>O(</a:t>
            </a:r>
            <a:r>
              <a:rPr lang="da-DK" sz="2000" dirty="0" err="1" smtClean="0">
                <a:solidFill>
                  <a:srgbClr val="C00000"/>
                </a:solidFill>
              </a:rPr>
              <a:t>loglog</a:t>
            </a:r>
            <a:r>
              <a:rPr lang="da-DK" sz="2000" dirty="0" smtClean="0">
                <a:solidFill>
                  <a:srgbClr val="C00000"/>
                </a:solidFill>
              </a:rPr>
              <a:t> n) </a:t>
            </a:r>
            <a:r>
              <a:rPr lang="da-DK" sz="2000" dirty="0" err="1" smtClean="0">
                <a:solidFill>
                  <a:srgbClr val="C00000"/>
                </a:solidFill>
              </a:rPr>
              <a:t>expected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amortized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smtClean="0">
                <a:solidFill>
                  <a:srgbClr val="C00000"/>
                </a:solidFill>
              </a:rPr>
              <a:t>and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optimal, </a:t>
            </a:r>
            <a:r>
              <a:rPr lang="da-DK" sz="2000" dirty="0" err="1" smtClean="0">
                <a:solidFill>
                  <a:srgbClr val="C00000"/>
                </a:solidFill>
              </a:rPr>
              <a:t>loglog</a:t>
            </a:r>
            <a:r>
              <a:rPr lang="da-DK" sz="2000" dirty="0" smtClean="0">
                <a:solidFill>
                  <a:srgbClr val="C00000"/>
                </a:solidFill>
              </a:rPr>
              <a:t> n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smtClean="0">
                <a:solidFill>
                  <a:srgbClr val="C00000"/>
                </a:solidFill>
              </a:rPr>
              <a:t>overhead</a:t>
            </a:r>
          </a:p>
          <a:p>
            <a:r>
              <a:rPr lang="da-DK" dirty="0" smtClean="0"/>
              <a:t>Node </a:t>
            </a:r>
            <a:r>
              <a:rPr lang="da-DK" dirty="0" err="1" smtClean="0"/>
              <a:t>copying</a:t>
            </a:r>
            <a:r>
              <a:rPr lang="da-DK" dirty="0" err="1" smtClean="0"/>
              <a:t>/</a:t>
            </a:r>
            <a:r>
              <a:rPr lang="da-DK" dirty="0" err="1" smtClean="0"/>
              <a:t>splitting</a:t>
            </a:r>
            <a:endParaRPr lang="da-DK" dirty="0" smtClean="0"/>
          </a:p>
          <a:p>
            <a:pPr lvl="1"/>
            <a:r>
              <a:rPr lang="da-DK" sz="2000" dirty="0" smtClean="0">
                <a:solidFill>
                  <a:srgbClr val="C00000"/>
                </a:solidFill>
              </a:rPr>
              <a:t>fast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&amp;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queries</a:t>
            </a:r>
            <a:r>
              <a:rPr lang="da-DK" sz="2000" dirty="0" smtClean="0">
                <a:solidFill>
                  <a:srgbClr val="C00000"/>
                </a:solidFill>
              </a:rPr>
              <a:t> (</a:t>
            </a:r>
            <a:r>
              <a:rPr lang="da-DK" sz="2000" dirty="0" err="1" smtClean="0">
                <a:solidFill>
                  <a:srgbClr val="C00000"/>
                </a:solidFill>
              </a:rPr>
              <a:t>amortized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for </a:t>
            </a:r>
            <a:r>
              <a:rPr lang="da-DK" sz="2000" dirty="0" err="1" smtClean="0">
                <a:solidFill>
                  <a:srgbClr val="C00000"/>
                </a:solidFill>
              </a:rPr>
              <a:t>full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persistence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only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works</a:t>
            </a:r>
            <a:r>
              <a:rPr lang="da-DK" sz="2000" dirty="0" smtClean="0">
                <a:solidFill>
                  <a:srgbClr val="C00000"/>
                </a:solidFill>
              </a:rPr>
              <a:t> for </a:t>
            </a:r>
            <a:r>
              <a:rPr lang="da-DK" sz="2000" dirty="0" err="1" smtClean="0">
                <a:solidFill>
                  <a:srgbClr val="C00000"/>
                </a:solidFill>
              </a:rPr>
              <a:t>pointer-based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structures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with</a:t>
            </a:r>
            <a:r>
              <a:rPr lang="da-DK" sz="2000" dirty="0" smtClean="0">
                <a:solidFill>
                  <a:srgbClr val="C00000"/>
                </a:solidFill>
              </a:rPr>
              <a:t> O(1) </a:t>
            </a:r>
            <a:r>
              <a:rPr lang="da-DK" sz="2000" dirty="0" err="1" smtClean="0">
                <a:solidFill>
                  <a:srgbClr val="C00000"/>
                </a:solidFill>
              </a:rPr>
              <a:t>degree</a:t>
            </a:r>
            <a:endParaRPr lang="da-DK" sz="20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6013</TotalTime>
  <Words>689</Words>
  <Application>Microsoft Office PowerPoint</Application>
  <PresentationFormat>On-screen Show (4:3)</PresentationFormat>
  <Paragraphs>194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Partial persistence</vt:lpstr>
      <vt:lpstr>Slide 5</vt:lpstr>
      <vt:lpstr>Persistence techniques</vt:lpstr>
      <vt:lpstr>Comparison of persistence techniques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82</cp:revision>
  <dcterms:created xsi:type="dcterms:W3CDTF">2011-08-23T21:07:42Z</dcterms:created>
  <dcterms:modified xsi:type="dcterms:W3CDTF">2011-11-10T13:19:34Z</dcterms:modified>
</cp:coreProperties>
</file>