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FFFF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33" autoAdjust="0"/>
  </p:normalViewPr>
  <p:slideViewPr>
    <p:cSldViewPr>
      <p:cViewPr varScale="1">
        <p:scale>
          <a:sx n="120" d="100"/>
          <a:sy n="12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8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msb</a:t>
            </a:r>
            <a:r>
              <a:rPr lang="da-DK" dirty="0" smtClean="0"/>
              <a:t> = </a:t>
            </a:r>
            <a:r>
              <a:rPr lang="da-DK" dirty="0" err="1" smtClean="0"/>
              <a:t>tabulation</a:t>
            </a:r>
            <a:r>
              <a:rPr lang="da-DK" baseline="0" dirty="0" smtClean="0"/>
              <a:t> / </a:t>
            </a:r>
            <a:r>
              <a:rPr lang="da-DK" baseline="0" dirty="0" err="1" smtClean="0"/>
              <a:t>int-to-float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conversion</a:t>
            </a:r>
            <a:r>
              <a:rPr lang="da-DK" baseline="0" dirty="0" smtClean="0"/>
              <a:t> / </a:t>
            </a:r>
            <a:r>
              <a:rPr lang="da-DK" baseline="0" dirty="0" err="1" smtClean="0"/>
              <a:t>using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multiplication</a:t>
            </a:r>
            <a:r>
              <a:rPr lang="da-DK" baseline="0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Connector 102"/>
          <p:cNvCxnSpPr/>
          <p:nvPr/>
        </p:nvCxnSpPr>
        <p:spPr>
          <a:xfrm>
            <a:off x="6804248" y="2447663"/>
            <a:ext cx="624115" cy="261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5152572" y="2440270"/>
            <a:ext cx="1136032" cy="302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Nearest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 Ancestors (NCA)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5189130"/>
            <a:ext cx="20162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Discrete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Range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Maximum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64430" y="5261138"/>
          <a:ext cx="6096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82" name="Group 81"/>
          <p:cNvGrpSpPr/>
          <p:nvPr/>
        </p:nvGrpSpPr>
        <p:grpSpPr>
          <a:xfrm>
            <a:off x="2454740" y="2543525"/>
            <a:ext cx="5976664" cy="1965592"/>
            <a:chOff x="1739806" y="4509120"/>
            <a:chExt cx="5976664" cy="1723256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979712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55776" y="5157192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059832" y="5589240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6372200" y="4725144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48264" y="4725144"/>
              <a:ext cx="532522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2555776" y="4725144"/>
              <a:ext cx="165618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211960" y="4725144"/>
              <a:ext cx="504056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716016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1739806" y="4509120"/>
              <a:ext cx="5976664" cy="1723256"/>
              <a:chOff x="1739806" y="4509120"/>
              <a:chExt cx="5976664" cy="1723256"/>
            </a:xfrm>
            <a:solidFill>
              <a:srgbClr val="FFFF00"/>
            </a:solidFill>
          </p:grpSpPr>
          <p:sp>
            <p:nvSpPr>
              <p:cNvPr id="9" name="Oval 8"/>
              <p:cNvSpPr/>
              <p:nvPr/>
            </p:nvSpPr>
            <p:spPr>
              <a:xfrm>
                <a:off x="1739806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4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287067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7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834328" y="580032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1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381589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6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28850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1200" b="1" dirty="0" smtClean="0">
                    <a:solidFill>
                      <a:schemeClr val="tx1"/>
                    </a:solidFill>
                  </a:rPr>
                  <a:t>11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476111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6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665155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8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023372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2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212414" y="4941168"/>
                <a:ext cx="504056" cy="4320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3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117894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5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3" name="Title 1"/>
          <p:cNvSpPr txBox="1">
            <a:spLocks/>
          </p:cNvSpPr>
          <p:nvPr/>
        </p:nvSpPr>
        <p:spPr>
          <a:xfrm>
            <a:off x="107504" y="2780928"/>
            <a:ext cx="201622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ts val="2400"/>
              </a:lnSpc>
              <a:spcBef>
                <a:spcPct val="0"/>
              </a:spcBef>
              <a:defRPr/>
            </a:pPr>
            <a:r>
              <a:rPr lang="en-US" sz="2800" b="1" dirty="0" smtClean="0"/>
              <a:t>Cartesian </a:t>
            </a:r>
            <a:br>
              <a:rPr lang="en-US" sz="2800" b="1" dirty="0" smtClean="0"/>
            </a:br>
            <a:r>
              <a:rPr lang="en-US" sz="2800" b="1" dirty="0" smtClean="0"/>
              <a:t>Tree</a:t>
            </a:r>
          </a:p>
          <a:p>
            <a:pPr algn="ctr">
              <a:lnSpc>
                <a:spcPts val="2400"/>
              </a:lnSpc>
              <a:spcBef>
                <a:spcPct val="0"/>
              </a:spcBef>
              <a:defRPr/>
            </a:pPr>
            <a:r>
              <a:rPr lang="da-DK" sz="1900" b="1" dirty="0" smtClean="0"/>
              <a:t>[</a:t>
            </a:r>
            <a:r>
              <a:rPr lang="da-DK" sz="1900" b="1" dirty="0" err="1" smtClean="0"/>
              <a:t>Vuillemin</a:t>
            </a:r>
            <a:r>
              <a:rPr lang="da-DK" sz="1900" b="1" dirty="0" smtClean="0"/>
              <a:t> 1980]</a:t>
            </a:r>
            <a:endParaRPr lang="en-US" sz="1900" b="1" dirty="0" smtClean="0"/>
          </a:p>
        </p:txBody>
      </p:sp>
      <p:sp>
        <p:nvSpPr>
          <p:cNvPr id="84" name="TextBox 83"/>
          <p:cNvSpPr txBox="1"/>
          <p:nvPr/>
        </p:nvSpPr>
        <p:spPr>
          <a:xfrm>
            <a:off x="3635896" y="507529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24128" y="50456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491880" y="5405154"/>
            <a:ext cx="2736304" cy="144016"/>
            <a:chOff x="3419872" y="5157192"/>
            <a:chExt cx="2736304" cy="144016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Straight Arrow Connector 93"/>
          <p:cNvCxnSpPr/>
          <p:nvPr/>
        </p:nvCxnSpPr>
        <p:spPr>
          <a:xfrm rot="5400000" flipH="1" flipV="1">
            <a:off x="4716975" y="6167790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967470" y="6197242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rgbClr val="C00000"/>
                </a:solidFill>
              </a:rPr>
              <a:t>max(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318836" y="37890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055140" y="321297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678876" y="2132856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549374" y="4015752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737518" y="3526772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643446" y="2547126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b="1" dirty="0" smtClean="0">
                <a:solidFill>
                  <a:schemeClr val="tx1"/>
                </a:solidFill>
              </a:rPr>
              <a:t>11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6285567" y="2132856"/>
            <a:ext cx="504056" cy="4928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b="1" dirty="0" smtClean="0">
                <a:solidFill>
                  <a:schemeClr val="tx1"/>
                </a:solidFill>
              </a:rPr>
              <a:t>13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130130" y="1321604"/>
            <a:ext cx="6840760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Preprocessing</a:t>
            </a:r>
            <a:r>
              <a:rPr lang="da-DK" sz="2800" dirty="0" smtClean="0"/>
              <a:t> Time   </a:t>
            </a:r>
            <a:r>
              <a:rPr lang="da-DK" sz="2800" dirty="0" err="1" smtClean="0"/>
              <a:t>vs</a:t>
            </a:r>
            <a:r>
              <a:rPr lang="da-DK" sz="2800" dirty="0" smtClean="0"/>
              <a:t>   Query Time ?</a:t>
            </a:r>
            <a:endParaRPr lang="en-US" sz="2800" dirty="0"/>
          </a:p>
        </p:txBody>
      </p:sp>
      <p:sp>
        <p:nvSpPr>
          <p:cNvPr id="112" name="Title 1"/>
          <p:cNvSpPr>
            <a:spLocks noGrp="1"/>
          </p:cNvSpPr>
          <p:nvPr>
            <p:ph type="title"/>
          </p:nvPr>
        </p:nvSpPr>
        <p:spPr>
          <a:xfrm>
            <a:off x="-180528" y="341784"/>
            <a:ext cx="9577064" cy="11430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Org. [D. </a:t>
            </a:r>
            <a:r>
              <a:rPr lang="en-US" sz="1400" dirty="0" err="1" smtClean="0"/>
              <a:t>Harel</a:t>
            </a:r>
            <a:r>
              <a:rPr lang="en-US" sz="1400" dirty="0" smtClean="0"/>
              <a:t>, R.E.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Fast algorithms for finding nearest common ancestors</a:t>
            </a:r>
            <a:r>
              <a:rPr lang="en-US" sz="1400" dirty="0" smtClean="0"/>
              <a:t>, SIAM J. on Comp. 13 (2): 338–355, 1984]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3" grpId="0"/>
      <p:bldP spid="84" grpId="0"/>
      <p:bldP spid="86" grpId="0"/>
      <p:bldP spid="95" grpId="0"/>
      <p:bldP spid="96" grpId="0"/>
      <p:bldP spid="97" grpId="0"/>
      <p:bldP spid="99" grpId="0"/>
      <p:bldP spid="100" grpId="0" animBg="1"/>
      <p:bldP spid="101" grpId="0" animBg="1"/>
      <p:bldP spid="102" grpId="0" animBg="1"/>
      <p:bldP spid="105" grpId="0" animBg="1"/>
      <p:bldP spid="1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920"/>
            <a:ext cx="8229600" cy="5806480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Incremental</a:t>
            </a:r>
            <a:r>
              <a:rPr lang="da-DK" dirty="0" smtClean="0"/>
              <a:t> </a:t>
            </a:r>
            <a:r>
              <a:rPr lang="da-DK" dirty="0" err="1" smtClean="0"/>
              <a:t>construction</a:t>
            </a:r>
            <a:r>
              <a:rPr lang="da-DK" dirty="0" smtClean="0"/>
              <a:t> </a:t>
            </a:r>
            <a:r>
              <a:rPr lang="da-DK" dirty="0" err="1" smtClean="0"/>
              <a:t>left-to-right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r>
              <a:rPr lang="da-DK" dirty="0" smtClean="0"/>
              <a:t>O(</a:t>
            </a:r>
            <a:r>
              <a:rPr lang="da-DK" i="1" dirty="0" smtClean="0"/>
              <a:t>n</a:t>
            </a:r>
            <a:r>
              <a:rPr lang="da-DK" dirty="0" smtClean="0"/>
              <a:t>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Cartesian Tree Construction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763688" y="5506432"/>
          <a:ext cx="5544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936104"/>
                <a:gridCol w="567063"/>
                <a:gridCol w="693077"/>
                <a:gridCol w="468052"/>
                <a:gridCol w="1080120"/>
                <a:gridCol w="648072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∙∙∙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3707904" y="3033802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b="1" dirty="0" smtClean="0">
                <a:solidFill>
                  <a:schemeClr val="tx1"/>
                </a:solidFill>
              </a:rPr>
              <a:t>10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860032" y="2204864"/>
            <a:ext cx="3312368" cy="2771462"/>
            <a:chOff x="4860032" y="2204864"/>
            <a:chExt cx="3312368" cy="2771462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380312" y="4112230"/>
              <a:ext cx="504056" cy="5040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6444208" y="2490030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948264" y="3066094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092280" y="3573016"/>
              <a:ext cx="720080" cy="8289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732240" y="2481646"/>
              <a:ext cx="1152128" cy="10913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6516216" y="2204864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092280" y="3861048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020272" y="2769678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>
              <a:off x="7630932" y="4624670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7668344" y="4365104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596336" y="3284984"/>
              <a:ext cx="504056" cy="492806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10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4860032" y="3212976"/>
              <a:ext cx="1008112" cy="0"/>
            </a:xfrm>
            <a:prstGeom prst="straightConnector1">
              <a:avLst/>
            </a:prstGeom>
            <a:ln w="889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843808" y="2773377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 smtClean="0">
                <a:solidFill>
                  <a:srgbClr val="C00000"/>
                </a:solidFill>
              </a:rPr>
              <a:t>+</a:t>
            </a:r>
            <a:endParaRPr lang="en-US" sz="6000" b="1" dirty="0">
              <a:solidFill>
                <a:srgbClr val="C0000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115616" y="2396980"/>
            <a:ext cx="2232248" cy="2184148"/>
            <a:chOff x="1115616" y="2396980"/>
            <a:chExt cx="2232248" cy="2184148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1115616" y="2682146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619672" y="3258210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195736" y="3762266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03648" y="2673762"/>
              <a:ext cx="1656184" cy="15121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187624" y="2396980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267744" y="3465850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8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91680" y="2961794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13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2806396" y="4229472"/>
              <a:ext cx="296416" cy="3516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3808" y="3969906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131840" y="386104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START HERE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 uiExpand="1" animBg="1"/>
      <p:bldP spid="43" grpId="0" uiExpand="1"/>
      <p:bldP spid="46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19672" y="1679429"/>
            <a:ext cx="5976664" cy="1965592"/>
            <a:chOff x="1739806" y="4509120"/>
            <a:chExt cx="5976664" cy="1723256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1979712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55776" y="5157192"/>
              <a:ext cx="108012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059832" y="5589240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372200" y="4725144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948264" y="4725144"/>
              <a:ext cx="532522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55776" y="4725144"/>
              <a:ext cx="165618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211960" y="4725144"/>
              <a:ext cx="504056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716016" y="5157192"/>
              <a:ext cx="576064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70"/>
            <p:cNvGrpSpPr/>
            <p:nvPr/>
          </p:nvGrpSpPr>
          <p:grpSpPr>
            <a:xfrm>
              <a:off x="1739806" y="4509120"/>
              <a:ext cx="5976664" cy="1723256"/>
              <a:chOff x="1739806" y="4509120"/>
              <a:chExt cx="5976664" cy="1723256"/>
            </a:xfrm>
            <a:solidFill>
              <a:srgbClr val="FFFF00"/>
            </a:solidFill>
          </p:grpSpPr>
          <p:sp>
            <p:nvSpPr>
              <p:cNvPr id="17" name="Oval 16"/>
              <p:cNvSpPr/>
              <p:nvPr/>
            </p:nvSpPr>
            <p:spPr>
              <a:xfrm>
                <a:off x="1739806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A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87067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B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Oval 10"/>
              <p:cNvSpPr/>
              <p:nvPr/>
            </p:nvSpPr>
            <p:spPr>
              <a:xfrm>
                <a:off x="2834328" y="580032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C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81589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D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928850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476111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F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665155" y="4509120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J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023372" y="53732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G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212414" y="4941168"/>
                <a:ext cx="504056" cy="43204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K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117894" y="4941168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b="1" dirty="0" smtClean="0">
                    <a:solidFill>
                      <a:schemeClr val="tx1"/>
                    </a:solidFill>
                  </a:rPr>
                  <a:t>I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Reduction: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NCA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 Discrete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Range Maximum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69180" y="1511559"/>
            <a:ext cx="624115" cy="261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297151" y="1504166"/>
            <a:ext cx="1156387" cy="3457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354667" y="1291771"/>
            <a:ext cx="6524171" cy="2564191"/>
          </a:xfrm>
          <a:custGeom>
            <a:avLst/>
            <a:gdLst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896533 w 6524171"/>
              <a:gd name="connsiteY13" fmla="*/ 1059543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129117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273133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524171" h="2564191">
                <a:moveTo>
                  <a:pt x="3696304" y="14515"/>
                </a:moveTo>
                <a:cubicBezTo>
                  <a:pt x="3233056" y="113695"/>
                  <a:pt x="2769809" y="212876"/>
                  <a:pt x="2288419" y="348343"/>
                </a:cubicBezTo>
                <a:cubicBezTo>
                  <a:pt x="1807029" y="483810"/>
                  <a:pt x="1170819" y="641048"/>
                  <a:pt x="807962" y="827315"/>
                </a:cubicBezTo>
                <a:cubicBezTo>
                  <a:pt x="445105" y="1013582"/>
                  <a:pt x="222552" y="1277257"/>
                  <a:pt x="111276" y="1465943"/>
                </a:cubicBezTo>
                <a:cubicBezTo>
                  <a:pt x="0" y="1654629"/>
                  <a:pt x="45961" y="1857829"/>
                  <a:pt x="140304" y="1959429"/>
                </a:cubicBezTo>
                <a:cubicBezTo>
                  <a:pt x="234647" y="2061029"/>
                  <a:pt x="522514" y="2155372"/>
                  <a:pt x="677333" y="2075543"/>
                </a:cubicBezTo>
                <a:cubicBezTo>
                  <a:pt x="832152" y="1995715"/>
                  <a:pt x="890210" y="1538515"/>
                  <a:pt x="1069219" y="1480458"/>
                </a:cubicBezTo>
                <a:cubicBezTo>
                  <a:pt x="1248228" y="1422401"/>
                  <a:pt x="1712685" y="1676400"/>
                  <a:pt x="1751390" y="1727200"/>
                </a:cubicBezTo>
                <a:cubicBezTo>
                  <a:pt x="1790095" y="1778000"/>
                  <a:pt x="1395790" y="1710268"/>
                  <a:pt x="1301447" y="1785258"/>
                </a:cubicBezTo>
                <a:cubicBezTo>
                  <a:pt x="1207104" y="1860248"/>
                  <a:pt x="1151466" y="2053772"/>
                  <a:pt x="1185333" y="2177143"/>
                </a:cubicBezTo>
                <a:cubicBezTo>
                  <a:pt x="1219200" y="2300514"/>
                  <a:pt x="1299028" y="2564191"/>
                  <a:pt x="1504647" y="2525486"/>
                </a:cubicBezTo>
                <a:cubicBezTo>
                  <a:pt x="1710266" y="2486781"/>
                  <a:pt x="2230361" y="2140858"/>
                  <a:pt x="2419047" y="1944915"/>
                </a:cubicBezTo>
                <a:cubicBezTo>
                  <a:pt x="2607733" y="1748972"/>
                  <a:pt x="2767744" y="1473794"/>
                  <a:pt x="2636762" y="1349829"/>
                </a:cubicBezTo>
                <a:cubicBezTo>
                  <a:pt x="2505780" y="1225864"/>
                  <a:pt x="1656408" y="1261913"/>
                  <a:pt x="1633157" y="1201125"/>
                </a:cubicBezTo>
                <a:cubicBezTo>
                  <a:pt x="1609906" y="1140337"/>
                  <a:pt x="2276766" y="953060"/>
                  <a:pt x="2497253" y="985101"/>
                </a:cubicBezTo>
                <a:cubicBezTo>
                  <a:pt x="2717740" y="1017142"/>
                  <a:pt x="2770748" y="1223727"/>
                  <a:pt x="2956076" y="1393372"/>
                </a:cubicBezTo>
                <a:cubicBezTo>
                  <a:pt x="3141404" y="1563017"/>
                  <a:pt x="3406019" y="1913467"/>
                  <a:pt x="3609219" y="2002972"/>
                </a:cubicBezTo>
                <a:cubicBezTo>
                  <a:pt x="3812419" y="2092477"/>
                  <a:pt x="4068838" y="2022324"/>
                  <a:pt x="4175276" y="1930400"/>
                </a:cubicBezTo>
                <a:cubicBezTo>
                  <a:pt x="4281714" y="1838476"/>
                  <a:pt x="4383314" y="1649791"/>
                  <a:pt x="4247847" y="1451429"/>
                </a:cubicBezTo>
                <a:cubicBezTo>
                  <a:pt x="4112380" y="1253067"/>
                  <a:pt x="3396343" y="909562"/>
                  <a:pt x="3362476" y="740229"/>
                </a:cubicBezTo>
                <a:cubicBezTo>
                  <a:pt x="3328609" y="570896"/>
                  <a:pt x="3768876" y="454781"/>
                  <a:pt x="4044647" y="435429"/>
                </a:cubicBezTo>
                <a:cubicBezTo>
                  <a:pt x="4320418" y="416077"/>
                  <a:pt x="4939695" y="546706"/>
                  <a:pt x="5017104" y="624115"/>
                </a:cubicBezTo>
                <a:cubicBezTo>
                  <a:pt x="5094513" y="701524"/>
                  <a:pt x="4598609" y="791029"/>
                  <a:pt x="4509104" y="899886"/>
                </a:cubicBezTo>
                <a:cubicBezTo>
                  <a:pt x="4419599" y="1008743"/>
                  <a:pt x="4446209" y="1170820"/>
                  <a:pt x="4480076" y="1277258"/>
                </a:cubicBezTo>
                <a:cubicBezTo>
                  <a:pt x="4513943" y="1383696"/>
                  <a:pt x="4622728" y="1503199"/>
                  <a:pt x="4712304" y="1538515"/>
                </a:cubicBezTo>
                <a:cubicBezTo>
                  <a:pt x="4801880" y="1573831"/>
                  <a:pt x="4918656" y="1533387"/>
                  <a:pt x="5017533" y="1489157"/>
                </a:cubicBezTo>
                <a:cubicBezTo>
                  <a:pt x="5116410" y="1444927"/>
                  <a:pt x="5201617" y="1310869"/>
                  <a:pt x="5305565" y="1273133"/>
                </a:cubicBezTo>
                <a:cubicBezTo>
                  <a:pt x="5409513" y="1235397"/>
                  <a:pt x="5568343" y="1216094"/>
                  <a:pt x="5641219" y="1262743"/>
                </a:cubicBezTo>
                <a:cubicBezTo>
                  <a:pt x="5714095" y="1309392"/>
                  <a:pt x="5619448" y="1531258"/>
                  <a:pt x="5742819" y="1553029"/>
                </a:cubicBezTo>
                <a:cubicBezTo>
                  <a:pt x="5866190" y="1574800"/>
                  <a:pt x="6291942" y="1528839"/>
                  <a:pt x="6381447" y="1393372"/>
                </a:cubicBezTo>
                <a:cubicBezTo>
                  <a:pt x="6470952" y="1257905"/>
                  <a:pt x="6524171" y="972458"/>
                  <a:pt x="6279847" y="740229"/>
                </a:cubicBezTo>
                <a:cubicBezTo>
                  <a:pt x="6035523" y="508000"/>
                  <a:pt x="5475513" y="254000"/>
                  <a:pt x="4915504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876256" y="11874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C00000"/>
                </a:solidFill>
              </a:rPr>
              <a:t>Euler</a:t>
            </a:r>
            <a:r>
              <a:rPr lang="da-DK" dirty="0" smtClean="0">
                <a:solidFill>
                  <a:srgbClr val="C00000"/>
                </a:solidFill>
              </a:rPr>
              <a:t> Tour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827575" y="4847560"/>
          <a:ext cx="820892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  <a:gridCol w="3909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5496" y="4797152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node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324544" y="51571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depth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11760" y="310089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1108" y="27408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15816" y="1156682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808940" y="168303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917526" y="2665940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714306" y="3151656"/>
            <a:ext cx="504056" cy="4928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48064" y="450912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60306" y="450912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60461" y="5227093"/>
            <a:ext cx="368488" cy="3548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75856" y="609329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rgbClr val="C00000"/>
                </a:solidFill>
              </a:rPr>
              <a:t>minimum </a:t>
            </a:r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endParaRPr lang="en-US" sz="2000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4428381" y="5948883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flipV="1">
            <a:off x="3203848" y="5653115"/>
            <a:ext cx="2326095" cy="126480"/>
            <a:chOff x="3419872" y="5157192"/>
            <a:chExt cx="2736304" cy="14401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419872" y="515719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419872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156176" y="515719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529020" y="4466140"/>
            <a:ext cx="9178" cy="29641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75856" y="407707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50499" y="1196752"/>
            <a:ext cx="504056" cy="49280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tx1"/>
                </a:solidFill>
              </a:rPr>
              <a:t>H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4" grpId="0"/>
      <p:bldP spid="35" grpId="0"/>
      <p:bldP spid="38" grpId="0"/>
      <p:bldP spid="39" grpId="0" animBg="1"/>
      <p:bldP spid="4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NCA on Perfect Binary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Trees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1520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21293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7566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4471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51645" y="1571330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86862" y="2148394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57417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  <a:endCxn id="9" idx="5"/>
          </p:cNvCxnSpPr>
          <p:nvPr/>
        </p:nvCxnSpPr>
        <p:spPr>
          <a:xfrm rot="16200000" flipV="1">
            <a:off x="566726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396859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66633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92905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1402756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0"/>
            <a:endCxn id="17" idx="5"/>
          </p:cNvCxnSpPr>
          <p:nvPr/>
        </p:nvCxnSpPr>
        <p:spPr>
          <a:xfrm rot="16200000" flipV="1">
            <a:off x="1712065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0"/>
            <a:endCxn id="10" idx="2"/>
          </p:cNvCxnSpPr>
          <p:nvPr/>
        </p:nvCxnSpPr>
        <p:spPr>
          <a:xfrm rot="5400000" flipH="1" flipV="1">
            <a:off x="661700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1"/>
            <a:endCxn id="10" idx="5"/>
          </p:cNvCxnSpPr>
          <p:nvPr/>
        </p:nvCxnSpPr>
        <p:spPr>
          <a:xfrm rot="16200000" flipV="1">
            <a:off x="1269913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553435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3208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49480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56385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 flipH="1" flipV="1">
            <a:off x="2559331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0"/>
            <a:endCxn id="24" idx="5"/>
          </p:cNvCxnSpPr>
          <p:nvPr/>
        </p:nvCxnSpPr>
        <p:spPr>
          <a:xfrm rot="16200000" flipV="1">
            <a:off x="2868641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698774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68548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994820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3704671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9" idx="0"/>
            <a:endCxn id="30" idx="5"/>
          </p:cNvCxnSpPr>
          <p:nvPr/>
        </p:nvCxnSpPr>
        <p:spPr>
          <a:xfrm rot="16200000" flipV="1">
            <a:off x="4013980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4" idx="0"/>
            <a:endCxn id="25" idx="2"/>
          </p:cNvCxnSpPr>
          <p:nvPr/>
        </p:nvCxnSpPr>
        <p:spPr>
          <a:xfrm rot="5400000" flipH="1" flipV="1">
            <a:off x="2963614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1"/>
            <a:endCxn id="25" idx="5"/>
          </p:cNvCxnSpPr>
          <p:nvPr/>
        </p:nvCxnSpPr>
        <p:spPr>
          <a:xfrm rot="16200000" flipV="1">
            <a:off x="3571827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7"/>
            <a:endCxn id="12" idx="1"/>
          </p:cNvCxnSpPr>
          <p:nvPr/>
        </p:nvCxnSpPr>
        <p:spPr>
          <a:xfrm rot="5400000" flipH="1" flipV="1">
            <a:off x="1547961" y="1852352"/>
            <a:ext cx="439777" cy="10656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2"/>
            <a:endCxn id="12" idx="6"/>
          </p:cNvCxnSpPr>
          <p:nvPr/>
        </p:nvCxnSpPr>
        <p:spPr>
          <a:xfrm rot="10800000">
            <a:off x="2381228" y="2206101"/>
            <a:ext cx="1075157" cy="43977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781087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350860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77132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684037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816429" y="2148394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 flipH="1" flipV="1">
            <a:off x="4786983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0"/>
            <a:endCxn id="39" idx="5"/>
          </p:cNvCxnSpPr>
          <p:nvPr/>
        </p:nvCxnSpPr>
        <p:spPr>
          <a:xfrm rot="16200000" flipV="1">
            <a:off x="5096292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926426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496199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222471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5932322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0"/>
            <a:endCxn id="46" idx="5"/>
          </p:cNvCxnSpPr>
          <p:nvPr/>
        </p:nvCxnSpPr>
        <p:spPr>
          <a:xfrm rot="16200000" flipV="1">
            <a:off x="6241632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9" idx="0"/>
            <a:endCxn id="40" idx="2"/>
          </p:cNvCxnSpPr>
          <p:nvPr/>
        </p:nvCxnSpPr>
        <p:spPr>
          <a:xfrm rot="5400000" flipH="1" flipV="1">
            <a:off x="5191266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6" idx="1"/>
            <a:endCxn id="40" idx="5"/>
          </p:cNvCxnSpPr>
          <p:nvPr/>
        </p:nvCxnSpPr>
        <p:spPr>
          <a:xfrm rot="16200000" flipV="1">
            <a:off x="5799479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83001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652775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379047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985952" y="2588171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 flipH="1" flipV="1">
            <a:off x="7088898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2" idx="0"/>
            <a:endCxn id="53" idx="5"/>
          </p:cNvCxnSpPr>
          <p:nvPr/>
        </p:nvCxnSpPr>
        <p:spPr>
          <a:xfrm rot="16200000" flipV="1">
            <a:off x="7398207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8228341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798114" y="3533349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524386" y="3071698"/>
            <a:ext cx="94366" cy="115413"/>
          </a:xfrm>
          <a:prstGeom prst="ellips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8234237" y="3229383"/>
            <a:ext cx="363140" cy="24479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8" idx="0"/>
            <a:endCxn id="59" idx="5"/>
          </p:cNvCxnSpPr>
          <p:nvPr/>
        </p:nvCxnSpPr>
        <p:spPr>
          <a:xfrm rot="16200000" flipV="1">
            <a:off x="8543546" y="3231597"/>
            <a:ext cx="363140" cy="2403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3" idx="0"/>
            <a:endCxn id="54" idx="2"/>
          </p:cNvCxnSpPr>
          <p:nvPr/>
        </p:nvCxnSpPr>
        <p:spPr>
          <a:xfrm rot="5400000" flipH="1" flipV="1">
            <a:off x="7493181" y="2578927"/>
            <a:ext cx="425820" cy="55972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9" idx="1"/>
            <a:endCxn id="54" idx="5"/>
          </p:cNvCxnSpPr>
          <p:nvPr/>
        </p:nvCxnSpPr>
        <p:spPr>
          <a:xfrm rot="16200000" flipV="1">
            <a:off x="8101394" y="2651788"/>
            <a:ext cx="401916" cy="47170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0" idx="7"/>
            <a:endCxn id="41" idx="1"/>
          </p:cNvCxnSpPr>
          <p:nvPr/>
        </p:nvCxnSpPr>
        <p:spPr>
          <a:xfrm rot="5400000" flipH="1" flipV="1">
            <a:off x="6077527" y="1852352"/>
            <a:ext cx="439777" cy="10656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4" idx="2"/>
            <a:endCxn id="41" idx="6"/>
          </p:cNvCxnSpPr>
          <p:nvPr/>
        </p:nvCxnSpPr>
        <p:spPr>
          <a:xfrm rot="10800000">
            <a:off x="6910795" y="2206101"/>
            <a:ext cx="1075157" cy="43977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2" idx="7"/>
            <a:endCxn id="11" idx="2"/>
          </p:cNvCxnSpPr>
          <p:nvPr/>
        </p:nvCxnSpPr>
        <p:spPr>
          <a:xfrm rot="5400000" flipH="1" flipV="1">
            <a:off x="3191398" y="805049"/>
            <a:ext cx="536259" cy="218423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1" idx="1"/>
            <a:endCxn id="11" idx="6"/>
          </p:cNvCxnSpPr>
          <p:nvPr/>
        </p:nvCxnSpPr>
        <p:spPr>
          <a:xfrm rot="16200000" flipV="1">
            <a:off x="5470001" y="805048"/>
            <a:ext cx="536259" cy="218423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508104" y="22194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60032" y="27234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2</a:t>
            </a:r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56176" y="272345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rgbClr val="C00000"/>
                </a:solidFill>
              </a:rPr>
              <a:t>2</a:t>
            </a:r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r>
              <a:rPr lang="da-DK" sz="2000" b="1" dirty="0" smtClean="0">
                <a:solidFill>
                  <a:srgbClr val="C00000"/>
                </a:solidFill>
              </a:rPr>
              <a:t>+1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385004" y="121129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23728" y="17873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60232" y="17873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71600" y="22194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4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19398" y="22194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5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339752" y="275539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10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51920" y="272345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11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95736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20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915816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318836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067944" y="31555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b="1" dirty="0" smtClean="0">
                <a:solidFill>
                  <a:srgbClr val="C00000"/>
                </a:solidFill>
              </a:rPr>
              <a:t>23</a:t>
            </a:r>
          </a:p>
        </p:txBody>
      </p:sp>
      <p:sp>
        <p:nvSpPr>
          <p:cNvPr id="82" name="Oval 81"/>
          <p:cNvSpPr/>
          <p:nvPr/>
        </p:nvSpPr>
        <p:spPr>
          <a:xfrm>
            <a:off x="3059832" y="3501032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938442" y="3026004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390868" y="2550438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3356248" y="2219403"/>
            <a:ext cx="1935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rgbClr val="C00000"/>
                </a:solidFill>
              </a:rPr>
              <a:t>= </a:t>
            </a:r>
            <a:r>
              <a:rPr lang="da-DK" sz="2000" b="1" dirty="0" err="1" smtClean="0">
                <a:solidFill>
                  <a:srgbClr val="C00000"/>
                </a:solidFill>
              </a:rPr>
              <a:t>nca</a:t>
            </a:r>
            <a:r>
              <a:rPr lang="da-DK" sz="2000" b="1" dirty="0" smtClean="0">
                <a:solidFill>
                  <a:srgbClr val="C00000"/>
                </a:solidFill>
              </a:rPr>
              <a:t>(11,21)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9552" y="4100879"/>
            <a:ext cx="8100392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11 = 1011</a:t>
            </a:r>
            <a:r>
              <a:rPr lang="da-DK" sz="2400" baseline="-25000" dirty="0" smtClean="0"/>
              <a:t>2</a:t>
            </a:r>
          </a:p>
          <a:p>
            <a:r>
              <a:rPr lang="da-DK" sz="2400" dirty="0" smtClean="0"/>
              <a:t>21 = 10101</a:t>
            </a:r>
            <a:r>
              <a:rPr lang="da-DK" sz="2400" baseline="-25000" dirty="0" smtClean="0"/>
              <a:t>2</a:t>
            </a:r>
          </a:p>
          <a:p>
            <a:r>
              <a:rPr lang="da-DK" sz="2400" dirty="0" err="1" smtClean="0"/>
              <a:t>nca</a:t>
            </a:r>
            <a:r>
              <a:rPr lang="da-DK" sz="2400" dirty="0" smtClean="0"/>
              <a:t>(21,21) = 5 = 101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 = </a:t>
            </a:r>
            <a:r>
              <a:rPr lang="da-DK" sz="2400" dirty="0" err="1" smtClean="0"/>
              <a:t>lcp</a:t>
            </a:r>
            <a:r>
              <a:rPr lang="da-DK" sz="2400" dirty="0" smtClean="0"/>
              <a:t>( </a:t>
            </a:r>
            <a:r>
              <a:rPr lang="da-DK" sz="2400" b="1" dirty="0" smtClean="0">
                <a:solidFill>
                  <a:srgbClr val="C00000"/>
                </a:solidFill>
              </a:rPr>
              <a:t>101</a:t>
            </a:r>
            <a:r>
              <a:rPr lang="da-DK" sz="2400" dirty="0" smtClean="0"/>
              <a:t>1</a:t>
            </a:r>
            <a:r>
              <a:rPr lang="da-DK" sz="2400" baseline="-25000" dirty="0" smtClean="0"/>
              <a:t>2 </a:t>
            </a:r>
            <a:r>
              <a:rPr lang="da-DK" sz="2400" dirty="0" smtClean="0"/>
              <a:t>, </a:t>
            </a:r>
            <a:r>
              <a:rPr lang="da-DK" sz="2400" b="1" dirty="0" smtClean="0">
                <a:solidFill>
                  <a:srgbClr val="C00000"/>
                </a:solidFill>
              </a:rPr>
              <a:t>101</a:t>
            </a:r>
            <a:r>
              <a:rPr lang="da-DK" sz="2400" dirty="0" smtClean="0"/>
              <a:t>01</a:t>
            </a:r>
            <a:r>
              <a:rPr lang="da-DK" sz="2400" baseline="-25000" dirty="0" smtClean="0"/>
              <a:t>2</a:t>
            </a:r>
            <a:r>
              <a:rPr lang="da-DK" sz="2400" dirty="0" smtClean="0"/>
              <a:t> )</a:t>
            </a:r>
            <a:endParaRPr lang="da-DK" sz="2400" baseline="-25000" dirty="0" smtClean="0"/>
          </a:p>
        </p:txBody>
      </p:sp>
      <p:sp>
        <p:nvSpPr>
          <p:cNvPr id="91" name="TextBox 90"/>
          <p:cNvSpPr txBox="1"/>
          <p:nvPr/>
        </p:nvSpPr>
        <p:spPr>
          <a:xfrm>
            <a:off x="4355976" y="44278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longest</a:t>
            </a:r>
            <a:r>
              <a:rPr lang="da-DK" dirty="0" smtClean="0"/>
              <a:t> </a:t>
            </a:r>
            <a:r>
              <a:rPr lang="da-DK" dirty="0" err="1" smtClean="0"/>
              <a:t>common</a:t>
            </a:r>
            <a:r>
              <a:rPr lang="da-DK" dirty="0" smtClean="0"/>
              <a:t> </a:t>
            </a:r>
            <a:r>
              <a:rPr lang="da-DK" dirty="0" err="1" smtClean="0"/>
              <a:t>prefix</a:t>
            </a:r>
            <a:endParaRPr lang="en-US" dirty="0"/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79912" y="4676943"/>
            <a:ext cx="576064" cy="21602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39552" y="5469031"/>
            <a:ext cx="8100392" cy="120032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 err="1" smtClean="0"/>
              <a:t>proc</a:t>
            </a:r>
            <a:r>
              <a:rPr lang="da-DK" sz="2400" dirty="0" smtClean="0"/>
              <a:t> </a:t>
            </a:r>
            <a:r>
              <a:rPr lang="da-DK" sz="2400" dirty="0" err="1" smtClean="0"/>
              <a:t>lcp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, </a:t>
            </a:r>
            <a:r>
              <a:rPr lang="da-DK" sz="2400" i="1" dirty="0" smtClean="0"/>
              <a:t>y</a:t>
            </a:r>
            <a:r>
              <a:rPr lang="da-DK" sz="2400" dirty="0" smtClean="0"/>
              <a:t>)</a:t>
            </a:r>
          </a:p>
          <a:p>
            <a:r>
              <a:rPr lang="da-DK" sz="2400" dirty="0" smtClean="0"/>
              <a:t>    </a:t>
            </a:r>
            <a:r>
              <a:rPr lang="da-DK" sz="2400" b="1" dirty="0" err="1" smtClean="0"/>
              <a:t>if</a:t>
            </a:r>
            <a:r>
              <a:rPr lang="da-DK" sz="2400" dirty="0" smtClean="0"/>
              <a:t> </a:t>
            </a:r>
            <a:r>
              <a:rPr lang="da-DK" sz="2400" i="1" dirty="0" smtClean="0"/>
              <a:t>y </a:t>
            </a:r>
            <a:r>
              <a:rPr lang="da-DK" sz="2400" dirty="0" smtClean="0"/>
              <a:t>&lt; </a:t>
            </a:r>
            <a:r>
              <a:rPr lang="da-DK" sz="2400" i="1" dirty="0" smtClean="0"/>
              <a:t>x</a:t>
            </a:r>
            <a:r>
              <a:rPr lang="da-DK" sz="2400" dirty="0" smtClean="0"/>
              <a:t> </a:t>
            </a:r>
            <a:r>
              <a:rPr lang="da-DK" sz="2400" b="1" dirty="0" err="1" smtClean="0"/>
              <a:t>then</a:t>
            </a:r>
            <a:r>
              <a:rPr lang="da-DK" sz="2400" b="1" dirty="0" smtClean="0"/>
              <a:t> </a:t>
            </a:r>
            <a:r>
              <a:rPr lang="da-DK" sz="2400" dirty="0" err="1" smtClean="0"/>
              <a:t>swap</a:t>
            </a:r>
            <a:r>
              <a:rPr lang="da-DK" sz="2400" dirty="0" smtClean="0"/>
              <a:t> (</a:t>
            </a:r>
            <a:r>
              <a:rPr lang="da-DK" sz="2400" i="1" dirty="0" smtClean="0"/>
              <a:t>x</a:t>
            </a:r>
            <a:r>
              <a:rPr lang="da-DK" sz="2400" dirty="0" smtClean="0"/>
              <a:t>, </a:t>
            </a:r>
            <a:r>
              <a:rPr lang="da-DK" sz="2400" i="1" dirty="0" smtClean="0"/>
              <a:t>y</a:t>
            </a:r>
            <a:r>
              <a:rPr lang="da-DK" sz="2400" dirty="0" smtClean="0"/>
              <a:t>)</a:t>
            </a:r>
          </a:p>
          <a:p>
            <a:r>
              <a:rPr lang="da-DK" sz="2400" dirty="0" smtClean="0"/>
              <a:t>    </a:t>
            </a:r>
            <a:r>
              <a:rPr lang="da-DK" sz="2400" b="1" dirty="0" err="1" smtClean="0"/>
              <a:t>return</a:t>
            </a:r>
            <a:r>
              <a:rPr lang="da-DK" sz="2400" b="1" dirty="0" smtClean="0"/>
              <a:t> </a:t>
            </a:r>
            <a:r>
              <a:rPr lang="da-DK" sz="2400" i="1" dirty="0" smtClean="0"/>
              <a:t>x</a:t>
            </a:r>
            <a:r>
              <a:rPr lang="da-DK" sz="2400" dirty="0" smtClean="0"/>
              <a:t> &gt;&gt; (</a:t>
            </a:r>
            <a:r>
              <a:rPr lang="da-DK" sz="2400" dirty="0" err="1" smtClean="0"/>
              <a:t>msb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 XOR (</a:t>
            </a:r>
            <a:r>
              <a:rPr lang="da-DK" sz="2400" i="1" dirty="0" smtClean="0"/>
              <a:t>y</a:t>
            </a:r>
            <a:r>
              <a:rPr lang="da-DK" sz="2400" dirty="0" smtClean="0"/>
              <a:t> &gt;&gt; (</a:t>
            </a:r>
            <a:r>
              <a:rPr lang="da-DK" sz="2400" dirty="0" err="1" smtClean="0"/>
              <a:t>msb</a:t>
            </a:r>
            <a:r>
              <a:rPr lang="da-DK" sz="2400" dirty="0" smtClean="0"/>
              <a:t>(</a:t>
            </a:r>
            <a:r>
              <a:rPr lang="da-DK" sz="2400" i="1" dirty="0" smtClean="0"/>
              <a:t>y</a:t>
            </a:r>
            <a:r>
              <a:rPr lang="da-DK" sz="2400" dirty="0" smtClean="0"/>
              <a:t>)</a:t>
            </a:r>
            <a:r>
              <a:rPr lang="da-DK" sz="2400" dirty="0" err="1" smtClean="0"/>
              <a:t>-msb</a:t>
            </a:r>
            <a:r>
              <a:rPr lang="da-DK" sz="2400" dirty="0" smtClean="0"/>
              <a:t>(</a:t>
            </a:r>
            <a:r>
              <a:rPr lang="da-DK" sz="2400" i="1" dirty="0" smtClean="0"/>
              <a:t>x</a:t>
            </a:r>
            <a:r>
              <a:rPr lang="da-DK" sz="2400" dirty="0" smtClean="0"/>
              <a:t>)))</a:t>
            </a:r>
            <a:endParaRPr lang="da-DK" sz="2400" baseline="-25000" dirty="0" smtClean="0"/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5004048" y="6021288"/>
            <a:ext cx="360040" cy="21602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572000" y="57239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position of most </a:t>
            </a:r>
            <a:r>
              <a:rPr lang="da-DK" dirty="0" err="1" smtClean="0"/>
              <a:t>significant</a:t>
            </a:r>
            <a:r>
              <a:rPr lang="da-DK" dirty="0" smtClean="0"/>
              <a:t> bit ≠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/>
      <p:bldP spid="86" grpId="0" animBg="1"/>
      <p:bldP spid="91" grpId="0"/>
      <p:bldP spid="97" grpId="0" animBg="1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Connector 112"/>
          <p:cNvCxnSpPr/>
          <p:nvPr/>
        </p:nvCxnSpPr>
        <p:spPr>
          <a:xfrm>
            <a:off x="2123728" y="4652327"/>
            <a:ext cx="57606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123728" y="5084375"/>
            <a:ext cx="57606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123728" y="5473101"/>
            <a:ext cx="25202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123728" y="5804455"/>
            <a:ext cx="648072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Discrete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Range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Mimimum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- </a:t>
            </a:r>
            <a:r>
              <a:rPr lang="en-US" sz="4000" b="1" dirty="0" smtClean="0"/>
              <a:t>O(</a:t>
            </a:r>
            <a:r>
              <a:rPr lang="en-US" sz="4000" b="1" i="1" dirty="0" err="1" smtClean="0"/>
              <a:t>n</a:t>
            </a:r>
            <a:r>
              <a:rPr lang="en-US" sz="4000" b="1" dirty="0" err="1" smtClean="0"/>
              <a:t>∙log</a:t>
            </a:r>
            <a:r>
              <a:rPr lang="en-US" sz="4000" b="1" dirty="0" smtClean="0"/>
              <a:t> </a:t>
            </a:r>
            <a:r>
              <a:rPr lang="en-US" sz="4000" b="1" i="1" dirty="0" smtClean="0"/>
              <a:t>n</a:t>
            </a:r>
            <a:r>
              <a:rPr lang="en-US" sz="4000" b="1" dirty="0" smtClean="0"/>
              <a:t>) Space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784604" y="1023119"/>
            <a:ext cx="7704856" cy="2390778"/>
            <a:chOff x="928620" y="908720"/>
            <a:chExt cx="7704856" cy="2390778"/>
          </a:xfrm>
        </p:grpSpPr>
        <p:grpSp>
          <p:nvGrpSpPr>
            <p:cNvPr id="8" name="Group 7"/>
            <p:cNvGrpSpPr/>
            <p:nvPr/>
          </p:nvGrpSpPr>
          <p:grpSpPr>
            <a:xfrm>
              <a:off x="971600" y="980728"/>
              <a:ext cx="7560840" cy="2221448"/>
              <a:chOff x="1521128" y="3994264"/>
              <a:chExt cx="6593672" cy="129614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52112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5590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4703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21014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802432" y="399426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074240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155089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0" idx="0"/>
                <a:endCxn id="11" idx="5"/>
              </p:cNvCxnSpPr>
              <p:nvPr/>
            </p:nvCxnSpPr>
            <p:spPr>
              <a:xfrm rot="16200000" flipV="1">
                <a:off x="178691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239510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82988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62100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242487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8" idx="0"/>
                <a:endCxn id="19" idx="5"/>
              </p:cNvCxnSpPr>
              <p:nvPr/>
            </p:nvCxnSpPr>
            <p:spPr>
              <a:xfrm rot="16200000" flipV="1">
                <a:off x="266089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1" idx="0"/>
                <a:endCxn id="12" idx="2"/>
              </p:cNvCxnSpPr>
              <p:nvPr/>
            </p:nvCxnSpPr>
            <p:spPr>
              <a:xfrm rot="5400000" flipH="1" flipV="1">
                <a:off x="186375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9" idx="1"/>
                <a:endCxn id="12" idx="5"/>
              </p:cNvCxnSpPr>
              <p:nvPr/>
            </p:nvCxnSpPr>
            <p:spPr>
              <a:xfrm rot="16200000" flipV="1">
                <a:off x="232619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327765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71243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50355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966670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330742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0"/>
                <a:endCxn id="26" idx="5"/>
              </p:cNvCxnSpPr>
              <p:nvPr/>
            </p:nvCxnSpPr>
            <p:spPr>
              <a:xfrm rot="16200000" flipV="1">
                <a:off x="354344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>
                <a:off x="415163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58640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377534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4181396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1" idx="0"/>
                <a:endCxn id="32" idx="5"/>
              </p:cNvCxnSpPr>
              <p:nvPr/>
            </p:nvCxnSpPr>
            <p:spPr>
              <a:xfrm rot="16200000" flipV="1">
                <a:off x="4417421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26" idx="0"/>
                <a:endCxn id="27" idx="2"/>
              </p:cNvCxnSpPr>
              <p:nvPr/>
            </p:nvCxnSpPr>
            <p:spPr>
              <a:xfrm rot="5400000" flipH="1" flipV="1">
                <a:off x="3620278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1"/>
                <a:endCxn id="27" idx="5"/>
              </p:cNvCxnSpPr>
              <p:nvPr/>
            </p:nvCxnSpPr>
            <p:spPr>
              <a:xfrm rot="16200000" flipV="1">
                <a:off x="4082725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12" idx="7"/>
                <a:endCxn id="14" idx="1"/>
              </p:cNvCxnSpPr>
              <p:nvPr/>
            </p:nvCxnSpPr>
            <p:spPr>
              <a:xfrm rot="5400000" flipH="1" flipV="1">
                <a:off x="2541004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27" idx="2"/>
                <a:endCxn id="14" idx="6"/>
              </p:cNvCxnSpPr>
              <p:nvPr/>
            </p:nvCxnSpPr>
            <p:spPr>
              <a:xfrm rot="10800000">
                <a:off x="3146248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497751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412290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203416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666528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530624" y="4354304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 flipH="1" flipV="1">
                <a:off x="5007278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40" idx="0"/>
                <a:endCxn id="41" idx="5"/>
              </p:cNvCxnSpPr>
              <p:nvPr/>
            </p:nvCxnSpPr>
            <p:spPr>
              <a:xfrm rot="16200000" flipV="1">
                <a:off x="5243303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585148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28626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07739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588125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47" idx="0"/>
                <a:endCxn id="48" idx="5"/>
              </p:cNvCxnSpPr>
              <p:nvPr/>
            </p:nvCxnSpPr>
            <p:spPr>
              <a:xfrm rot="16200000" flipV="1">
                <a:off x="611727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41" idx="0"/>
                <a:endCxn id="42" idx="2"/>
              </p:cNvCxnSpPr>
              <p:nvPr/>
            </p:nvCxnSpPr>
            <p:spPr>
              <a:xfrm rot="5400000" flipH="1" flipV="1">
                <a:off x="5320136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48" idx="1"/>
                <a:endCxn id="42" idx="5"/>
              </p:cNvCxnSpPr>
              <p:nvPr/>
            </p:nvCxnSpPr>
            <p:spPr>
              <a:xfrm rot="16200000" flipV="1">
                <a:off x="5782583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Oval 52"/>
              <p:cNvSpPr/>
              <p:nvPr/>
            </p:nvSpPr>
            <p:spPr>
              <a:xfrm>
                <a:off x="6734038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168816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59942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7423054" y="462868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6763804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4" idx="0"/>
                <a:endCxn id="55" idx="5"/>
              </p:cNvCxnSpPr>
              <p:nvPr/>
            </p:nvCxnSpPr>
            <p:spPr>
              <a:xfrm rot="16200000" flipV="1">
                <a:off x="6999829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/>
              <p:nvPr/>
            </p:nvSpPr>
            <p:spPr>
              <a:xfrm>
                <a:off x="7608014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8042792" y="5218400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833918" y="4930368"/>
                <a:ext cx="72008" cy="72008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7637780" y="5011718"/>
                <a:ext cx="226569" cy="186797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0" idx="0"/>
                <a:endCxn id="61" idx="5"/>
              </p:cNvCxnSpPr>
              <p:nvPr/>
            </p:nvCxnSpPr>
            <p:spPr>
              <a:xfrm rot="16200000" flipV="1">
                <a:off x="7873805" y="5013408"/>
                <a:ext cx="226569" cy="183415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55" idx="0"/>
                <a:endCxn id="56" idx="2"/>
              </p:cNvCxnSpPr>
              <p:nvPr/>
            </p:nvCxnSpPr>
            <p:spPr>
              <a:xfrm rot="5400000" flipH="1" flipV="1">
                <a:off x="7076662" y="4583976"/>
                <a:ext cx="265676" cy="42710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1"/>
                <a:endCxn id="56" idx="5"/>
              </p:cNvCxnSpPr>
              <p:nvPr/>
            </p:nvCxnSpPr>
            <p:spPr>
              <a:xfrm rot="16200000" flipV="1">
                <a:off x="7539109" y="4635559"/>
                <a:ext cx="250762" cy="359946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2" idx="7"/>
                <a:endCxn id="43" idx="1"/>
              </p:cNvCxnSpPr>
              <p:nvPr/>
            </p:nvCxnSpPr>
            <p:spPr>
              <a:xfrm rot="5400000" flipH="1" flipV="1">
                <a:off x="5997388" y="4095452"/>
                <a:ext cx="274384" cy="813178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56" idx="2"/>
                <a:endCxn id="43" idx="6"/>
              </p:cNvCxnSpPr>
              <p:nvPr/>
            </p:nvCxnSpPr>
            <p:spPr>
              <a:xfrm rot="10800000">
                <a:off x="6602632" y="4390308"/>
                <a:ext cx="820422" cy="274384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14" idx="7"/>
                <a:endCxn id="13" idx="2"/>
              </p:cNvCxnSpPr>
              <p:nvPr/>
            </p:nvCxnSpPr>
            <p:spPr>
              <a:xfrm rot="5400000" flipH="1" flipV="1">
                <a:off x="3801777" y="3364195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43" idx="1"/>
                <a:endCxn id="13" idx="6"/>
              </p:cNvCxnSpPr>
              <p:nvPr/>
            </p:nvCxnSpPr>
            <p:spPr>
              <a:xfrm rot="16200000" flipV="1">
                <a:off x="5540515" y="3364194"/>
                <a:ext cx="334581" cy="1666729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val 69"/>
            <p:cNvSpPr/>
            <p:nvPr/>
          </p:nvSpPr>
          <p:spPr>
            <a:xfrm>
              <a:off x="142307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191753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241198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290644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40089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389535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5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38980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88426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537871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735653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785099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92862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8345444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587317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6367625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6862080" y="301146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11301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8114906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71170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1279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12578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5121430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611925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4123605" y="2492896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161967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627784" y="1484784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4644008" y="90872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6588224" y="1484784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7596336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5580112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3707904" y="1988840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1" name="Straight Connector 110"/>
          <p:cNvCxnSpPr/>
          <p:nvPr/>
        </p:nvCxnSpPr>
        <p:spPr>
          <a:xfrm>
            <a:off x="2123728" y="4364295"/>
            <a:ext cx="14401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588224" y="4335487"/>
            <a:ext cx="14401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88224" y="4695527"/>
            <a:ext cx="14401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588224" y="5098547"/>
            <a:ext cx="144016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4673036" y="5473101"/>
            <a:ext cx="208823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683568" y="5891197"/>
            <a:ext cx="5976664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51" y="3766631"/>
          <a:ext cx="7920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683568" y="4162443"/>
          <a:ext cx="7920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i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800" b="0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660232" y="3399383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99118" y="339938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da-DK" sz="1200" dirty="0" smtClean="0">
                <a:solidFill>
                  <a:srgbClr val="C00000"/>
                </a:solidFill>
              </a:rPr>
              <a:t>0             1      </a:t>
            </a:r>
            <a:r>
              <a:rPr lang="da-DK" sz="2000" b="1" i="1" dirty="0" smtClean="0">
                <a:solidFill>
                  <a:srgbClr val="C00000"/>
                </a:solidFill>
              </a:rPr>
              <a:t>    i   </a:t>
            </a:r>
            <a:r>
              <a:rPr lang="da-DK" sz="1200" dirty="0" smtClean="0">
                <a:solidFill>
                  <a:srgbClr val="C00000"/>
                </a:solidFill>
              </a:rPr>
              <a:t>∙ </a:t>
            </a:r>
            <a:r>
              <a:rPr lang="da-DK" sz="1200" dirty="0" err="1" smtClean="0">
                <a:solidFill>
                  <a:srgbClr val="C00000"/>
                </a:solidFill>
              </a:rPr>
              <a:t>∙</a:t>
            </a:r>
            <a:r>
              <a:rPr lang="da-DK" sz="1200" dirty="0" smtClean="0">
                <a:solidFill>
                  <a:srgbClr val="C00000"/>
                </a:solidFill>
              </a:rPr>
              <a:t> </a:t>
            </a:r>
            <a:r>
              <a:rPr lang="da-DK" sz="1200" dirty="0" err="1" smtClean="0">
                <a:solidFill>
                  <a:srgbClr val="C00000"/>
                </a:solidFill>
              </a:rPr>
              <a:t>∙</a:t>
            </a:r>
            <a:endParaRPr lang="da-DK" sz="1200" dirty="0" smtClean="0">
              <a:solidFill>
                <a:srgbClr val="C00000"/>
              </a:solidFill>
            </a:endParaRPr>
          </a:p>
          <a:p>
            <a:pPr marL="457200" indent="-457200">
              <a:buAutoNum type="arabicPlain"/>
            </a:pP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67544" y="591966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right</a:t>
            </a:r>
            <a:r>
              <a:rPr lang="da-DK" sz="2400" b="1" i="1" baseline="-25000" dirty="0" err="1" smtClean="0">
                <a:solidFill>
                  <a:srgbClr val="C00000"/>
                </a:solidFill>
              </a:rPr>
              <a:t>i</a:t>
            </a:r>
            <a:endParaRPr lang="en-US" sz="2400" b="1" i="1" baseline="-25000" dirty="0">
              <a:solidFill>
                <a:srgbClr val="C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436096" y="591966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00B050"/>
                </a:solidFill>
              </a:rPr>
              <a:t>left</a:t>
            </a:r>
            <a:r>
              <a:rPr lang="da-DK" sz="2400" b="1" i="1" baseline="-25000" dirty="0" err="1" smtClean="0">
                <a:solidFill>
                  <a:srgbClr val="00B050"/>
                </a:solidFill>
              </a:rPr>
              <a:t>j</a:t>
            </a:r>
            <a:endParaRPr lang="en-US" sz="2400" b="1" i="1" baseline="-25000" dirty="0">
              <a:solidFill>
                <a:srgbClr val="00B05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95536" y="630932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drm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, 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) = min(</a:t>
            </a:r>
            <a:r>
              <a:rPr lang="da-DK" sz="2400" dirty="0" err="1" smtClean="0">
                <a:solidFill>
                  <a:srgbClr val="C00000"/>
                </a:solidFill>
              </a:rPr>
              <a:t>right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), </a:t>
            </a:r>
            <a:r>
              <a:rPr lang="da-DK" sz="2400" dirty="0" err="1" smtClean="0">
                <a:solidFill>
                  <a:srgbClr val="C00000"/>
                </a:solidFill>
              </a:rPr>
              <a:t>left</a:t>
            </a:r>
            <a:r>
              <a:rPr lang="da-DK" sz="2400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))          </a:t>
            </a:r>
            <a:r>
              <a:rPr lang="da-DK" sz="2400" i="1" dirty="0" smtClean="0">
                <a:solidFill>
                  <a:srgbClr val="C00000"/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 = </a:t>
            </a:r>
            <a:r>
              <a:rPr lang="da-DK" sz="2400" dirty="0" err="1" smtClean="0">
                <a:solidFill>
                  <a:srgbClr val="C00000"/>
                </a:solidFill>
              </a:rPr>
              <a:t>msb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i="1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 XOR 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175382" y="807095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  <p:bldP spid="134" grpId="0"/>
      <p:bldP spid="1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Blocked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solution – O(</a:t>
            </a:r>
            <a:r>
              <a:rPr kumimoji="0" lang="en-US" sz="40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space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9616" y="3850248"/>
          <a:ext cx="7920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363983" y="3617208"/>
            <a:ext cx="478971" cy="580571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8446480" y="3706232"/>
            <a:ext cx="288032" cy="436555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37568" y="3850248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37568" y="4210288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676456" y="4195774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662504" y="3879276"/>
            <a:ext cx="360040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908836" y="3144682"/>
          <a:ext cx="19802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4" name="Freeform 23"/>
          <p:cNvSpPr/>
          <p:nvPr/>
        </p:nvSpPr>
        <p:spPr>
          <a:xfrm>
            <a:off x="1187624" y="3556001"/>
            <a:ext cx="2922871" cy="281090"/>
          </a:xfrm>
          <a:custGeom>
            <a:avLst/>
            <a:gdLst>
              <a:gd name="connsiteX0" fmla="*/ 0 w 2510972"/>
              <a:gd name="connsiteY0" fmla="*/ 624114 h 624114"/>
              <a:gd name="connsiteX1" fmla="*/ 943429 w 2510972"/>
              <a:gd name="connsiteY1" fmla="*/ 43543 h 624114"/>
              <a:gd name="connsiteX2" fmla="*/ 2510972 w 2510972"/>
              <a:gd name="connsiteY2" fmla="*/ 0 h 624114"/>
              <a:gd name="connsiteX3" fmla="*/ 2206172 w 2510972"/>
              <a:gd name="connsiteY3" fmla="*/ 595086 h 624114"/>
              <a:gd name="connsiteX0" fmla="*/ 0 w 2664296"/>
              <a:gd name="connsiteY0" fmla="*/ 580571 h 580571"/>
              <a:gd name="connsiteX1" fmla="*/ 943429 w 2664296"/>
              <a:gd name="connsiteY1" fmla="*/ 0 h 580571"/>
              <a:gd name="connsiteX2" fmla="*/ 2664296 w 2664296"/>
              <a:gd name="connsiteY2" fmla="*/ 316497 h 580571"/>
              <a:gd name="connsiteX3" fmla="*/ 2206172 w 2664296"/>
              <a:gd name="connsiteY3" fmla="*/ 551543 h 580571"/>
              <a:gd name="connsiteX0" fmla="*/ 0 w 2664296"/>
              <a:gd name="connsiteY0" fmla="*/ 264074 h 264074"/>
              <a:gd name="connsiteX1" fmla="*/ 2160240 w 2664296"/>
              <a:gd name="connsiteY1" fmla="*/ 0 h 264074"/>
              <a:gd name="connsiteX2" fmla="*/ 2664296 w 2664296"/>
              <a:gd name="connsiteY2" fmla="*/ 0 h 264074"/>
              <a:gd name="connsiteX3" fmla="*/ 2206172 w 2664296"/>
              <a:gd name="connsiteY3" fmla="*/ 235046 h 264074"/>
              <a:gd name="connsiteX0" fmla="*/ 0 w 2664296"/>
              <a:gd name="connsiteY0" fmla="*/ 281090 h 281090"/>
              <a:gd name="connsiteX1" fmla="*/ 2160240 w 2664296"/>
              <a:gd name="connsiteY1" fmla="*/ 17016 h 281090"/>
              <a:gd name="connsiteX2" fmla="*/ 2664296 w 2664296"/>
              <a:gd name="connsiteY2" fmla="*/ 17016 h 281090"/>
              <a:gd name="connsiteX3" fmla="*/ 2206172 w 2664296"/>
              <a:gd name="connsiteY3" fmla="*/ 252062 h 281090"/>
              <a:gd name="connsiteX0" fmla="*/ 0 w 2922871"/>
              <a:gd name="connsiteY0" fmla="*/ 281090 h 281090"/>
              <a:gd name="connsiteX1" fmla="*/ 2160240 w 2922871"/>
              <a:gd name="connsiteY1" fmla="*/ 17016 h 281090"/>
              <a:gd name="connsiteX2" fmla="*/ 2664296 w 2922871"/>
              <a:gd name="connsiteY2" fmla="*/ 17016 h 281090"/>
              <a:gd name="connsiteX3" fmla="*/ 2922871 w 2922871"/>
              <a:gd name="connsiteY3" fmla="*/ 265765 h 281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2871" h="281090">
                <a:moveTo>
                  <a:pt x="0" y="281090"/>
                </a:moveTo>
                <a:lnTo>
                  <a:pt x="2160240" y="17016"/>
                </a:lnTo>
                <a:cubicBezTo>
                  <a:pt x="2218208" y="0"/>
                  <a:pt x="2496277" y="17016"/>
                  <a:pt x="2664296" y="17016"/>
                </a:cubicBezTo>
                <a:lnTo>
                  <a:pt x="2922871" y="26576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938099" y="3573580"/>
            <a:ext cx="3124723" cy="237546"/>
          </a:xfrm>
          <a:custGeom>
            <a:avLst/>
            <a:gdLst>
              <a:gd name="connsiteX0" fmla="*/ 0 w 2510972"/>
              <a:gd name="connsiteY0" fmla="*/ 624114 h 624114"/>
              <a:gd name="connsiteX1" fmla="*/ 943429 w 2510972"/>
              <a:gd name="connsiteY1" fmla="*/ 43543 h 624114"/>
              <a:gd name="connsiteX2" fmla="*/ 2510972 w 2510972"/>
              <a:gd name="connsiteY2" fmla="*/ 0 h 624114"/>
              <a:gd name="connsiteX3" fmla="*/ 2206172 w 2510972"/>
              <a:gd name="connsiteY3" fmla="*/ 595086 h 624114"/>
              <a:gd name="connsiteX0" fmla="*/ 0 w 2664296"/>
              <a:gd name="connsiteY0" fmla="*/ 580571 h 580571"/>
              <a:gd name="connsiteX1" fmla="*/ 943429 w 2664296"/>
              <a:gd name="connsiteY1" fmla="*/ 0 h 580571"/>
              <a:gd name="connsiteX2" fmla="*/ 2664296 w 2664296"/>
              <a:gd name="connsiteY2" fmla="*/ 316497 h 580571"/>
              <a:gd name="connsiteX3" fmla="*/ 2206172 w 2664296"/>
              <a:gd name="connsiteY3" fmla="*/ 551543 h 580571"/>
              <a:gd name="connsiteX0" fmla="*/ 0 w 2664296"/>
              <a:gd name="connsiteY0" fmla="*/ 264074 h 264074"/>
              <a:gd name="connsiteX1" fmla="*/ 2160240 w 2664296"/>
              <a:gd name="connsiteY1" fmla="*/ 0 h 264074"/>
              <a:gd name="connsiteX2" fmla="*/ 2664296 w 2664296"/>
              <a:gd name="connsiteY2" fmla="*/ 0 h 264074"/>
              <a:gd name="connsiteX3" fmla="*/ 2206172 w 2664296"/>
              <a:gd name="connsiteY3" fmla="*/ 235046 h 264074"/>
              <a:gd name="connsiteX0" fmla="*/ 0 w 2664296"/>
              <a:gd name="connsiteY0" fmla="*/ 281090 h 281090"/>
              <a:gd name="connsiteX1" fmla="*/ 2160240 w 2664296"/>
              <a:gd name="connsiteY1" fmla="*/ 17016 h 281090"/>
              <a:gd name="connsiteX2" fmla="*/ 2664296 w 2664296"/>
              <a:gd name="connsiteY2" fmla="*/ 17016 h 281090"/>
              <a:gd name="connsiteX3" fmla="*/ 2206172 w 2664296"/>
              <a:gd name="connsiteY3" fmla="*/ 252062 h 281090"/>
              <a:gd name="connsiteX0" fmla="*/ 0 w 2922871"/>
              <a:gd name="connsiteY0" fmla="*/ 281090 h 281090"/>
              <a:gd name="connsiteX1" fmla="*/ 2160240 w 2922871"/>
              <a:gd name="connsiteY1" fmla="*/ 17016 h 281090"/>
              <a:gd name="connsiteX2" fmla="*/ 2664296 w 2922871"/>
              <a:gd name="connsiteY2" fmla="*/ 17016 h 281090"/>
              <a:gd name="connsiteX3" fmla="*/ 2922871 w 2922871"/>
              <a:gd name="connsiteY3" fmla="*/ 265765 h 281090"/>
              <a:gd name="connsiteX0" fmla="*/ 133017 w 3055888"/>
              <a:gd name="connsiteY0" fmla="*/ 264074 h 264074"/>
              <a:gd name="connsiteX1" fmla="*/ 0 w 3055888"/>
              <a:gd name="connsiteY1" fmla="*/ 43543 h 264074"/>
              <a:gd name="connsiteX2" fmla="*/ 2797313 w 3055888"/>
              <a:gd name="connsiteY2" fmla="*/ 0 h 264074"/>
              <a:gd name="connsiteX3" fmla="*/ 3055888 w 3055888"/>
              <a:gd name="connsiteY3" fmla="*/ 248749 h 264074"/>
              <a:gd name="connsiteX0" fmla="*/ 133017 w 3055888"/>
              <a:gd name="connsiteY0" fmla="*/ 237547 h 237547"/>
              <a:gd name="connsiteX1" fmla="*/ 0 w 3055888"/>
              <a:gd name="connsiteY1" fmla="*/ 17016 h 237547"/>
              <a:gd name="connsiteX2" fmla="*/ 329884 w 3055888"/>
              <a:gd name="connsiteY2" fmla="*/ 60559 h 237547"/>
              <a:gd name="connsiteX3" fmla="*/ 3055888 w 3055888"/>
              <a:gd name="connsiteY3" fmla="*/ 222222 h 237547"/>
              <a:gd name="connsiteX0" fmla="*/ 133017 w 3055888"/>
              <a:gd name="connsiteY0" fmla="*/ 237547 h 237547"/>
              <a:gd name="connsiteX1" fmla="*/ 0 w 3055888"/>
              <a:gd name="connsiteY1" fmla="*/ 17016 h 237547"/>
              <a:gd name="connsiteX2" fmla="*/ 329884 w 3055888"/>
              <a:gd name="connsiteY2" fmla="*/ 17016 h 237547"/>
              <a:gd name="connsiteX3" fmla="*/ 3055888 w 3055888"/>
              <a:gd name="connsiteY3" fmla="*/ 222222 h 237547"/>
              <a:gd name="connsiteX0" fmla="*/ 133017 w 3055888"/>
              <a:gd name="connsiteY0" fmla="*/ 220531 h 220531"/>
              <a:gd name="connsiteX1" fmla="*/ 0 w 3055888"/>
              <a:gd name="connsiteY1" fmla="*/ 43543 h 220531"/>
              <a:gd name="connsiteX2" fmla="*/ 329884 w 3055888"/>
              <a:gd name="connsiteY2" fmla="*/ 0 h 220531"/>
              <a:gd name="connsiteX3" fmla="*/ 3055888 w 3055888"/>
              <a:gd name="connsiteY3" fmla="*/ 205206 h 220531"/>
              <a:gd name="connsiteX0" fmla="*/ 147531 w 3070402"/>
              <a:gd name="connsiteY0" fmla="*/ 237546 h 237546"/>
              <a:gd name="connsiteX1" fmla="*/ 0 w 3070402"/>
              <a:gd name="connsiteY1" fmla="*/ 17016 h 237546"/>
              <a:gd name="connsiteX2" fmla="*/ 344398 w 3070402"/>
              <a:gd name="connsiteY2" fmla="*/ 17015 h 237546"/>
              <a:gd name="connsiteX3" fmla="*/ 3070402 w 3070402"/>
              <a:gd name="connsiteY3" fmla="*/ 222221 h 237546"/>
              <a:gd name="connsiteX0" fmla="*/ 201852 w 3124723"/>
              <a:gd name="connsiteY0" fmla="*/ 237546 h 237546"/>
              <a:gd name="connsiteX1" fmla="*/ 0 w 3124723"/>
              <a:gd name="connsiteY1" fmla="*/ 17016 h 237546"/>
              <a:gd name="connsiteX2" fmla="*/ 398719 w 3124723"/>
              <a:gd name="connsiteY2" fmla="*/ 17015 h 237546"/>
              <a:gd name="connsiteX3" fmla="*/ 3124723 w 3124723"/>
              <a:gd name="connsiteY3" fmla="*/ 222221 h 237546"/>
              <a:gd name="connsiteX0" fmla="*/ 201852 w 3124723"/>
              <a:gd name="connsiteY0" fmla="*/ 237546 h 237546"/>
              <a:gd name="connsiteX1" fmla="*/ 0 w 3124723"/>
              <a:gd name="connsiteY1" fmla="*/ 17016 h 237546"/>
              <a:gd name="connsiteX2" fmla="*/ 439459 w 3124723"/>
              <a:gd name="connsiteY2" fmla="*/ 7962 h 237546"/>
              <a:gd name="connsiteX3" fmla="*/ 3124723 w 3124723"/>
              <a:gd name="connsiteY3" fmla="*/ 222221 h 23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723" h="237546">
                <a:moveTo>
                  <a:pt x="201852" y="237546"/>
                </a:moveTo>
                <a:lnTo>
                  <a:pt x="0" y="17016"/>
                </a:lnTo>
                <a:cubicBezTo>
                  <a:pt x="57968" y="0"/>
                  <a:pt x="271440" y="7962"/>
                  <a:pt x="439459" y="7962"/>
                </a:cubicBezTo>
                <a:lnTo>
                  <a:pt x="3124723" y="222221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580861" y="2924944"/>
            <a:ext cx="478971" cy="580571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454446" y="3157984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454446" y="3518024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flipH="1">
            <a:off x="4760120" y="3064453"/>
            <a:ext cx="288032" cy="436555"/>
          </a:xfrm>
          <a:custGeom>
            <a:avLst/>
            <a:gdLst>
              <a:gd name="connsiteX0" fmla="*/ 0 w 478971"/>
              <a:gd name="connsiteY0" fmla="*/ 0 h 580571"/>
              <a:gd name="connsiteX1" fmla="*/ 478971 w 478971"/>
              <a:gd name="connsiteY1" fmla="*/ 348343 h 580571"/>
              <a:gd name="connsiteX2" fmla="*/ 232228 w 478971"/>
              <a:gd name="connsiteY2" fmla="*/ 449943 h 580571"/>
              <a:gd name="connsiteX3" fmla="*/ 377371 w 478971"/>
              <a:gd name="connsiteY3" fmla="*/ 493486 h 580571"/>
              <a:gd name="connsiteX4" fmla="*/ 261257 w 478971"/>
              <a:gd name="connsiteY4" fmla="*/ 580571 h 58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971" h="580571">
                <a:moveTo>
                  <a:pt x="0" y="0"/>
                </a:moveTo>
                <a:lnTo>
                  <a:pt x="478971" y="348343"/>
                </a:lnTo>
                <a:lnTo>
                  <a:pt x="232228" y="449943"/>
                </a:lnTo>
                <a:lnTo>
                  <a:pt x="377371" y="493486"/>
                </a:lnTo>
                <a:lnTo>
                  <a:pt x="261257" y="580571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961068" y="3501008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947116" y="3184510"/>
            <a:ext cx="36004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 rot="5400000">
            <a:off x="2591780" y="2888940"/>
            <a:ext cx="144016" cy="295232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5576" y="44371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block</a:t>
            </a:r>
            <a:r>
              <a:rPr lang="da-DK" dirty="0" smtClean="0"/>
              <a:t> of O(log </a:t>
            </a:r>
            <a:r>
              <a:rPr lang="da-DK" i="1" dirty="0" smtClean="0"/>
              <a:t>n</a:t>
            </a:r>
            <a:r>
              <a:rPr lang="da-DK" dirty="0" smtClean="0"/>
              <a:t>) elements</a:t>
            </a:r>
            <a:endParaRPr lang="en-US" dirty="0"/>
          </a:p>
        </p:txBody>
      </p:sp>
      <p:sp>
        <p:nvSpPr>
          <p:cNvPr id="40" name="Isosceles Triangle 39"/>
          <p:cNvSpPr/>
          <p:nvPr/>
        </p:nvSpPr>
        <p:spPr>
          <a:xfrm>
            <a:off x="1475656" y="1196752"/>
            <a:ext cx="5760640" cy="1872208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75" t="11925" r="12298" b="7751"/>
          <a:stretch>
            <a:fillRect/>
          </a:stretch>
        </p:blipFill>
        <p:spPr bwMode="auto">
          <a:xfrm>
            <a:off x="3203848" y="1479024"/>
            <a:ext cx="2232248" cy="15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Arrow Connector 40"/>
          <p:cNvCxnSpPr/>
          <p:nvPr/>
        </p:nvCxnSpPr>
        <p:spPr>
          <a:xfrm rot="5400000" flipH="1" flipV="1">
            <a:off x="6228581" y="4436715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139952" y="4797152"/>
          <a:ext cx="24752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56"/>
                <a:gridCol w="495056"/>
                <a:gridCol w="495056"/>
                <a:gridCol w="495056"/>
                <a:gridCol w="49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300192" y="436510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83968" y="439704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4225515" y="4451229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24736" y="4757082"/>
            <a:ext cx="2519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i="1" dirty="0" err="1" smtClean="0">
                <a:solidFill>
                  <a:srgbClr val="C00000"/>
                </a:solidFill>
              </a:rPr>
              <a:t>W</a:t>
            </a:r>
            <a:r>
              <a:rPr lang="da-DK" sz="2000" b="1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000" b="1" i="1" baseline="-25000" dirty="0" smtClean="0">
                <a:solidFill>
                  <a:srgbClr val="C00000"/>
                </a:solidFill>
              </a:rPr>
              <a:t>  </a:t>
            </a:r>
            <a:r>
              <a:rPr lang="da-DK" sz="2000" b="1" i="1" dirty="0" smtClean="0">
                <a:solidFill>
                  <a:srgbClr val="C00000"/>
                </a:solidFill>
              </a:rPr>
              <a:t>  </a:t>
            </a:r>
            <a:r>
              <a:rPr lang="da-DK" sz="2000" dirty="0" smtClean="0">
                <a:solidFill>
                  <a:srgbClr val="C00000"/>
                </a:solidFill>
              </a:rPr>
              <a:t>(One for </a:t>
            </a:r>
            <a:r>
              <a:rPr lang="da-DK" sz="2000" dirty="0" err="1" smtClean="0">
                <a:solidFill>
                  <a:srgbClr val="C00000"/>
                </a:solidFill>
              </a:rPr>
              <a:t>each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baseline="-250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536" y="537321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Block </a:t>
            </a:r>
            <a:r>
              <a:rPr lang="da-DK" sz="2400" dirty="0" err="1" smtClean="0">
                <a:solidFill>
                  <a:srgbClr val="C00000"/>
                </a:solidFill>
              </a:rPr>
              <a:t>query</a:t>
            </a:r>
            <a:r>
              <a:rPr lang="da-DK" sz="2400" dirty="0" smtClean="0">
                <a:solidFill>
                  <a:srgbClr val="C00000"/>
                </a:solidFill>
              </a:rPr>
              <a:t>: 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+1-msb(</a:t>
            </a:r>
            <a:r>
              <a:rPr lang="da-DK" sz="2400" i="1" dirty="0" err="1" smtClean="0">
                <a:solidFill>
                  <a:srgbClr val="C00000"/>
                </a:solidFill>
              </a:rPr>
              <a:t>W</a:t>
            </a:r>
            <a:r>
              <a:rPr lang="da-DK" sz="2400" b="1" i="1" baseline="-25000" dirty="0" err="1" smtClean="0">
                <a:solidFill>
                  <a:srgbClr val="C00000"/>
                </a:solidFill>
              </a:rPr>
              <a:t>j</a:t>
            </a:r>
            <a:r>
              <a:rPr lang="da-DK" sz="2400" b="1" i="1" baseline="-25000" dirty="0" smtClean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AND ((1 &lt;&lt; (</a:t>
            </a:r>
            <a:r>
              <a:rPr lang="da-DK" sz="2400" i="1" dirty="0" smtClean="0">
                <a:solidFill>
                  <a:srgbClr val="C00000"/>
                </a:solidFill>
              </a:rPr>
              <a:t>j</a:t>
            </a:r>
            <a:r>
              <a:rPr lang="da-DK" sz="2400" dirty="0" smtClean="0">
                <a:solidFill>
                  <a:srgbClr val="C00000"/>
                </a:solidFill>
              </a:rPr>
              <a:t>-</a:t>
            </a:r>
            <a:r>
              <a:rPr lang="da-DK" sz="2400" i="1" dirty="0" smtClean="0">
                <a:solidFill>
                  <a:srgbClr val="C00000"/>
                </a:solidFill>
              </a:rPr>
              <a:t>i</a:t>
            </a:r>
            <a:r>
              <a:rPr lang="da-DK" sz="2400" dirty="0" smtClean="0">
                <a:solidFill>
                  <a:srgbClr val="C00000"/>
                </a:solidFill>
              </a:rPr>
              <a:t>+1</a:t>
            </a:r>
            <a:r>
              <a:rPr lang="da-DK" sz="2400" dirty="0" smtClean="0">
                <a:solidFill>
                  <a:srgbClr val="C00000"/>
                </a:solidFill>
              </a:rPr>
              <a:t>))-</a:t>
            </a:r>
            <a:r>
              <a:rPr lang="da-DK" sz="2400" dirty="0" smtClean="0">
                <a:solidFill>
                  <a:srgbClr val="C00000"/>
                </a:solidFill>
              </a:rPr>
              <a:t>1))</a:t>
            </a:r>
          </a:p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General </a:t>
            </a:r>
            <a:r>
              <a:rPr lang="da-DK" sz="2400" dirty="0" err="1" smtClean="0">
                <a:solidFill>
                  <a:srgbClr val="C00000"/>
                </a:solidFill>
              </a:rPr>
              <a:t>query</a:t>
            </a:r>
            <a:r>
              <a:rPr lang="da-DK" sz="2400" dirty="0" smtClean="0">
                <a:solidFill>
                  <a:srgbClr val="C00000"/>
                </a:solidFill>
              </a:rPr>
              <a:t>: 1 top </a:t>
            </a:r>
            <a:r>
              <a:rPr lang="da-DK" sz="2400" dirty="0" err="1" smtClean="0">
                <a:solidFill>
                  <a:srgbClr val="C00000"/>
                </a:solidFill>
              </a:rPr>
              <a:t>query</a:t>
            </a:r>
            <a:r>
              <a:rPr lang="da-DK" sz="2400" dirty="0" smtClean="0">
                <a:solidFill>
                  <a:srgbClr val="C00000"/>
                </a:solidFill>
              </a:rPr>
              <a:t> + 2 </a:t>
            </a:r>
            <a:r>
              <a:rPr lang="da-DK" sz="2400" dirty="0" err="1" smtClean="0">
                <a:solidFill>
                  <a:srgbClr val="C00000"/>
                </a:solidFill>
              </a:rPr>
              <a:t>bottom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queries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12160" y="1148551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Top </a:t>
            </a:r>
            <a:r>
              <a:rPr lang="da-DK" dirty="0" err="1" smtClean="0"/>
              <a:t>structure</a:t>
            </a:r>
            <a:endParaRPr lang="da-DK" dirty="0" smtClean="0"/>
          </a:p>
          <a:p>
            <a:r>
              <a:rPr lang="da-DK" dirty="0" smtClean="0"/>
              <a:t>O(</a:t>
            </a:r>
            <a:r>
              <a:rPr lang="da-DK" i="1" dirty="0" smtClean="0"/>
              <a:t>n</a:t>
            </a:r>
            <a:r>
              <a:rPr lang="da-DK" dirty="0" smtClean="0"/>
              <a:t>/log </a:t>
            </a:r>
            <a:r>
              <a:rPr lang="da-DK" i="1" dirty="0" smtClean="0"/>
              <a:t>n</a:t>
            </a:r>
            <a:r>
              <a:rPr lang="da-DK" dirty="0" smtClean="0"/>
              <a:t>) elements</a:t>
            </a:r>
          </a:p>
          <a:p>
            <a:r>
              <a:rPr lang="da-DK" dirty="0" smtClean="0"/>
              <a:t>Space O(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</a:p>
          <a:p>
            <a:r>
              <a:rPr lang="da-DK" dirty="0" smtClean="0"/>
              <a:t>Query O(1)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39552" y="6237312"/>
            <a:ext cx="7992888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Preprocessing</a:t>
            </a:r>
            <a:r>
              <a:rPr lang="da-DK" sz="2800" dirty="0" smtClean="0"/>
              <a:t> Time        O(1) Query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4" grpId="0" animBg="1"/>
      <p:bldP spid="25" grpId="0" animBg="1"/>
      <p:bldP spid="37" grpId="0" animBg="1"/>
      <p:bldP spid="38" grpId="0"/>
      <p:bldP spid="40" grpId="0" animBg="1"/>
      <p:bldP spid="43" grpId="0"/>
      <p:bldP spid="44" grpId="0"/>
      <p:bldP spid="46" grpId="0"/>
      <p:bldP spid="47" grpId="0"/>
      <p:bldP spid="48" grpId="0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/>
          <p:cNvCxnSpPr/>
          <p:nvPr/>
        </p:nvCxnSpPr>
        <p:spPr>
          <a:xfrm>
            <a:off x="1403648" y="1456318"/>
            <a:ext cx="2304256" cy="3600400"/>
          </a:xfrm>
          <a:prstGeom prst="straightConnector1">
            <a:avLst/>
          </a:prstGeom>
          <a:ln w="88900">
            <a:solidFill>
              <a:schemeClr val="accent3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5148062" y="2429857"/>
            <a:ext cx="2902747" cy="1567056"/>
          </a:xfrm>
          <a:custGeom>
            <a:avLst/>
            <a:gdLst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896533 w 6524171"/>
              <a:gd name="connsiteY13" fmla="*/ 1059543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520647 w 6524171"/>
              <a:gd name="connsiteY14" fmla="*/ 870858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2137213 w 6524171"/>
              <a:gd name="connsiteY13" fmla="*/ 1129117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50933 w 6524171"/>
              <a:gd name="connsiteY26" fmla="*/ 113211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220304 w 6524171"/>
              <a:gd name="connsiteY25" fmla="*/ 1480458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77573 w 6524171"/>
              <a:gd name="connsiteY26" fmla="*/ 1201125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129117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104 w 6524171"/>
              <a:gd name="connsiteY21" fmla="*/ 624115 h 2564191"/>
              <a:gd name="connsiteX22" fmla="*/ 4509104 w 6524171"/>
              <a:gd name="connsiteY22" fmla="*/ 899886 h 2564191"/>
              <a:gd name="connsiteX23" fmla="*/ 4480076 w 6524171"/>
              <a:gd name="connsiteY23" fmla="*/ 1277258 h 2564191"/>
              <a:gd name="connsiteX24" fmla="*/ 4712304 w 6524171"/>
              <a:gd name="connsiteY24" fmla="*/ 1538515 h 2564191"/>
              <a:gd name="connsiteX25" fmla="*/ 5017533 w 6524171"/>
              <a:gd name="connsiteY25" fmla="*/ 1489157 h 2564191"/>
              <a:gd name="connsiteX26" fmla="*/ 5305565 w 6524171"/>
              <a:gd name="connsiteY26" fmla="*/ 1273133 h 2564191"/>
              <a:gd name="connsiteX27" fmla="*/ 5641219 w 6524171"/>
              <a:gd name="connsiteY27" fmla="*/ 1262743 h 2564191"/>
              <a:gd name="connsiteX28" fmla="*/ 5742819 w 6524171"/>
              <a:gd name="connsiteY28" fmla="*/ 1553029 h 2564191"/>
              <a:gd name="connsiteX29" fmla="*/ 6381447 w 6524171"/>
              <a:gd name="connsiteY29" fmla="*/ 1393372 h 2564191"/>
              <a:gd name="connsiteX30" fmla="*/ 6279847 w 6524171"/>
              <a:gd name="connsiteY30" fmla="*/ 740229 h 2564191"/>
              <a:gd name="connsiteX31" fmla="*/ 4915504 w 6524171"/>
              <a:gd name="connsiteY31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4509104 w 6524171"/>
              <a:gd name="connsiteY21" fmla="*/ 899886 h 2564191"/>
              <a:gd name="connsiteX22" fmla="*/ 4480076 w 6524171"/>
              <a:gd name="connsiteY22" fmla="*/ 1277258 h 2564191"/>
              <a:gd name="connsiteX23" fmla="*/ 4712304 w 6524171"/>
              <a:gd name="connsiteY23" fmla="*/ 1538515 h 2564191"/>
              <a:gd name="connsiteX24" fmla="*/ 5017533 w 6524171"/>
              <a:gd name="connsiteY24" fmla="*/ 1489157 h 2564191"/>
              <a:gd name="connsiteX25" fmla="*/ 5305565 w 6524171"/>
              <a:gd name="connsiteY25" fmla="*/ 1273133 h 2564191"/>
              <a:gd name="connsiteX26" fmla="*/ 5641219 w 6524171"/>
              <a:gd name="connsiteY26" fmla="*/ 1262743 h 2564191"/>
              <a:gd name="connsiteX27" fmla="*/ 5742819 w 6524171"/>
              <a:gd name="connsiteY27" fmla="*/ 1553029 h 2564191"/>
              <a:gd name="connsiteX28" fmla="*/ 6381447 w 6524171"/>
              <a:gd name="connsiteY28" fmla="*/ 1393372 h 2564191"/>
              <a:gd name="connsiteX29" fmla="*/ 6279847 w 6524171"/>
              <a:gd name="connsiteY29" fmla="*/ 740229 h 2564191"/>
              <a:gd name="connsiteX30" fmla="*/ 4915504 w 6524171"/>
              <a:gd name="connsiteY30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4480076 w 6524171"/>
              <a:gd name="connsiteY21" fmla="*/ 1277258 h 2564191"/>
              <a:gd name="connsiteX22" fmla="*/ 4712304 w 6524171"/>
              <a:gd name="connsiteY22" fmla="*/ 1538515 h 2564191"/>
              <a:gd name="connsiteX23" fmla="*/ 5017533 w 6524171"/>
              <a:gd name="connsiteY23" fmla="*/ 1489157 h 2564191"/>
              <a:gd name="connsiteX24" fmla="*/ 5305565 w 6524171"/>
              <a:gd name="connsiteY24" fmla="*/ 1273133 h 2564191"/>
              <a:gd name="connsiteX25" fmla="*/ 5641219 w 6524171"/>
              <a:gd name="connsiteY25" fmla="*/ 1262743 h 2564191"/>
              <a:gd name="connsiteX26" fmla="*/ 5742819 w 6524171"/>
              <a:gd name="connsiteY26" fmla="*/ 1553029 h 2564191"/>
              <a:gd name="connsiteX27" fmla="*/ 6381447 w 6524171"/>
              <a:gd name="connsiteY27" fmla="*/ 1393372 h 2564191"/>
              <a:gd name="connsiteX28" fmla="*/ 6279847 w 6524171"/>
              <a:gd name="connsiteY28" fmla="*/ 740229 h 2564191"/>
              <a:gd name="connsiteX29" fmla="*/ 4915504 w 6524171"/>
              <a:gd name="connsiteY29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4712304 w 6524171"/>
              <a:gd name="connsiteY21" fmla="*/ 1538515 h 2564191"/>
              <a:gd name="connsiteX22" fmla="*/ 5017533 w 6524171"/>
              <a:gd name="connsiteY22" fmla="*/ 1489157 h 2564191"/>
              <a:gd name="connsiteX23" fmla="*/ 5305565 w 6524171"/>
              <a:gd name="connsiteY23" fmla="*/ 1273133 h 2564191"/>
              <a:gd name="connsiteX24" fmla="*/ 5641219 w 6524171"/>
              <a:gd name="connsiteY24" fmla="*/ 1262743 h 2564191"/>
              <a:gd name="connsiteX25" fmla="*/ 5742819 w 6524171"/>
              <a:gd name="connsiteY25" fmla="*/ 1553029 h 2564191"/>
              <a:gd name="connsiteX26" fmla="*/ 6381447 w 6524171"/>
              <a:gd name="connsiteY26" fmla="*/ 1393372 h 2564191"/>
              <a:gd name="connsiteX27" fmla="*/ 6279847 w 6524171"/>
              <a:gd name="connsiteY27" fmla="*/ 740229 h 2564191"/>
              <a:gd name="connsiteX28" fmla="*/ 4915504 w 6524171"/>
              <a:gd name="connsiteY28" fmla="*/ 0 h 2564191"/>
              <a:gd name="connsiteX0" fmla="*/ 3696304 w 6524171"/>
              <a:gd name="connsiteY0" fmla="*/ 14515 h 2564191"/>
              <a:gd name="connsiteX1" fmla="*/ 2288419 w 6524171"/>
              <a:gd name="connsiteY1" fmla="*/ 348343 h 2564191"/>
              <a:gd name="connsiteX2" fmla="*/ 807962 w 6524171"/>
              <a:gd name="connsiteY2" fmla="*/ 827315 h 2564191"/>
              <a:gd name="connsiteX3" fmla="*/ 111276 w 6524171"/>
              <a:gd name="connsiteY3" fmla="*/ 1465943 h 2564191"/>
              <a:gd name="connsiteX4" fmla="*/ 140304 w 6524171"/>
              <a:gd name="connsiteY4" fmla="*/ 1959429 h 2564191"/>
              <a:gd name="connsiteX5" fmla="*/ 677333 w 6524171"/>
              <a:gd name="connsiteY5" fmla="*/ 2075543 h 2564191"/>
              <a:gd name="connsiteX6" fmla="*/ 1069219 w 6524171"/>
              <a:gd name="connsiteY6" fmla="*/ 1480458 h 2564191"/>
              <a:gd name="connsiteX7" fmla="*/ 1751390 w 6524171"/>
              <a:gd name="connsiteY7" fmla="*/ 1727200 h 2564191"/>
              <a:gd name="connsiteX8" fmla="*/ 1301447 w 6524171"/>
              <a:gd name="connsiteY8" fmla="*/ 1785258 h 2564191"/>
              <a:gd name="connsiteX9" fmla="*/ 1185333 w 6524171"/>
              <a:gd name="connsiteY9" fmla="*/ 2177143 h 2564191"/>
              <a:gd name="connsiteX10" fmla="*/ 1504647 w 6524171"/>
              <a:gd name="connsiteY10" fmla="*/ 2525486 h 2564191"/>
              <a:gd name="connsiteX11" fmla="*/ 2419047 w 6524171"/>
              <a:gd name="connsiteY11" fmla="*/ 1944915 h 2564191"/>
              <a:gd name="connsiteX12" fmla="*/ 2636762 w 6524171"/>
              <a:gd name="connsiteY12" fmla="*/ 1349829 h 2564191"/>
              <a:gd name="connsiteX13" fmla="*/ 1633157 w 6524171"/>
              <a:gd name="connsiteY13" fmla="*/ 1201125 h 2564191"/>
              <a:gd name="connsiteX14" fmla="*/ 2497253 w 6524171"/>
              <a:gd name="connsiteY14" fmla="*/ 985101 h 2564191"/>
              <a:gd name="connsiteX15" fmla="*/ 2956076 w 6524171"/>
              <a:gd name="connsiteY15" fmla="*/ 1393372 h 2564191"/>
              <a:gd name="connsiteX16" fmla="*/ 3609219 w 6524171"/>
              <a:gd name="connsiteY16" fmla="*/ 2002972 h 2564191"/>
              <a:gd name="connsiteX17" fmla="*/ 4175276 w 6524171"/>
              <a:gd name="connsiteY17" fmla="*/ 1930400 h 2564191"/>
              <a:gd name="connsiteX18" fmla="*/ 4247847 w 6524171"/>
              <a:gd name="connsiteY18" fmla="*/ 1451429 h 2564191"/>
              <a:gd name="connsiteX19" fmla="*/ 3362476 w 6524171"/>
              <a:gd name="connsiteY19" fmla="*/ 740229 h 2564191"/>
              <a:gd name="connsiteX20" fmla="*/ 4044647 w 6524171"/>
              <a:gd name="connsiteY20" fmla="*/ 435429 h 2564191"/>
              <a:gd name="connsiteX21" fmla="*/ 5017533 w 6524171"/>
              <a:gd name="connsiteY21" fmla="*/ 1489157 h 2564191"/>
              <a:gd name="connsiteX22" fmla="*/ 5305565 w 6524171"/>
              <a:gd name="connsiteY22" fmla="*/ 1273133 h 2564191"/>
              <a:gd name="connsiteX23" fmla="*/ 5641219 w 6524171"/>
              <a:gd name="connsiteY23" fmla="*/ 1262743 h 2564191"/>
              <a:gd name="connsiteX24" fmla="*/ 5742819 w 6524171"/>
              <a:gd name="connsiteY24" fmla="*/ 1553029 h 2564191"/>
              <a:gd name="connsiteX25" fmla="*/ 6381447 w 6524171"/>
              <a:gd name="connsiteY25" fmla="*/ 1393372 h 2564191"/>
              <a:gd name="connsiteX26" fmla="*/ 6279847 w 6524171"/>
              <a:gd name="connsiteY26" fmla="*/ 740229 h 2564191"/>
              <a:gd name="connsiteX27" fmla="*/ 4915504 w 6524171"/>
              <a:gd name="connsiteY27" fmla="*/ 0 h 2564191"/>
              <a:gd name="connsiteX0" fmla="*/ 3696304 w 6524171"/>
              <a:gd name="connsiteY0" fmla="*/ 1 h 2549677"/>
              <a:gd name="connsiteX1" fmla="*/ 2288419 w 6524171"/>
              <a:gd name="connsiteY1" fmla="*/ 333829 h 2549677"/>
              <a:gd name="connsiteX2" fmla="*/ 807962 w 6524171"/>
              <a:gd name="connsiteY2" fmla="*/ 812801 h 2549677"/>
              <a:gd name="connsiteX3" fmla="*/ 111276 w 6524171"/>
              <a:gd name="connsiteY3" fmla="*/ 1451429 h 2549677"/>
              <a:gd name="connsiteX4" fmla="*/ 140304 w 6524171"/>
              <a:gd name="connsiteY4" fmla="*/ 1944915 h 2549677"/>
              <a:gd name="connsiteX5" fmla="*/ 677333 w 6524171"/>
              <a:gd name="connsiteY5" fmla="*/ 2061029 h 2549677"/>
              <a:gd name="connsiteX6" fmla="*/ 1069219 w 6524171"/>
              <a:gd name="connsiteY6" fmla="*/ 1465944 h 2549677"/>
              <a:gd name="connsiteX7" fmla="*/ 1751390 w 6524171"/>
              <a:gd name="connsiteY7" fmla="*/ 1712686 h 2549677"/>
              <a:gd name="connsiteX8" fmla="*/ 1301447 w 6524171"/>
              <a:gd name="connsiteY8" fmla="*/ 1770744 h 2549677"/>
              <a:gd name="connsiteX9" fmla="*/ 1185333 w 6524171"/>
              <a:gd name="connsiteY9" fmla="*/ 2162629 h 2549677"/>
              <a:gd name="connsiteX10" fmla="*/ 1504647 w 6524171"/>
              <a:gd name="connsiteY10" fmla="*/ 2510972 h 2549677"/>
              <a:gd name="connsiteX11" fmla="*/ 2419047 w 6524171"/>
              <a:gd name="connsiteY11" fmla="*/ 1930401 h 2549677"/>
              <a:gd name="connsiteX12" fmla="*/ 2636762 w 6524171"/>
              <a:gd name="connsiteY12" fmla="*/ 1335315 h 2549677"/>
              <a:gd name="connsiteX13" fmla="*/ 1633157 w 6524171"/>
              <a:gd name="connsiteY13" fmla="*/ 1186611 h 2549677"/>
              <a:gd name="connsiteX14" fmla="*/ 2497253 w 6524171"/>
              <a:gd name="connsiteY14" fmla="*/ 970587 h 2549677"/>
              <a:gd name="connsiteX15" fmla="*/ 2956076 w 6524171"/>
              <a:gd name="connsiteY15" fmla="*/ 1378858 h 2549677"/>
              <a:gd name="connsiteX16" fmla="*/ 3609219 w 6524171"/>
              <a:gd name="connsiteY16" fmla="*/ 1988458 h 2549677"/>
              <a:gd name="connsiteX17" fmla="*/ 4175276 w 6524171"/>
              <a:gd name="connsiteY17" fmla="*/ 1915886 h 2549677"/>
              <a:gd name="connsiteX18" fmla="*/ 4247847 w 6524171"/>
              <a:gd name="connsiteY18" fmla="*/ 1436915 h 2549677"/>
              <a:gd name="connsiteX19" fmla="*/ 3362476 w 6524171"/>
              <a:gd name="connsiteY19" fmla="*/ 725715 h 2549677"/>
              <a:gd name="connsiteX20" fmla="*/ 4044647 w 6524171"/>
              <a:gd name="connsiteY20" fmla="*/ 420915 h 2549677"/>
              <a:gd name="connsiteX21" fmla="*/ 5017533 w 6524171"/>
              <a:gd name="connsiteY21" fmla="*/ 1474643 h 2549677"/>
              <a:gd name="connsiteX22" fmla="*/ 5305565 w 6524171"/>
              <a:gd name="connsiteY22" fmla="*/ 1258619 h 2549677"/>
              <a:gd name="connsiteX23" fmla="*/ 5641219 w 6524171"/>
              <a:gd name="connsiteY23" fmla="*/ 1248229 h 2549677"/>
              <a:gd name="connsiteX24" fmla="*/ 5742819 w 6524171"/>
              <a:gd name="connsiteY24" fmla="*/ 1538515 h 2549677"/>
              <a:gd name="connsiteX25" fmla="*/ 6381447 w 6524171"/>
              <a:gd name="connsiteY25" fmla="*/ 1378858 h 2549677"/>
              <a:gd name="connsiteX26" fmla="*/ 6279847 w 6524171"/>
              <a:gd name="connsiteY26" fmla="*/ 725715 h 2549677"/>
              <a:gd name="connsiteX0" fmla="*/ 3696304 w 6381446"/>
              <a:gd name="connsiteY0" fmla="*/ -1 h 2549675"/>
              <a:gd name="connsiteX1" fmla="*/ 2288419 w 6381446"/>
              <a:gd name="connsiteY1" fmla="*/ 333827 h 2549675"/>
              <a:gd name="connsiteX2" fmla="*/ 807962 w 6381446"/>
              <a:gd name="connsiteY2" fmla="*/ 812799 h 2549675"/>
              <a:gd name="connsiteX3" fmla="*/ 111276 w 6381446"/>
              <a:gd name="connsiteY3" fmla="*/ 1451427 h 2549675"/>
              <a:gd name="connsiteX4" fmla="*/ 140304 w 6381446"/>
              <a:gd name="connsiteY4" fmla="*/ 1944913 h 2549675"/>
              <a:gd name="connsiteX5" fmla="*/ 677333 w 6381446"/>
              <a:gd name="connsiteY5" fmla="*/ 2061027 h 2549675"/>
              <a:gd name="connsiteX6" fmla="*/ 1069219 w 6381446"/>
              <a:gd name="connsiteY6" fmla="*/ 1465942 h 2549675"/>
              <a:gd name="connsiteX7" fmla="*/ 1751390 w 6381446"/>
              <a:gd name="connsiteY7" fmla="*/ 1712684 h 2549675"/>
              <a:gd name="connsiteX8" fmla="*/ 1301447 w 6381446"/>
              <a:gd name="connsiteY8" fmla="*/ 1770742 h 2549675"/>
              <a:gd name="connsiteX9" fmla="*/ 1185333 w 6381446"/>
              <a:gd name="connsiteY9" fmla="*/ 2162627 h 2549675"/>
              <a:gd name="connsiteX10" fmla="*/ 1504647 w 6381446"/>
              <a:gd name="connsiteY10" fmla="*/ 2510970 h 2549675"/>
              <a:gd name="connsiteX11" fmla="*/ 2419047 w 6381446"/>
              <a:gd name="connsiteY11" fmla="*/ 1930399 h 2549675"/>
              <a:gd name="connsiteX12" fmla="*/ 2636762 w 6381446"/>
              <a:gd name="connsiteY12" fmla="*/ 1335313 h 2549675"/>
              <a:gd name="connsiteX13" fmla="*/ 1633157 w 6381446"/>
              <a:gd name="connsiteY13" fmla="*/ 1186609 h 2549675"/>
              <a:gd name="connsiteX14" fmla="*/ 2497253 w 6381446"/>
              <a:gd name="connsiteY14" fmla="*/ 970585 h 2549675"/>
              <a:gd name="connsiteX15" fmla="*/ 2956076 w 6381446"/>
              <a:gd name="connsiteY15" fmla="*/ 1378856 h 2549675"/>
              <a:gd name="connsiteX16" fmla="*/ 3609219 w 6381446"/>
              <a:gd name="connsiteY16" fmla="*/ 1988456 h 2549675"/>
              <a:gd name="connsiteX17" fmla="*/ 4175276 w 6381446"/>
              <a:gd name="connsiteY17" fmla="*/ 1915884 h 2549675"/>
              <a:gd name="connsiteX18" fmla="*/ 4247847 w 6381446"/>
              <a:gd name="connsiteY18" fmla="*/ 1436913 h 2549675"/>
              <a:gd name="connsiteX19" fmla="*/ 3362476 w 6381446"/>
              <a:gd name="connsiteY19" fmla="*/ 725713 h 2549675"/>
              <a:gd name="connsiteX20" fmla="*/ 4044647 w 6381446"/>
              <a:gd name="connsiteY20" fmla="*/ 420913 h 2549675"/>
              <a:gd name="connsiteX21" fmla="*/ 5017533 w 6381446"/>
              <a:gd name="connsiteY21" fmla="*/ 1474641 h 2549675"/>
              <a:gd name="connsiteX22" fmla="*/ 5305565 w 6381446"/>
              <a:gd name="connsiteY22" fmla="*/ 1258617 h 2549675"/>
              <a:gd name="connsiteX23" fmla="*/ 5641219 w 6381446"/>
              <a:gd name="connsiteY23" fmla="*/ 1248227 h 2549675"/>
              <a:gd name="connsiteX24" fmla="*/ 5742819 w 6381446"/>
              <a:gd name="connsiteY24" fmla="*/ 1538513 h 2549675"/>
              <a:gd name="connsiteX25" fmla="*/ 6381447 w 6381446"/>
              <a:gd name="connsiteY25" fmla="*/ 1378856 h 2549675"/>
              <a:gd name="connsiteX0" fmla="*/ 3696304 w 5742819"/>
              <a:gd name="connsiteY0" fmla="*/ 1 h 2549677"/>
              <a:gd name="connsiteX1" fmla="*/ 2288419 w 5742819"/>
              <a:gd name="connsiteY1" fmla="*/ 333829 h 2549677"/>
              <a:gd name="connsiteX2" fmla="*/ 807962 w 5742819"/>
              <a:gd name="connsiteY2" fmla="*/ 812801 h 2549677"/>
              <a:gd name="connsiteX3" fmla="*/ 111276 w 5742819"/>
              <a:gd name="connsiteY3" fmla="*/ 1451429 h 2549677"/>
              <a:gd name="connsiteX4" fmla="*/ 140304 w 5742819"/>
              <a:gd name="connsiteY4" fmla="*/ 1944915 h 2549677"/>
              <a:gd name="connsiteX5" fmla="*/ 677333 w 5742819"/>
              <a:gd name="connsiteY5" fmla="*/ 2061029 h 2549677"/>
              <a:gd name="connsiteX6" fmla="*/ 1069219 w 5742819"/>
              <a:gd name="connsiteY6" fmla="*/ 1465944 h 2549677"/>
              <a:gd name="connsiteX7" fmla="*/ 1751390 w 5742819"/>
              <a:gd name="connsiteY7" fmla="*/ 1712686 h 2549677"/>
              <a:gd name="connsiteX8" fmla="*/ 1301447 w 5742819"/>
              <a:gd name="connsiteY8" fmla="*/ 1770744 h 2549677"/>
              <a:gd name="connsiteX9" fmla="*/ 1185333 w 5742819"/>
              <a:gd name="connsiteY9" fmla="*/ 2162629 h 2549677"/>
              <a:gd name="connsiteX10" fmla="*/ 1504647 w 5742819"/>
              <a:gd name="connsiteY10" fmla="*/ 2510972 h 2549677"/>
              <a:gd name="connsiteX11" fmla="*/ 2419047 w 5742819"/>
              <a:gd name="connsiteY11" fmla="*/ 1930401 h 2549677"/>
              <a:gd name="connsiteX12" fmla="*/ 2636762 w 5742819"/>
              <a:gd name="connsiteY12" fmla="*/ 1335315 h 2549677"/>
              <a:gd name="connsiteX13" fmla="*/ 1633157 w 5742819"/>
              <a:gd name="connsiteY13" fmla="*/ 1186611 h 2549677"/>
              <a:gd name="connsiteX14" fmla="*/ 2497253 w 5742819"/>
              <a:gd name="connsiteY14" fmla="*/ 970587 h 2549677"/>
              <a:gd name="connsiteX15" fmla="*/ 2956076 w 5742819"/>
              <a:gd name="connsiteY15" fmla="*/ 1378858 h 2549677"/>
              <a:gd name="connsiteX16" fmla="*/ 3609219 w 5742819"/>
              <a:gd name="connsiteY16" fmla="*/ 1988458 h 2549677"/>
              <a:gd name="connsiteX17" fmla="*/ 4175276 w 5742819"/>
              <a:gd name="connsiteY17" fmla="*/ 1915886 h 2549677"/>
              <a:gd name="connsiteX18" fmla="*/ 4247847 w 5742819"/>
              <a:gd name="connsiteY18" fmla="*/ 1436915 h 2549677"/>
              <a:gd name="connsiteX19" fmla="*/ 3362476 w 5742819"/>
              <a:gd name="connsiteY19" fmla="*/ 725715 h 2549677"/>
              <a:gd name="connsiteX20" fmla="*/ 4044647 w 5742819"/>
              <a:gd name="connsiteY20" fmla="*/ 420915 h 2549677"/>
              <a:gd name="connsiteX21" fmla="*/ 5017533 w 5742819"/>
              <a:gd name="connsiteY21" fmla="*/ 1474643 h 2549677"/>
              <a:gd name="connsiteX22" fmla="*/ 5305565 w 5742819"/>
              <a:gd name="connsiteY22" fmla="*/ 1258619 h 2549677"/>
              <a:gd name="connsiteX23" fmla="*/ 5641219 w 5742819"/>
              <a:gd name="connsiteY23" fmla="*/ 1248229 h 2549677"/>
              <a:gd name="connsiteX24" fmla="*/ 5742819 w 5742819"/>
              <a:gd name="connsiteY24" fmla="*/ 1538515 h 2549677"/>
              <a:gd name="connsiteX0" fmla="*/ 3696304 w 5641219"/>
              <a:gd name="connsiteY0" fmla="*/ -1 h 2549675"/>
              <a:gd name="connsiteX1" fmla="*/ 2288419 w 5641219"/>
              <a:gd name="connsiteY1" fmla="*/ 333827 h 2549675"/>
              <a:gd name="connsiteX2" fmla="*/ 807962 w 5641219"/>
              <a:gd name="connsiteY2" fmla="*/ 812799 h 2549675"/>
              <a:gd name="connsiteX3" fmla="*/ 111276 w 5641219"/>
              <a:gd name="connsiteY3" fmla="*/ 1451427 h 2549675"/>
              <a:gd name="connsiteX4" fmla="*/ 140304 w 5641219"/>
              <a:gd name="connsiteY4" fmla="*/ 1944913 h 2549675"/>
              <a:gd name="connsiteX5" fmla="*/ 677333 w 5641219"/>
              <a:gd name="connsiteY5" fmla="*/ 2061027 h 2549675"/>
              <a:gd name="connsiteX6" fmla="*/ 1069219 w 5641219"/>
              <a:gd name="connsiteY6" fmla="*/ 1465942 h 2549675"/>
              <a:gd name="connsiteX7" fmla="*/ 1751390 w 5641219"/>
              <a:gd name="connsiteY7" fmla="*/ 1712684 h 2549675"/>
              <a:gd name="connsiteX8" fmla="*/ 1301447 w 5641219"/>
              <a:gd name="connsiteY8" fmla="*/ 1770742 h 2549675"/>
              <a:gd name="connsiteX9" fmla="*/ 1185333 w 5641219"/>
              <a:gd name="connsiteY9" fmla="*/ 2162627 h 2549675"/>
              <a:gd name="connsiteX10" fmla="*/ 1504647 w 5641219"/>
              <a:gd name="connsiteY10" fmla="*/ 2510970 h 2549675"/>
              <a:gd name="connsiteX11" fmla="*/ 2419047 w 5641219"/>
              <a:gd name="connsiteY11" fmla="*/ 1930399 h 2549675"/>
              <a:gd name="connsiteX12" fmla="*/ 2636762 w 5641219"/>
              <a:gd name="connsiteY12" fmla="*/ 1335313 h 2549675"/>
              <a:gd name="connsiteX13" fmla="*/ 1633157 w 5641219"/>
              <a:gd name="connsiteY13" fmla="*/ 1186609 h 2549675"/>
              <a:gd name="connsiteX14" fmla="*/ 2497253 w 5641219"/>
              <a:gd name="connsiteY14" fmla="*/ 970585 h 2549675"/>
              <a:gd name="connsiteX15" fmla="*/ 2956076 w 5641219"/>
              <a:gd name="connsiteY15" fmla="*/ 1378856 h 2549675"/>
              <a:gd name="connsiteX16" fmla="*/ 3609219 w 5641219"/>
              <a:gd name="connsiteY16" fmla="*/ 1988456 h 2549675"/>
              <a:gd name="connsiteX17" fmla="*/ 4175276 w 5641219"/>
              <a:gd name="connsiteY17" fmla="*/ 1915884 h 2549675"/>
              <a:gd name="connsiteX18" fmla="*/ 4247847 w 5641219"/>
              <a:gd name="connsiteY18" fmla="*/ 1436913 h 2549675"/>
              <a:gd name="connsiteX19" fmla="*/ 3362476 w 5641219"/>
              <a:gd name="connsiteY19" fmla="*/ 725713 h 2549675"/>
              <a:gd name="connsiteX20" fmla="*/ 4044647 w 5641219"/>
              <a:gd name="connsiteY20" fmla="*/ 420913 h 2549675"/>
              <a:gd name="connsiteX21" fmla="*/ 5017533 w 5641219"/>
              <a:gd name="connsiteY21" fmla="*/ 1474641 h 2549675"/>
              <a:gd name="connsiteX22" fmla="*/ 5305565 w 5641219"/>
              <a:gd name="connsiteY22" fmla="*/ 1258617 h 2549675"/>
              <a:gd name="connsiteX23" fmla="*/ 5641219 w 5641219"/>
              <a:gd name="connsiteY23" fmla="*/ 1248227 h 2549675"/>
              <a:gd name="connsiteX0" fmla="*/ 3696304 w 5305565"/>
              <a:gd name="connsiteY0" fmla="*/ 1 h 2549677"/>
              <a:gd name="connsiteX1" fmla="*/ 2288419 w 5305565"/>
              <a:gd name="connsiteY1" fmla="*/ 333829 h 2549677"/>
              <a:gd name="connsiteX2" fmla="*/ 807962 w 5305565"/>
              <a:gd name="connsiteY2" fmla="*/ 812801 h 2549677"/>
              <a:gd name="connsiteX3" fmla="*/ 111276 w 5305565"/>
              <a:gd name="connsiteY3" fmla="*/ 1451429 h 2549677"/>
              <a:gd name="connsiteX4" fmla="*/ 140304 w 5305565"/>
              <a:gd name="connsiteY4" fmla="*/ 1944915 h 2549677"/>
              <a:gd name="connsiteX5" fmla="*/ 677333 w 5305565"/>
              <a:gd name="connsiteY5" fmla="*/ 2061029 h 2549677"/>
              <a:gd name="connsiteX6" fmla="*/ 1069219 w 5305565"/>
              <a:gd name="connsiteY6" fmla="*/ 1465944 h 2549677"/>
              <a:gd name="connsiteX7" fmla="*/ 1751390 w 5305565"/>
              <a:gd name="connsiteY7" fmla="*/ 1712686 h 2549677"/>
              <a:gd name="connsiteX8" fmla="*/ 1301447 w 5305565"/>
              <a:gd name="connsiteY8" fmla="*/ 1770744 h 2549677"/>
              <a:gd name="connsiteX9" fmla="*/ 1185333 w 5305565"/>
              <a:gd name="connsiteY9" fmla="*/ 2162629 h 2549677"/>
              <a:gd name="connsiteX10" fmla="*/ 1504647 w 5305565"/>
              <a:gd name="connsiteY10" fmla="*/ 2510972 h 2549677"/>
              <a:gd name="connsiteX11" fmla="*/ 2419047 w 5305565"/>
              <a:gd name="connsiteY11" fmla="*/ 1930401 h 2549677"/>
              <a:gd name="connsiteX12" fmla="*/ 2636762 w 5305565"/>
              <a:gd name="connsiteY12" fmla="*/ 1335315 h 2549677"/>
              <a:gd name="connsiteX13" fmla="*/ 1633157 w 5305565"/>
              <a:gd name="connsiteY13" fmla="*/ 1186611 h 2549677"/>
              <a:gd name="connsiteX14" fmla="*/ 2497253 w 5305565"/>
              <a:gd name="connsiteY14" fmla="*/ 970587 h 2549677"/>
              <a:gd name="connsiteX15" fmla="*/ 2956076 w 5305565"/>
              <a:gd name="connsiteY15" fmla="*/ 1378858 h 2549677"/>
              <a:gd name="connsiteX16" fmla="*/ 3609219 w 5305565"/>
              <a:gd name="connsiteY16" fmla="*/ 1988458 h 2549677"/>
              <a:gd name="connsiteX17" fmla="*/ 4175276 w 5305565"/>
              <a:gd name="connsiteY17" fmla="*/ 1915886 h 2549677"/>
              <a:gd name="connsiteX18" fmla="*/ 4247847 w 5305565"/>
              <a:gd name="connsiteY18" fmla="*/ 1436915 h 2549677"/>
              <a:gd name="connsiteX19" fmla="*/ 3362476 w 5305565"/>
              <a:gd name="connsiteY19" fmla="*/ 725715 h 2549677"/>
              <a:gd name="connsiteX20" fmla="*/ 4044647 w 5305565"/>
              <a:gd name="connsiteY20" fmla="*/ 420915 h 2549677"/>
              <a:gd name="connsiteX21" fmla="*/ 5017533 w 5305565"/>
              <a:gd name="connsiteY21" fmla="*/ 1474643 h 2549677"/>
              <a:gd name="connsiteX22" fmla="*/ 5305565 w 5305565"/>
              <a:gd name="connsiteY22" fmla="*/ 1258619 h 2549677"/>
              <a:gd name="connsiteX0" fmla="*/ 3696304 w 5017534"/>
              <a:gd name="connsiteY0" fmla="*/ -1 h 2549675"/>
              <a:gd name="connsiteX1" fmla="*/ 2288419 w 5017534"/>
              <a:gd name="connsiteY1" fmla="*/ 333827 h 2549675"/>
              <a:gd name="connsiteX2" fmla="*/ 807962 w 5017534"/>
              <a:gd name="connsiteY2" fmla="*/ 812799 h 2549675"/>
              <a:gd name="connsiteX3" fmla="*/ 111276 w 5017534"/>
              <a:gd name="connsiteY3" fmla="*/ 1451427 h 2549675"/>
              <a:gd name="connsiteX4" fmla="*/ 140304 w 5017534"/>
              <a:gd name="connsiteY4" fmla="*/ 1944913 h 2549675"/>
              <a:gd name="connsiteX5" fmla="*/ 677333 w 5017534"/>
              <a:gd name="connsiteY5" fmla="*/ 2061027 h 2549675"/>
              <a:gd name="connsiteX6" fmla="*/ 1069219 w 5017534"/>
              <a:gd name="connsiteY6" fmla="*/ 1465942 h 2549675"/>
              <a:gd name="connsiteX7" fmla="*/ 1751390 w 5017534"/>
              <a:gd name="connsiteY7" fmla="*/ 1712684 h 2549675"/>
              <a:gd name="connsiteX8" fmla="*/ 1301447 w 5017534"/>
              <a:gd name="connsiteY8" fmla="*/ 1770742 h 2549675"/>
              <a:gd name="connsiteX9" fmla="*/ 1185333 w 5017534"/>
              <a:gd name="connsiteY9" fmla="*/ 2162627 h 2549675"/>
              <a:gd name="connsiteX10" fmla="*/ 1504647 w 5017534"/>
              <a:gd name="connsiteY10" fmla="*/ 2510970 h 2549675"/>
              <a:gd name="connsiteX11" fmla="*/ 2419047 w 5017534"/>
              <a:gd name="connsiteY11" fmla="*/ 1930399 h 2549675"/>
              <a:gd name="connsiteX12" fmla="*/ 2636762 w 5017534"/>
              <a:gd name="connsiteY12" fmla="*/ 1335313 h 2549675"/>
              <a:gd name="connsiteX13" fmla="*/ 1633157 w 5017534"/>
              <a:gd name="connsiteY13" fmla="*/ 1186609 h 2549675"/>
              <a:gd name="connsiteX14" fmla="*/ 2497253 w 5017534"/>
              <a:gd name="connsiteY14" fmla="*/ 970585 h 2549675"/>
              <a:gd name="connsiteX15" fmla="*/ 2956076 w 5017534"/>
              <a:gd name="connsiteY15" fmla="*/ 1378856 h 2549675"/>
              <a:gd name="connsiteX16" fmla="*/ 3609219 w 5017534"/>
              <a:gd name="connsiteY16" fmla="*/ 1988456 h 2549675"/>
              <a:gd name="connsiteX17" fmla="*/ 4175276 w 5017534"/>
              <a:gd name="connsiteY17" fmla="*/ 1915884 h 2549675"/>
              <a:gd name="connsiteX18" fmla="*/ 4247847 w 5017534"/>
              <a:gd name="connsiteY18" fmla="*/ 1436913 h 2549675"/>
              <a:gd name="connsiteX19" fmla="*/ 3362476 w 5017534"/>
              <a:gd name="connsiteY19" fmla="*/ 725713 h 2549675"/>
              <a:gd name="connsiteX20" fmla="*/ 4044647 w 5017534"/>
              <a:gd name="connsiteY20" fmla="*/ 420913 h 2549675"/>
              <a:gd name="connsiteX21" fmla="*/ 5017533 w 5017534"/>
              <a:gd name="connsiteY21" fmla="*/ 1474641 h 2549675"/>
              <a:gd name="connsiteX0" fmla="*/ 3696304 w 4383315"/>
              <a:gd name="connsiteY0" fmla="*/ 1 h 2549677"/>
              <a:gd name="connsiteX1" fmla="*/ 2288419 w 4383315"/>
              <a:gd name="connsiteY1" fmla="*/ 333829 h 2549677"/>
              <a:gd name="connsiteX2" fmla="*/ 807962 w 4383315"/>
              <a:gd name="connsiteY2" fmla="*/ 812801 h 2549677"/>
              <a:gd name="connsiteX3" fmla="*/ 111276 w 4383315"/>
              <a:gd name="connsiteY3" fmla="*/ 1451429 h 2549677"/>
              <a:gd name="connsiteX4" fmla="*/ 140304 w 4383315"/>
              <a:gd name="connsiteY4" fmla="*/ 1944915 h 2549677"/>
              <a:gd name="connsiteX5" fmla="*/ 677333 w 4383315"/>
              <a:gd name="connsiteY5" fmla="*/ 2061029 h 2549677"/>
              <a:gd name="connsiteX6" fmla="*/ 1069219 w 4383315"/>
              <a:gd name="connsiteY6" fmla="*/ 1465944 h 2549677"/>
              <a:gd name="connsiteX7" fmla="*/ 1751390 w 4383315"/>
              <a:gd name="connsiteY7" fmla="*/ 1712686 h 2549677"/>
              <a:gd name="connsiteX8" fmla="*/ 1301447 w 4383315"/>
              <a:gd name="connsiteY8" fmla="*/ 1770744 h 2549677"/>
              <a:gd name="connsiteX9" fmla="*/ 1185333 w 4383315"/>
              <a:gd name="connsiteY9" fmla="*/ 2162629 h 2549677"/>
              <a:gd name="connsiteX10" fmla="*/ 1504647 w 4383315"/>
              <a:gd name="connsiteY10" fmla="*/ 2510972 h 2549677"/>
              <a:gd name="connsiteX11" fmla="*/ 2419047 w 4383315"/>
              <a:gd name="connsiteY11" fmla="*/ 1930401 h 2549677"/>
              <a:gd name="connsiteX12" fmla="*/ 2636762 w 4383315"/>
              <a:gd name="connsiteY12" fmla="*/ 1335315 h 2549677"/>
              <a:gd name="connsiteX13" fmla="*/ 1633157 w 4383315"/>
              <a:gd name="connsiteY13" fmla="*/ 1186611 h 2549677"/>
              <a:gd name="connsiteX14" fmla="*/ 2497253 w 4383315"/>
              <a:gd name="connsiteY14" fmla="*/ 970587 h 2549677"/>
              <a:gd name="connsiteX15" fmla="*/ 2956076 w 4383315"/>
              <a:gd name="connsiteY15" fmla="*/ 1378858 h 2549677"/>
              <a:gd name="connsiteX16" fmla="*/ 3609219 w 4383315"/>
              <a:gd name="connsiteY16" fmla="*/ 1988458 h 2549677"/>
              <a:gd name="connsiteX17" fmla="*/ 4175276 w 4383315"/>
              <a:gd name="connsiteY17" fmla="*/ 1915886 h 2549677"/>
              <a:gd name="connsiteX18" fmla="*/ 4247847 w 4383315"/>
              <a:gd name="connsiteY18" fmla="*/ 1436915 h 2549677"/>
              <a:gd name="connsiteX19" fmla="*/ 3362476 w 4383315"/>
              <a:gd name="connsiteY19" fmla="*/ 725715 h 2549677"/>
              <a:gd name="connsiteX20" fmla="*/ 4044647 w 4383315"/>
              <a:gd name="connsiteY20" fmla="*/ 420915 h 2549677"/>
              <a:gd name="connsiteX0" fmla="*/ 3696304 w 4383313"/>
              <a:gd name="connsiteY0" fmla="*/ -1 h 2549675"/>
              <a:gd name="connsiteX1" fmla="*/ 2288419 w 4383313"/>
              <a:gd name="connsiteY1" fmla="*/ 333827 h 2549675"/>
              <a:gd name="connsiteX2" fmla="*/ 807962 w 4383313"/>
              <a:gd name="connsiteY2" fmla="*/ 812799 h 2549675"/>
              <a:gd name="connsiteX3" fmla="*/ 111276 w 4383313"/>
              <a:gd name="connsiteY3" fmla="*/ 1451427 h 2549675"/>
              <a:gd name="connsiteX4" fmla="*/ 140304 w 4383313"/>
              <a:gd name="connsiteY4" fmla="*/ 1944913 h 2549675"/>
              <a:gd name="connsiteX5" fmla="*/ 677333 w 4383313"/>
              <a:gd name="connsiteY5" fmla="*/ 2061027 h 2549675"/>
              <a:gd name="connsiteX6" fmla="*/ 1069219 w 4383313"/>
              <a:gd name="connsiteY6" fmla="*/ 1465942 h 2549675"/>
              <a:gd name="connsiteX7" fmla="*/ 1751390 w 4383313"/>
              <a:gd name="connsiteY7" fmla="*/ 1712684 h 2549675"/>
              <a:gd name="connsiteX8" fmla="*/ 1301447 w 4383313"/>
              <a:gd name="connsiteY8" fmla="*/ 1770742 h 2549675"/>
              <a:gd name="connsiteX9" fmla="*/ 1185333 w 4383313"/>
              <a:gd name="connsiteY9" fmla="*/ 2162627 h 2549675"/>
              <a:gd name="connsiteX10" fmla="*/ 1504647 w 4383313"/>
              <a:gd name="connsiteY10" fmla="*/ 2510970 h 2549675"/>
              <a:gd name="connsiteX11" fmla="*/ 2419047 w 4383313"/>
              <a:gd name="connsiteY11" fmla="*/ 1930399 h 2549675"/>
              <a:gd name="connsiteX12" fmla="*/ 2636762 w 4383313"/>
              <a:gd name="connsiteY12" fmla="*/ 1335313 h 2549675"/>
              <a:gd name="connsiteX13" fmla="*/ 1633157 w 4383313"/>
              <a:gd name="connsiteY13" fmla="*/ 1186609 h 2549675"/>
              <a:gd name="connsiteX14" fmla="*/ 2497253 w 4383313"/>
              <a:gd name="connsiteY14" fmla="*/ 970585 h 2549675"/>
              <a:gd name="connsiteX15" fmla="*/ 2956076 w 4383313"/>
              <a:gd name="connsiteY15" fmla="*/ 1378856 h 2549675"/>
              <a:gd name="connsiteX16" fmla="*/ 3609219 w 4383313"/>
              <a:gd name="connsiteY16" fmla="*/ 1988456 h 2549675"/>
              <a:gd name="connsiteX17" fmla="*/ 4175276 w 4383313"/>
              <a:gd name="connsiteY17" fmla="*/ 1915884 h 2549675"/>
              <a:gd name="connsiteX18" fmla="*/ 4247847 w 4383313"/>
              <a:gd name="connsiteY18" fmla="*/ 1436913 h 2549675"/>
              <a:gd name="connsiteX19" fmla="*/ 3362476 w 4383313"/>
              <a:gd name="connsiteY19" fmla="*/ 725713 h 2549675"/>
              <a:gd name="connsiteX20" fmla="*/ 3914504 w 4383313"/>
              <a:gd name="connsiteY20" fmla="*/ 451700 h 2549675"/>
              <a:gd name="connsiteX0" fmla="*/ 3696304 w 4383315"/>
              <a:gd name="connsiteY0" fmla="*/ 1 h 2536482"/>
              <a:gd name="connsiteX1" fmla="*/ 2288419 w 4383315"/>
              <a:gd name="connsiteY1" fmla="*/ 333829 h 2536482"/>
              <a:gd name="connsiteX2" fmla="*/ 807962 w 4383315"/>
              <a:gd name="connsiteY2" fmla="*/ 812801 h 2536482"/>
              <a:gd name="connsiteX3" fmla="*/ 111276 w 4383315"/>
              <a:gd name="connsiteY3" fmla="*/ 1451429 h 2536482"/>
              <a:gd name="connsiteX4" fmla="*/ 140304 w 4383315"/>
              <a:gd name="connsiteY4" fmla="*/ 1944915 h 2536482"/>
              <a:gd name="connsiteX5" fmla="*/ 677333 w 4383315"/>
              <a:gd name="connsiteY5" fmla="*/ 2061029 h 2536482"/>
              <a:gd name="connsiteX6" fmla="*/ 1069219 w 4383315"/>
              <a:gd name="connsiteY6" fmla="*/ 1465944 h 2536482"/>
              <a:gd name="connsiteX7" fmla="*/ 1751390 w 4383315"/>
              <a:gd name="connsiteY7" fmla="*/ 1712686 h 2536482"/>
              <a:gd name="connsiteX8" fmla="*/ 1301447 w 4383315"/>
              <a:gd name="connsiteY8" fmla="*/ 1770744 h 2536482"/>
              <a:gd name="connsiteX9" fmla="*/ 1304837 w 4383315"/>
              <a:gd name="connsiteY9" fmla="*/ 2083459 h 2536482"/>
              <a:gd name="connsiteX10" fmla="*/ 1504647 w 4383315"/>
              <a:gd name="connsiteY10" fmla="*/ 2510972 h 2536482"/>
              <a:gd name="connsiteX11" fmla="*/ 2419047 w 4383315"/>
              <a:gd name="connsiteY11" fmla="*/ 1930401 h 2536482"/>
              <a:gd name="connsiteX12" fmla="*/ 2636762 w 4383315"/>
              <a:gd name="connsiteY12" fmla="*/ 1335315 h 2536482"/>
              <a:gd name="connsiteX13" fmla="*/ 1633157 w 4383315"/>
              <a:gd name="connsiteY13" fmla="*/ 1186611 h 2536482"/>
              <a:gd name="connsiteX14" fmla="*/ 2497253 w 4383315"/>
              <a:gd name="connsiteY14" fmla="*/ 970587 h 2536482"/>
              <a:gd name="connsiteX15" fmla="*/ 2956076 w 4383315"/>
              <a:gd name="connsiteY15" fmla="*/ 1378858 h 2536482"/>
              <a:gd name="connsiteX16" fmla="*/ 3609219 w 4383315"/>
              <a:gd name="connsiteY16" fmla="*/ 1988458 h 2536482"/>
              <a:gd name="connsiteX17" fmla="*/ 4175276 w 4383315"/>
              <a:gd name="connsiteY17" fmla="*/ 1915886 h 2536482"/>
              <a:gd name="connsiteX18" fmla="*/ 4247847 w 4383315"/>
              <a:gd name="connsiteY18" fmla="*/ 1436915 h 2536482"/>
              <a:gd name="connsiteX19" fmla="*/ 3362476 w 4383315"/>
              <a:gd name="connsiteY19" fmla="*/ 725715 h 2536482"/>
              <a:gd name="connsiteX20" fmla="*/ 3914504 w 4383315"/>
              <a:gd name="connsiteY20" fmla="*/ 451702 h 2536482"/>
              <a:gd name="connsiteX0" fmla="*/ 3696304 w 4383313"/>
              <a:gd name="connsiteY0" fmla="*/ -1 h 2536480"/>
              <a:gd name="connsiteX1" fmla="*/ 2288419 w 4383313"/>
              <a:gd name="connsiteY1" fmla="*/ 333827 h 2536480"/>
              <a:gd name="connsiteX2" fmla="*/ 807962 w 4383313"/>
              <a:gd name="connsiteY2" fmla="*/ 812799 h 2536480"/>
              <a:gd name="connsiteX3" fmla="*/ 111276 w 4383313"/>
              <a:gd name="connsiteY3" fmla="*/ 1451427 h 2536480"/>
              <a:gd name="connsiteX4" fmla="*/ 140304 w 4383313"/>
              <a:gd name="connsiteY4" fmla="*/ 1944913 h 2536480"/>
              <a:gd name="connsiteX5" fmla="*/ 677333 w 4383313"/>
              <a:gd name="connsiteY5" fmla="*/ 2061027 h 2536480"/>
              <a:gd name="connsiteX6" fmla="*/ 1069219 w 4383313"/>
              <a:gd name="connsiteY6" fmla="*/ 1465942 h 2536480"/>
              <a:gd name="connsiteX7" fmla="*/ 1751390 w 4383313"/>
              <a:gd name="connsiteY7" fmla="*/ 1712684 h 2536480"/>
              <a:gd name="connsiteX8" fmla="*/ 1301447 w 4383313"/>
              <a:gd name="connsiteY8" fmla="*/ 1770742 h 2536480"/>
              <a:gd name="connsiteX9" fmla="*/ 1196100 w 4383313"/>
              <a:gd name="connsiteY9" fmla="*/ 2083458 h 2536480"/>
              <a:gd name="connsiteX10" fmla="*/ 1504647 w 4383313"/>
              <a:gd name="connsiteY10" fmla="*/ 2510970 h 2536480"/>
              <a:gd name="connsiteX11" fmla="*/ 2419047 w 4383313"/>
              <a:gd name="connsiteY11" fmla="*/ 1930399 h 2536480"/>
              <a:gd name="connsiteX12" fmla="*/ 2636762 w 4383313"/>
              <a:gd name="connsiteY12" fmla="*/ 1335313 h 2536480"/>
              <a:gd name="connsiteX13" fmla="*/ 1633157 w 4383313"/>
              <a:gd name="connsiteY13" fmla="*/ 1186609 h 2536480"/>
              <a:gd name="connsiteX14" fmla="*/ 2497253 w 4383313"/>
              <a:gd name="connsiteY14" fmla="*/ 970585 h 2536480"/>
              <a:gd name="connsiteX15" fmla="*/ 2956076 w 4383313"/>
              <a:gd name="connsiteY15" fmla="*/ 1378856 h 2536480"/>
              <a:gd name="connsiteX16" fmla="*/ 3609219 w 4383313"/>
              <a:gd name="connsiteY16" fmla="*/ 1988456 h 2536480"/>
              <a:gd name="connsiteX17" fmla="*/ 4175276 w 4383313"/>
              <a:gd name="connsiteY17" fmla="*/ 1915884 h 2536480"/>
              <a:gd name="connsiteX18" fmla="*/ 4247847 w 4383313"/>
              <a:gd name="connsiteY18" fmla="*/ 1436913 h 2536480"/>
              <a:gd name="connsiteX19" fmla="*/ 3362476 w 4383313"/>
              <a:gd name="connsiteY19" fmla="*/ 725713 h 2536480"/>
              <a:gd name="connsiteX20" fmla="*/ 3914504 w 4383313"/>
              <a:gd name="connsiteY20" fmla="*/ 451700 h 253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83313" h="2536480">
                <a:moveTo>
                  <a:pt x="3696304" y="-1"/>
                </a:moveTo>
                <a:cubicBezTo>
                  <a:pt x="3233056" y="99179"/>
                  <a:pt x="2769809" y="198360"/>
                  <a:pt x="2288419" y="333827"/>
                </a:cubicBezTo>
                <a:cubicBezTo>
                  <a:pt x="1807029" y="469294"/>
                  <a:pt x="1170819" y="626532"/>
                  <a:pt x="807962" y="812799"/>
                </a:cubicBezTo>
                <a:cubicBezTo>
                  <a:pt x="445105" y="999066"/>
                  <a:pt x="222552" y="1262741"/>
                  <a:pt x="111276" y="1451427"/>
                </a:cubicBezTo>
                <a:cubicBezTo>
                  <a:pt x="0" y="1640113"/>
                  <a:pt x="45961" y="1843313"/>
                  <a:pt x="140304" y="1944913"/>
                </a:cubicBezTo>
                <a:cubicBezTo>
                  <a:pt x="234647" y="2046513"/>
                  <a:pt x="522514" y="2140856"/>
                  <a:pt x="677333" y="2061027"/>
                </a:cubicBezTo>
                <a:cubicBezTo>
                  <a:pt x="832152" y="1981199"/>
                  <a:pt x="890210" y="1523999"/>
                  <a:pt x="1069219" y="1465942"/>
                </a:cubicBezTo>
                <a:cubicBezTo>
                  <a:pt x="1248228" y="1407885"/>
                  <a:pt x="1712685" y="1661884"/>
                  <a:pt x="1751390" y="1712684"/>
                </a:cubicBezTo>
                <a:cubicBezTo>
                  <a:pt x="1790095" y="1763484"/>
                  <a:pt x="1393995" y="1708946"/>
                  <a:pt x="1301447" y="1770742"/>
                </a:cubicBezTo>
                <a:cubicBezTo>
                  <a:pt x="1208899" y="1832538"/>
                  <a:pt x="1162233" y="1960087"/>
                  <a:pt x="1196100" y="2083458"/>
                </a:cubicBezTo>
                <a:cubicBezTo>
                  <a:pt x="1229967" y="2206829"/>
                  <a:pt x="1300823" y="2536480"/>
                  <a:pt x="1504647" y="2510970"/>
                </a:cubicBezTo>
                <a:cubicBezTo>
                  <a:pt x="1708471" y="2485460"/>
                  <a:pt x="2230361" y="2126342"/>
                  <a:pt x="2419047" y="1930399"/>
                </a:cubicBezTo>
                <a:cubicBezTo>
                  <a:pt x="2607733" y="1734456"/>
                  <a:pt x="2767744" y="1459278"/>
                  <a:pt x="2636762" y="1335313"/>
                </a:cubicBezTo>
                <a:cubicBezTo>
                  <a:pt x="2505780" y="1211348"/>
                  <a:pt x="1656408" y="1247397"/>
                  <a:pt x="1633157" y="1186609"/>
                </a:cubicBezTo>
                <a:cubicBezTo>
                  <a:pt x="1609906" y="1125821"/>
                  <a:pt x="2276766" y="938544"/>
                  <a:pt x="2497253" y="970585"/>
                </a:cubicBezTo>
                <a:cubicBezTo>
                  <a:pt x="2717740" y="1002626"/>
                  <a:pt x="2770748" y="1209211"/>
                  <a:pt x="2956076" y="1378856"/>
                </a:cubicBezTo>
                <a:cubicBezTo>
                  <a:pt x="3141404" y="1548501"/>
                  <a:pt x="3406019" y="1898951"/>
                  <a:pt x="3609219" y="1988456"/>
                </a:cubicBezTo>
                <a:cubicBezTo>
                  <a:pt x="3812419" y="2077961"/>
                  <a:pt x="4068838" y="2007808"/>
                  <a:pt x="4175276" y="1915884"/>
                </a:cubicBezTo>
                <a:cubicBezTo>
                  <a:pt x="4281714" y="1823960"/>
                  <a:pt x="4383314" y="1635275"/>
                  <a:pt x="4247847" y="1436913"/>
                </a:cubicBezTo>
                <a:cubicBezTo>
                  <a:pt x="4112380" y="1238551"/>
                  <a:pt x="3418033" y="889915"/>
                  <a:pt x="3362476" y="725713"/>
                </a:cubicBezTo>
                <a:cubicBezTo>
                  <a:pt x="3306919" y="561511"/>
                  <a:pt x="3638661" y="326879"/>
                  <a:pt x="3914504" y="45170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37006" y="793732"/>
            <a:ext cx="4464496" cy="57606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1475656" y="2924382"/>
            <a:ext cx="1296144" cy="60509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875" t="11925" r="12298" b="7751"/>
          <a:stretch>
            <a:fillRect/>
          </a:stretch>
        </p:blipFill>
        <p:spPr bwMode="auto">
          <a:xfrm>
            <a:off x="179512" y="4424171"/>
            <a:ext cx="2454596" cy="166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816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83671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smtClean="0">
                <a:solidFill>
                  <a:srgbClr val="C00000"/>
                </a:solidFill>
              </a:rPr>
              <a:t>General </a:t>
            </a:r>
            <a:r>
              <a:rPr lang="da-DK" sz="2400" dirty="0" err="1" smtClean="0">
                <a:solidFill>
                  <a:srgbClr val="C00000"/>
                </a:solidFill>
              </a:rPr>
              <a:t>Discrete</a:t>
            </a:r>
            <a:r>
              <a:rPr lang="da-DK" sz="2400" dirty="0" smtClean="0">
                <a:solidFill>
                  <a:srgbClr val="C00000"/>
                </a:solidFill>
              </a:rPr>
              <a:t> Range </a:t>
            </a:r>
            <a:r>
              <a:rPr lang="da-DK" sz="2400" dirty="0" err="1" smtClean="0">
                <a:solidFill>
                  <a:srgbClr val="C00000"/>
                </a:solidFill>
              </a:rPr>
              <a:t>Searching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887215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Cartesian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Tree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99695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NCA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3975447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Discrete</a:t>
            </a:r>
            <a:r>
              <a:rPr lang="da-DK" sz="2400" dirty="0" smtClean="0">
                <a:solidFill>
                  <a:srgbClr val="C00000"/>
                </a:solidFill>
              </a:rPr>
              <a:t> Range Max </a:t>
            </a:r>
            <a:r>
              <a:rPr lang="da-DK" sz="2400" dirty="0" err="1" smtClean="0">
                <a:solidFill>
                  <a:srgbClr val="C00000"/>
                </a:solidFill>
              </a:rPr>
              <a:t>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Depth</a:t>
            </a:r>
            <a:r>
              <a:rPr lang="da-DK" sz="2400" dirty="0" smtClean="0">
                <a:solidFill>
                  <a:srgbClr val="C00000"/>
                </a:solidFill>
              </a:rPr>
              <a:t> Array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4376" y="5099109"/>
            <a:ext cx="543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”O(</a:t>
            </a:r>
            <a:r>
              <a:rPr lang="da-DK" sz="2400" i="1" dirty="0" err="1" smtClean="0">
                <a:solidFill>
                  <a:srgbClr val="C00000"/>
                </a:solidFill>
              </a:rPr>
              <a:t>n</a:t>
            </a:r>
            <a:r>
              <a:rPr lang="da-DK" sz="2400" dirty="0" err="1" smtClean="0">
                <a:solidFill>
                  <a:srgbClr val="C00000"/>
                </a:solidFill>
              </a:rPr>
              <a:t>∙log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)” solution </a:t>
            </a:r>
            <a:r>
              <a:rPr lang="da-DK" sz="2400" dirty="0" err="1" smtClean="0">
                <a:solidFill>
                  <a:srgbClr val="C00000"/>
                </a:solidFill>
              </a:rPr>
              <a:t>on</a:t>
            </a:r>
            <a:r>
              <a:rPr lang="da-DK" sz="2400" dirty="0" smtClean="0">
                <a:solidFill>
                  <a:srgbClr val="C00000"/>
                </a:solidFill>
              </a:rPr>
              <a:t> O(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/log 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r>
              <a:rPr lang="da-DK" sz="2400" i="1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blocks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563278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  <a:sym typeface="Symbol"/>
              </a:rPr>
              <a:t>O(log </a:t>
            </a:r>
            <a:r>
              <a:rPr lang="da-DK" sz="24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)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size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blocks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>
            <a:off x="3203848" y="5085184"/>
            <a:ext cx="216024" cy="100811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99592" y="1412776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43808" y="4509120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47664" y="2420888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95736" y="3429000"/>
            <a:ext cx="360040" cy="576064"/>
          </a:xfrm>
          <a:prstGeom prst="straightConnector1">
            <a:avLst/>
          </a:prstGeom>
          <a:ln w="889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283968" y="1340206"/>
          <a:ext cx="44334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555434" y="1154361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43666" y="11247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411418" y="1484222"/>
            <a:ext cx="2736304" cy="144016"/>
            <a:chOff x="4403306" y="2276872"/>
            <a:chExt cx="2736304" cy="14401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403306" y="2276872"/>
              <a:ext cx="273630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403306" y="227687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139610" y="2276872"/>
              <a:ext cx="0" cy="14401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421693" y="2348880"/>
            <a:ext cx="2606691" cy="1512168"/>
            <a:chOff x="2454740" y="2132856"/>
            <a:chExt cx="4334883" cy="2376261"/>
          </a:xfrm>
        </p:grpSpPr>
        <p:cxnSp>
          <p:nvCxnSpPr>
            <p:cNvPr id="27" name="Straight Connector 26"/>
            <p:cNvCxnSpPr/>
            <p:nvPr/>
          </p:nvCxnSpPr>
          <p:spPr>
            <a:xfrm flipH="1">
              <a:off x="5152572" y="2440270"/>
              <a:ext cx="1136032" cy="3029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2454740" y="2543525"/>
              <a:ext cx="3787622" cy="1965592"/>
              <a:chOff x="1739806" y="4509120"/>
              <a:chExt cx="3787622" cy="1723256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1979712" y="5157192"/>
                <a:ext cx="57606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555776" y="5157192"/>
                <a:ext cx="1080120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059832" y="5589240"/>
                <a:ext cx="57606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2555776" y="4725144"/>
                <a:ext cx="165618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211960" y="4725144"/>
                <a:ext cx="504056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16016" y="5157192"/>
                <a:ext cx="576064" cy="4320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70"/>
              <p:cNvGrpSpPr/>
              <p:nvPr/>
            </p:nvGrpSpPr>
            <p:grpSpPr>
              <a:xfrm>
                <a:off x="1739806" y="4509120"/>
                <a:ext cx="3787622" cy="1723256"/>
                <a:chOff x="1739806" y="4509120"/>
                <a:chExt cx="3787622" cy="1723256"/>
              </a:xfrm>
              <a:solidFill>
                <a:srgbClr val="FFFF00"/>
              </a:solidFill>
            </p:grpSpPr>
            <p:sp>
              <p:nvSpPr>
                <p:cNvPr id="38" name="Oval 37"/>
                <p:cNvSpPr/>
                <p:nvPr/>
              </p:nvSpPr>
              <p:spPr>
                <a:xfrm>
                  <a:off x="1739806" y="5373216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287067" y="4941168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2834328" y="5800328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381589" y="5373216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Oval 12"/>
                <p:cNvSpPr/>
                <p:nvPr/>
              </p:nvSpPr>
              <p:spPr>
                <a:xfrm>
                  <a:off x="3928850" y="4509120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4476111" y="4941168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5023372" y="5373216"/>
                  <a:ext cx="504056" cy="432048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a-DK" sz="1000" b="1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sz="10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48" name="Oval 47"/>
            <p:cNvSpPr/>
            <p:nvPr/>
          </p:nvSpPr>
          <p:spPr>
            <a:xfrm>
              <a:off x="6285567" y="2132856"/>
              <a:ext cx="504056" cy="49280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000" b="1" dirty="0" smtClean="0">
                  <a:solidFill>
                    <a:schemeClr val="tx1"/>
                  </a:solidFill>
                </a:rPr>
                <a:t>9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5652120" y="36049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96336" y="324491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51646" y="2204864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4139950" y="4477112"/>
          <a:ext cx="4852395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  <a:gridCol w="323493"/>
              </a:tblGrid>
              <a:tr h="237624"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539552" y="6237312"/>
            <a:ext cx="7992888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O(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Preprocessing</a:t>
            </a:r>
            <a:r>
              <a:rPr lang="da-DK" sz="2800" dirty="0" smtClean="0"/>
              <a:t> Time        O(1) Query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0" grpId="0" animBg="1"/>
      <p:bldP spid="59" grpId="0" animBg="1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9" grpId="0"/>
      <p:bldP spid="20" grpId="0"/>
      <p:bldP spid="50" grpId="0"/>
      <p:bldP spid="51" grpId="0"/>
      <p:bldP spid="52" grpId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2639"/>
          <a:stretch>
            <a:fillRect/>
          </a:stretch>
        </p:blipFill>
        <p:spPr bwMode="auto">
          <a:xfrm>
            <a:off x="5488219" y="2276872"/>
            <a:ext cx="323973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9301"/>
            <a:ext cx="5050904" cy="4525963"/>
          </a:xfrm>
        </p:spPr>
        <p:txBody>
          <a:bodyPr/>
          <a:lstStyle/>
          <a:p>
            <a:r>
              <a:rPr lang="da-DK" dirty="0" err="1" smtClean="0"/>
              <a:t>Preprocess</a:t>
            </a:r>
            <a:r>
              <a:rPr lang="da-DK" dirty="0" smtClean="0"/>
              <a:t> a </a:t>
            </a:r>
            <a:r>
              <a:rPr lang="da-DK" dirty="0" err="1" smtClean="0"/>
              <a:t>string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r>
              <a:rPr lang="da-DK" b="1" dirty="0" smtClean="0">
                <a:solidFill>
                  <a:srgbClr val="FFC000"/>
                </a:solidFill>
              </a:rPr>
              <a:t>Query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err="1" smtClean="0"/>
              <a:t>Length</a:t>
            </a:r>
            <a:r>
              <a:rPr lang="da-DK" dirty="0" smtClean="0"/>
              <a:t> of </a:t>
            </a:r>
            <a:r>
              <a:rPr lang="da-DK" dirty="0" err="1" smtClean="0"/>
              <a:t>longest</a:t>
            </a:r>
            <a:r>
              <a:rPr lang="da-DK" dirty="0" smtClean="0"/>
              <a:t> </a:t>
            </a:r>
            <a:r>
              <a:rPr lang="da-DK" dirty="0" err="1" smtClean="0"/>
              <a:t>common</a:t>
            </a:r>
            <a:r>
              <a:rPr lang="da-DK" dirty="0" smtClean="0"/>
              <a:t> </a:t>
            </a:r>
            <a:r>
              <a:rPr lang="da-DK" dirty="0" err="1" smtClean="0"/>
              <a:t>substring</a:t>
            </a:r>
            <a:r>
              <a:rPr lang="da-DK" dirty="0" smtClean="0"/>
              <a:t> </a:t>
            </a:r>
            <a:r>
              <a:rPr lang="da-DK" dirty="0" err="1" smtClean="0"/>
              <a:t>starting</a:t>
            </a:r>
            <a:r>
              <a:rPr lang="da-DK" dirty="0" smtClean="0"/>
              <a:t> a positions </a:t>
            </a:r>
            <a:r>
              <a:rPr lang="da-DK" i="1" dirty="0" smtClean="0">
                <a:solidFill>
                  <a:srgbClr val="C00000"/>
                </a:solidFill>
              </a:rPr>
              <a:t>i</a:t>
            </a:r>
            <a:r>
              <a:rPr lang="da-DK" dirty="0" smtClean="0"/>
              <a:t> and </a:t>
            </a:r>
            <a:r>
              <a:rPr lang="da-DK" i="1" dirty="0" smtClean="0">
                <a:solidFill>
                  <a:srgbClr val="C00000"/>
                </a:solidFill>
              </a:rPr>
              <a:t>j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6816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NCA application...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39952" y="1041296"/>
          <a:ext cx="4848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820"/>
                <a:gridCol w="484820"/>
                <a:gridCol w="484820"/>
                <a:gridCol w="484820"/>
                <a:gridCol w="484820"/>
                <a:gridCol w="484820"/>
                <a:gridCol w="484820"/>
                <a:gridCol w="484820"/>
                <a:gridCol w="484820"/>
                <a:gridCol w="484820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76256" y="436510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530120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3854" y="2420888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rgbClr val="C00000"/>
                </a:solidFill>
              </a:rPr>
              <a:t>nca</a:t>
            </a:r>
            <a:r>
              <a:rPr lang="da-DK" sz="2000" dirty="0" smtClean="0">
                <a:solidFill>
                  <a:srgbClr val="C00000"/>
                </a:solidFill>
              </a:rPr>
              <a:t>(</a:t>
            </a:r>
            <a:r>
              <a:rPr lang="da-DK" sz="2000" i="1" dirty="0" smtClean="0">
                <a:solidFill>
                  <a:srgbClr val="C00000"/>
                </a:solidFill>
              </a:rPr>
              <a:t>i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i="1" dirty="0" smtClean="0">
                <a:solidFill>
                  <a:srgbClr val="C00000"/>
                </a:solidFill>
              </a:rPr>
              <a:t>j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139952" y="1041296"/>
          <a:ext cx="4848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820"/>
                <a:gridCol w="484820"/>
                <a:gridCol w="484820"/>
                <a:gridCol w="484820"/>
                <a:gridCol w="484820"/>
                <a:gridCol w="484820"/>
                <a:gridCol w="484820"/>
                <a:gridCol w="484820"/>
                <a:gridCol w="484820"/>
                <a:gridCol w="484820"/>
              </a:tblGrid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5991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608578" y="83962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i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2280" y="8367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i="1" dirty="0" smtClean="0">
                <a:solidFill>
                  <a:srgbClr val="C00000"/>
                </a:solidFill>
              </a:rPr>
              <a:t>j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308304" y="2708920"/>
            <a:ext cx="562112" cy="446562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528" y="4581128"/>
            <a:ext cx="4896544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/>
              <a:t>Build</a:t>
            </a:r>
            <a:r>
              <a:rPr lang="da-DK" sz="2800" dirty="0" smtClean="0"/>
              <a:t> </a:t>
            </a:r>
            <a:r>
              <a:rPr lang="da-DK" sz="2800" dirty="0" err="1" smtClean="0"/>
              <a:t>suffix</a:t>
            </a:r>
            <a:r>
              <a:rPr lang="da-DK" sz="2800" dirty="0" smtClean="0"/>
              <a:t> </a:t>
            </a:r>
            <a:r>
              <a:rPr lang="da-DK" sz="2800" dirty="0" err="1" smtClean="0"/>
              <a:t>tree</a:t>
            </a:r>
            <a:r>
              <a:rPr lang="da-DK" sz="2800" dirty="0" smtClean="0"/>
              <a:t> + NCA </a:t>
            </a:r>
            <a:r>
              <a:rPr lang="da-DK" sz="2800" dirty="0" err="1" smtClean="0"/>
              <a:t>query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9992" y="2204864"/>
            <a:ext cx="182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dirty="0" err="1" smtClean="0">
                <a:solidFill>
                  <a:srgbClr val="C00000"/>
                </a:solidFill>
              </a:rPr>
              <a:t>Suffix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tree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1" grpId="1"/>
      <p:bldP spid="12" grpId="0"/>
      <p:bldP spid="14" grpId="1"/>
      <p:bldP spid="15" grpId="1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4047</TotalTime>
  <Words>651</Words>
  <Application>Microsoft Office PowerPoint</Application>
  <PresentationFormat>On-screen Show (4:3)</PresentationFormat>
  <Paragraphs>392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Org. [D. Harel, R.E. Tarjan, Fast algorithms for finding nearest common ancestors, SIAM J. on Comp. 13 (2): 338–355, 1984]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46</cp:revision>
  <dcterms:created xsi:type="dcterms:W3CDTF">2011-08-23T21:07:42Z</dcterms:created>
  <dcterms:modified xsi:type="dcterms:W3CDTF">2012-06-28T11:38:01Z</dcterms:modified>
</cp:coreProperties>
</file>