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309" r:id="rId3"/>
    <p:sldId id="310" r:id="rId4"/>
    <p:sldId id="314" r:id="rId5"/>
    <p:sldId id="312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000"/>
    <a:srgbClr val="FFFFFF"/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2" autoAdjust="0"/>
    <p:restoredTop sz="88833" autoAdjust="0"/>
  </p:normalViewPr>
  <p:slideViewPr>
    <p:cSldViewPr>
      <p:cViewPr varScale="1">
        <p:scale>
          <a:sx n="64" d="100"/>
          <a:sy n="64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err="1" smtClean="0"/>
              <a:t>Open</a:t>
            </a:r>
            <a:r>
              <a:rPr lang="da-DK" b="1" dirty="0" smtClean="0"/>
              <a:t> problems</a:t>
            </a:r>
          </a:p>
          <a:p>
            <a:r>
              <a:rPr lang="da-DK" dirty="0" err="1" smtClean="0"/>
              <a:t>Worst-case</a:t>
            </a:r>
            <a:r>
              <a:rPr lang="da-DK" baseline="0" dirty="0" smtClean="0"/>
              <a:t> range </a:t>
            </a:r>
            <a:r>
              <a:rPr lang="da-DK" baseline="0" dirty="0" err="1" smtClean="0"/>
              <a:t>searching</a:t>
            </a:r>
            <a:r>
              <a:rPr lang="da-DK" baseline="0" dirty="0" smtClean="0"/>
              <a:t> + </a:t>
            </a:r>
            <a:r>
              <a:rPr lang="da-DK" baseline="0" dirty="0" err="1" smtClean="0"/>
              <a:t>cache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oblivious</a:t>
            </a:r>
            <a:r>
              <a:rPr lang="da-DK" baseline="0" dirty="0" smtClean="0"/>
              <a:t> </a:t>
            </a:r>
          </a:p>
          <a:p>
            <a:r>
              <a:rPr lang="da-DK" baseline="0" dirty="0" smtClean="0"/>
              <a:t>Range </a:t>
            </a:r>
            <a:r>
              <a:rPr lang="da-DK" baseline="0" dirty="0" err="1" smtClean="0"/>
              <a:t>searching</a:t>
            </a:r>
            <a:r>
              <a:rPr lang="da-DK" baseline="0" dirty="0" smtClean="0"/>
              <a:t>+ implicit + </a:t>
            </a:r>
            <a:r>
              <a:rPr lang="da-DK" baseline="0" dirty="0" err="1" smtClean="0"/>
              <a:t>cache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oblivious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Implicit model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940152" y="1529288"/>
          <a:ext cx="220142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1913394"/>
              </a:tblGrid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="0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="0" i="1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a-DK" b="0" baseline="-25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="0" i="1" baseline="-2500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 rot="5658425">
            <a:off x="7095491" y="5694170"/>
            <a:ext cx="256855" cy="1977763"/>
          </a:xfrm>
          <a:custGeom>
            <a:avLst/>
            <a:gdLst>
              <a:gd name="connsiteX0" fmla="*/ 508000 w 1901372"/>
              <a:gd name="connsiteY0" fmla="*/ 391885 h 2336800"/>
              <a:gd name="connsiteX1" fmla="*/ 1712686 w 1901372"/>
              <a:gd name="connsiteY1" fmla="*/ 0 h 2336800"/>
              <a:gd name="connsiteX2" fmla="*/ 1901372 w 1901372"/>
              <a:gd name="connsiteY2" fmla="*/ 2336800 h 2336800"/>
              <a:gd name="connsiteX3" fmla="*/ 58057 w 1901372"/>
              <a:gd name="connsiteY3" fmla="*/ 2278743 h 2336800"/>
              <a:gd name="connsiteX4" fmla="*/ 1277257 w 1901372"/>
              <a:gd name="connsiteY4" fmla="*/ 1915885 h 2336800"/>
              <a:gd name="connsiteX5" fmla="*/ 14514 w 1901372"/>
              <a:gd name="connsiteY5" fmla="*/ 1538514 h 2336800"/>
              <a:gd name="connsiteX6" fmla="*/ 1016000 w 1901372"/>
              <a:gd name="connsiteY6" fmla="*/ 1364343 h 2336800"/>
              <a:gd name="connsiteX7" fmla="*/ 0 w 1901372"/>
              <a:gd name="connsiteY7" fmla="*/ 1161143 h 2336800"/>
              <a:gd name="connsiteX8" fmla="*/ 725714 w 1901372"/>
              <a:gd name="connsiteY8" fmla="*/ 1074057 h 2336800"/>
              <a:gd name="connsiteX9" fmla="*/ 29029 w 1901372"/>
              <a:gd name="connsiteY9" fmla="*/ 812800 h 2336800"/>
              <a:gd name="connsiteX10" fmla="*/ 682172 w 1901372"/>
              <a:gd name="connsiteY10" fmla="*/ 682171 h 2336800"/>
              <a:gd name="connsiteX11" fmla="*/ 116114 w 1901372"/>
              <a:gd name="connsiteY11" fmla="*/ 595085 h 233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1372" h="2336800">
                <a:moveTo>
                  <a:pt x="508000" y="391885"/>
                </a:moveTo>
                <a:lnTo>
                  <a:pt x="1712686" y="0"/>
                </a:lnTo>
                <a:lnTo>
                  <a:pt x="1901372" y="2336800"/>
                </a:lnTo>
                <a:lnTo>
                  <a:pt x="58057" y="2278743"/>
                </a:lnTo>
                <a:lnTo>
                  <a:pt x="1277257" y="1915885"/>
                </a:lnTo>
                <a:lnTo>
                  <a:pt x="14514" y="1538514"/>
                </a:lnTo>
                <a:lnTo>
                  <a:pt x="1016000" y="1364343"/>
                </a:lnTo>
                <a:lnTo>
                  <a:pt x="0" y="1161143"/>
                </a:lnTo>
                <a:lnTo>
                  <a:pt x="725714" y="1074057"/>
                </a:lnTo>
                <a:lnTo>
                  <a:pt x="29029" y="812800"/>
                </a:lnTo>
                <a:lnTo>
                  <a:pt x="682172" y="682171"/>
                </a:lnTo>
                <a:lnTo>
                  <a:pt x="116114" y="595085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6691589" y="3342184"/>
            <a:ext cx="331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/>
              <a:t>Memory</a:t>
            </a:r>
            <a:r>
              <a:rPr lang="en-US" sz="2400" dirty="0" smtClean="0"/>
              <a:t>, </a:t>
            </a:r>
            <a:r>
              <a:rPr lang="en-US" sz="2400" i="1" dirty="0" smtClean="0"/>
              <a:t>n</a:t>
            </a:r>
            <a:r>
              <a:rPr lang="en-US" sz="2400" dirty="0" smtClean="0"/>
              <a:t> words</a:t>
            </a:r>
            <a:endParaRPr lang="da-DK" sz="2400" dirty="0" smtClean="0"/>
          </a:p>
        </p:txBody>
      </p:sp>
      <p:sp>
        <p:nvSpPr>
          <p:cNvPr id="11" name="Left Brace 10"/>
          <p:cNvSpPr/>
          <p:nvPr/>
        </p:nvSpPr>
        <p:spPr>
          <a:xfrm rot="5400000">
            <a:off x="7078047" y="447925"/>
            <a:ext cx="216024" cy="185769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54192" y="81754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/>
              <a:t>atomic</a:t>
            </a:r>
            <a:r>
              <a:rPr lang="da-DK" sz="2800" dirty="0" smtClean="0"/>
              <a:t> elements</a:t>
            </a:r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611560" y="1916832"/>
            <a:ext cx="3456384" cy="223224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35696" y="20608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-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75656" y="350100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NOT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311135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/>
              <a:t>shift-right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59832" y="20608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XOR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771800" y="357301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AND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55576" y="303934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>
                <a:solidFill>
                  <a:srgbClr val="C00000"/>
                </a:solidFill>
              </a:rPr>
              <a:t>≤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7784" y="270892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+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99592" y="246327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/>
              <a:t>shift-left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1560" y="21328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OR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-108520" y="1085835"/>
            <a:ext cx="4860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CPU, O(1) registers</a:t>
            </a:r>
          </a:p>
          <a:p>
            <a:pPr algn="ctr"/>
            <a:r>
              <a:rPr lang="da-DK" sz="2400" dirty="0" smtClean="0"/>
              <a:t>O(log </a:t>
            </a:r>
            <a:r>
              <a:rPr lang="da-DK" sz="2400" i="1" dirty="0" smtClean="0"/>
              <a:t>n</a:t>
            </a:r>
            <a:r>
              <a:rPr lang="da-DK" sz="2400" dirty="0" smtClean="0"/>
              <a:t>) bits </a:t>
            </a:r>
            <a:r>
              <a:rPr lang="da-DK" sz="2400" dirty="0" err="1" smtClean="0"/>
              <a:t>or</a:t>
            </a:r>
            <a:r>
              <a:rPr lang="da-DK" sz="2400" dirty="0" smtClean="0"/>
              <a:t> </a:t>
            </a:r>
            <a:r>
              <a:rPr lang="da-DK" sz="2400" dirty="0" err="1" smtClean="0"/>
              <a:t>atomic</a:t>
            </a:r>
            <a:r>
              <a:rPr lang="da-DK" sz="2400" dirty="0" smtClean="0"/>
              <a:t> elements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644008" y="2780928"/>
            <a:ext cx="1008112" cy="0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572000" y="3212976"/>
            <a:ext cx="1008112" cy="0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99992" y="2103239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write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27984" y="3399383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read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9512" y="5373216"/>
            <a:ext cx="622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 		      # </a:t>
            </a:r>
            <a:r>
              <a:rPr lang="da-DK" sz="2400" b="1" dirty="0" err="1" smtClean="0"/>
              <a:t>reads</a:t>
            </a:r>
            <a:r>
              <a:rPr lang="da-DK" sz="2400" b="1" dirty="0" smtClean="0"/>
              <a:t> </a:t>
            </a:r>
          </a:p>
          <a:p>
            <a:r>
              <a:rPr lang="da-DK" sz="2400" b="1" dirty="0" err="1" smtClean="0"/>
              <a:t>Complexity</a:t>
            </a:r>
            <a:r>
              <a:rPr lang="da-DK" sz="2400" b="1" dirty="0" smtClean="0"/>
              <a:t> = 	   + # </a:t>
            </a:r>
            <a:r>
              <a:rPr lang="da-DK" sz="2400" b="1" dirty="0" err="1" smtClean="0"/>
              <a:t>writes</a:t>
            </a:r>
            <a:r>
              <a:rPr lang="da-DK" sz="2400" b="1" dirty="0" smtClean="0"/>
              <a:t> </a:t>
            </a:r>
          </a:p>
          <a:p>
            <a:r>
              <a:rPr lang="da-DK" sz="2400" b="1" dirty="0" smtClean="0"/>
              <a:t>		   + # </a:t>
            </a:r>
            <a:r>
              <a:rPr lang="da-DK" sz="2400" b="1" dirty="0" err="1" smtClean="0"/>
              <a:t>instructions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performed</a:t>
            </a:r>
            <a:endParaRPr lang="en-US" sz="2400" b="1" dirty="0"/>
          </a:p>
        </p:txBody>
      </p:sp>
      <p:sp>
        <p:nvSpPr>
          <p:cNvPr id="34" name="Left Brace 33"/>
          <p:cNvSpPr/>
          <p:nvPr/>
        </p:nvSpPr>
        <p:spPr>
          <a:xfrm>
            <a:off x="1979711" y="5445224"/>
            <a:ext cx="288033" cy="103685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797104" y="3419709"/>
            <a:ext cx="432048" cy="936103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9032" y="428380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only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allowed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>
                <a:solidFill>
                  <a:srgbClr val="C00000"/>
                </a:solidFill>
              </a:rPr>
              <a:t>operation </a:t>
            </a:r>
            <a:r>
              <a:rPr lang="da-DK" dirty="0" err="1" smtClean="0">
                <a:solidFill>
                  <a:srgbClr val="C00000"/>
                </a:solidFill>
              </a:rPr>
              <a:t>on</a:t>
            </a:r>
            <a:r>
              <a:rPr lang="da-DK" dirty="0" smtClean="0">
                <a:solidFill>
                  <a:srgbClr val="C00000"/>
                </a:solidFill>
              </a:rPr>
              <a:t> elements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5400000">
            <a:off x="6797566" y="3422292"/>
            <a:ext cx="936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...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 rot="5400000">
            <a:off x="7683153" y="567546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/>
              <a:t>Inaccessible</a:t>
            </a:r>
            <a:endParaRPr lang="en-US" sz="2400" dirty="0"/>
          </a:p>
        </p:txBody>
      </p:sp>
      <p:sp>
        <p:nvSpPr>
          <p:cNvPr id="30" name="Left Brace 29"/>
          <p:cNvSpPr/>
          <p:nvPr/>
        </p:nvSpPr>
        <p:spPr>
          <a:xfrm flipH="1">
            <a:off x="8186915" y="5114212"/>
            <a:ext cx="144015" cy="158417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55576" y="28529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*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3648" y="260648"/>
          <a:ext cx="6264696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634"/>
                <a:gridCol w="1969776"/>
                <a:gridCol w="1734150"/>
                <a:gridCol w="1224136"/>
              </a:tblGrid>
              <a:tr h="54297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Comparisons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moves/writes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Implicit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422317"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HeapSort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sz="2800" i="1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∙log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sz="2800" i="1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∙log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422317"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SelectionSort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422317"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SearchTree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sz="2800" i="1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∙log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422317"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[FG05]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sz="2800" i="1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∙log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6816" y="188640"/>
            <a:ext cx="232494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Sorting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2492896"/>
            <a:ext cx="896448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[G. </a:t>
            </a:r>
            <a:r>
              <a:rPr lang="en-US" sz="1400" dirty="0" err="1" smtClean="0"/>
              <a:t>Franceschini</a:t>
            </a:r>
            <a:r>
              <a:rPr lang="en-US" sz="1400" dirty="0" smtClean="0"/>
              <a:t>, V. </a:t>
            </a:r>
            <a:r>
              <a:rPr lang="en-US" sz="1400" dirty="0" err="1" smtClean="0"/>
              <a:t>Geffert</a:t>
            </a:r>
            <a:r>
              <a:rPr lang="en-US" sz="1400" dirty="0" smtClean="0"/>
              <a:t>, </a:t>
            </a:r>
            <a:r>
              <a:rPr lang="en-US" sz="1400" i="1" dirty="0" smtClean="0"/>
              <a:t>An in-place sorting with </a:t>
            </a:r>
            <a:r>
              <a:rPr lang="en-US" sz="1400" dirty="0" smtClean="0"/>
              <a:t>O(</a:t>
            </a:r>
            <a:r>
              <a:rPr lang="en-US" sz="1400" i="1" dirty="0" smtClean="0"/>
              <a:t>n </a:t>
            </a:r>
            <a:r>
              <a:rPr lang="en-US" sz="1400" dirty="0" smtClean="0"/>
              <a:t>log</a:t>
            </a:r>
            <a:r>
              <a:rPr lang="en-US" sz="1400" i="1" dirty="0" smtClean="0"/>
              <a:t> n</a:t>
            </a:r>
            <a:r>
              <a:rPr lang="en-US" sz="1400" dirty="0" smtClean="0"/>
              <a:t>)</a:t>
            </a:r>
            <a:r>
              <a:rPr lang="en-US" sz="1400" i="1" dirty="0" smtClean="0"/>
              <a:t> comparisons and </a:t>
            </a:r>
            <a:r>
              <a:rPr lang="en-US" sz="1400" dirty="0" smtClean="0"/>
              <a:t>O(</a:t>
            </a:r>
            <a:r>
              <a:rPr lang="en-US" sz="1400" i="1" dirty="0" smtClean="0"/>
              <a:t>n</a:t>
            </a:r>
            <a:r>
              <a:rPr lang="en-US" sz="1400" dirty="0" smtClean="0"/>
              <a:t>)</a:t>
            </a:r>
            <a:r>
              <a:rPr lang="en-US" sz="1400" i="1" dirty="0" smtClean="0"/>
              <a:t> moves</a:t>
            </a:r>
            <a:r>
              <a:rPr lang="en-US" sz="1400" dirty="0" smtClean="0"/>
              <a:t>, J.ACM, 52(4), 515-537, 2005]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9552" y="2780928"/>
          <a:ext cx="8136904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7"/>
                <a:gridCol w="1800201"/>
                <a:gridCol w="2016224"/>
                <a:gridCol w="1008112"/>
                <a:gridCol w="1080120"/>
              </a:tblGrid>
              <a:tr h="32403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Search</a:t>
                      </a:r>
                      <a:r>
                        <a:rPr lang="da-DK" b="0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updates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Range </a:t>
                      </a:r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searching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Implicit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Cache-oblivious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Red-black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,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...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da-DK" sz="2800" i="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Sorted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array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n)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da-DK" sz="2800" i="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[FG02]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da-DK" sz="2800" i="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[FG03]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sz="28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[BFJ02], ...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da-DK" sz="2800" i="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baseline="-250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94300" y="2780928"/>
            <a:ext cx="454970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Search trees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4988" y="5445224"/>
            <a:ext cx="8964488" cy="14847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1400" dirty="0" smtClean="0"/>
              <a:t>[G. </a:t>
            </a:r>
            <a:r>
              <a:rPr lang="en-US" sz="1400" dirty="0" err="1" smtClean="0"/>
              <a:t>Franceschini</a:t>
            </a:r>
            <a:r>
              <a:rPr lang="en-US" sz="1400" dirty="0" smtClean="0"/>
              <a:t>, R. </a:t>
            </a:r>
            <a:r>
              <a:rPr lang="en-US" sz="1400" dirty="0" err="1" smtClean="0"/>
              <a:t>Grossi</a:t>
            </a:r>
            <a:r>
              <a:rPr lang="en-US" sz="1400" dirty="0" smtClean="0"/>
              <a:t>, </a:t>
            </a:r>
            <a:r>
              <a:rPr lang="en-US" sz="1400" i="1" dirty="0" smtClean="0"/>
              <a:t>Optimal Cache-Oblivious Implicit Dictionaries</a:t>
            </a:r>
            <a:r>
              <a:rPr lang="en-US" sz="1400" dirty="0" smtClean="0"/>
              <a:t>, Proc. 30th International Colloquium on Automata, Languages, and Programming, volume 2719 of Lecture Notes in Computer Science, 316-331, Springer-</a:t>
            </a:r>
            <a:r>
              <a:rPr lang="en-US" sz="1400" dirty="0" err="1" smtClean="0"/>
              <a:t>Verlag</a:t>
            </a:r>
            <a:r>
              <a:rPr lang="en-US" sz="1400" dirty="0" smtClean="0"/>
              <a:t>, 2003.] </a:t>
            </a:r>
          </a:p>
          <a:p>
            <a:r>
              <a:rPr lang="da-DK" sz="1400" dirty="0" smtClean="0"/>
              <a:t>[</a:t>
            </a:r>
            <a:r>
              <a:rPr lang="it-IT" sz="1400" dirty="0" smtClean="0"/>
              <a:t>G. </a:t>
            </a:r>
            <a:r>
              <a:rPr lang="it-IT" sz="1400" dirty="0" err="1" smtClean="0"/>
              <a:t>Franceschini</a:t>
            </a:r>
            <a:r>
              <a:rPr lang="it-IT" sz="1400" dirty="0" smtClean="0"/>
              <a:t>, R. Grossi, </a:t>
            </a:r>
            <a:r>
              <a:rPr lang="it-IT" sz="1400" dirty="0" err="1" smtClean="0"/>
              <a:t>J.I.</a:t>
            </a:r>
            <a:r>
              <a:rPr lang="it-IT" sz="1400" dirty="0" smtClean="0"/>
              <a:t> Munro, L. </a:t>
            </a:r>
            <a:r>
              <a:rPr lang="it-IT" sz="1400" dirty="0" err="1" smtClean="0"/>
              <a:t>Pagli</a:t>
            </a:r>
            <a:r>
              <a:rPr lang="it-IT" sz="1400" dirty="0" smtClean="0"/>
              <a:t>. </a:t>
            </a:r>
            <a:r>
              <a:rPr lang="it-IT" sz="1400" i="1" dirty="0" err="1" smtClean="0"/>
              <a:t>Implicit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B-trees</a:t>
            </a:r>
            <a:r>
              <a:rPr lang="it-IT" sz="1400" i="1" dirty="0" smtClean="0"/>
              <a:t>: New </a:t>
            </a:r>
            <a:r>
              <a:rPr lang="it-IT" sz="1400" i="1" dirty="0" err="1" smtClean="0"/>
              <a:t>results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for</a:t>
            </a:r>
            <a:r>
              <a:rPr lang="it-IT" sz="1400" i="1" dirty="0" smtClean="0"/>
              <a:t> </a:t>
            </a:r>
            <a:r>
              <a:rPr lang="en-US" sz="1400" i="1" dirty="0" smtClean="0"/>
              <a:t>the dictionary problem</a:t>
            </a:r>
            <a:r>
              <a:rPr lang="en-US" sz="1400" dirty="0" smtClean="0"/>
              <a:t>. IEEE Symposium on Foundations of Computer Science, 145-154, 2002</a:t>
            </a:r>
            <a:r>
              <a:rPr lang="da-DK" sz="1400" dirty="0" smtClean="0"/>
              <a:t>]</a:t>
            </a:r>
          </a:p>
          <a:p>
            <a:r>
              <a:rPr lang="da-DK" sz="1400" dirty="0" smtClean="0"/>
              <a:t>[G.S. Brodal, R. </a:t>
            </a:r>
            <a:r>
              <a:rPr lang="da-DK" sz="1400" dirty="0" err="1" smtClean="0"/>
              <a:t>Fagerberg</a:t>
            </a:r>
            <a:r>
              <a:rPr lang="da-DK" sz="1400" dirty="0" smtClean="0"/>
              <a:t>, R. Jacob, </a:t>
            </a:r>
            <a:r>
              <a:rPr lang="da-DK" sz="1400" i="1" dirty="0" err="1" smtClean="0"/>
              <a:t>Cache-Oblivious</a:t>
            </a:r>
            <a:r>
              <a:rPr lang="da-DK" sz="1400" i="1" dirty="0" smtClean="0"/>
              <a:t> </a:t>
            </a:r>
            <a:r>
              <a:rPr lang="da-DK" sz="1400" i="1" dirty="0" err="1" smtClean="0"/>
              <a:t>Search</a:t>
            </a:r>
            <a:r>
              <a:rPr lang="da-DK" sz="1400" i="1" dirty="0" smtClean="0"/>
              <a:t> </a:t>
            </a:r>
            <a:r>
              <a:rPr lang="da-DK" sz="1400" i="1" dirty="0" err="1" smtClean="0"/>
              <a:t>Trees</a:t>
            </a:r>
            <a:r>
              <a:rPr lang="da-DK" sz="1400" i="1" dirty="0" smtClean="0"/>
              <a:t> via </a:t>
            </a:r>
            <a:r>
              <a:rPr lang="da-DK" sz="1400" i="1" dirty="0" err="1" smtClean="0"/>
              <a:t>Binary</a:t>
            </a:r>
            <a:r>
              <a:rPr lang="da-DK" sz="1400" i="1" dirty="0" smtClean="0"/>
              <a:t> </a:t>
            </a:r>
            <a:r>
              <a:rPr lang="da-DK" sz="1400" i="1" dirty="0" err="1" smtClean="0"/>
              <a:t>Trees</a:t>
            </a:r>
            <a:r>
              <a:rPr lang="da-DK" sz="1400" i="1" dirty="0" smtClean="0"/>
              <a:t> of Small </a:t>
            </a:r>
            <a:r>
              <a:rPr lang="da-DK" sz="1400" i="1" dirty="0" err="1" smtClean="0"/>
              <a:t>Height</a:t>
            </a:r>
            <a:r>
              <a:rPr lang="da-DK" sz="1400" dirty="0" smtClean="0"/>
              <a:t>, 13th </a:t>
            </a:r>
            <a:r>
              <a:rPr lang="da-DK" sz="1400" dirty="0" err="1" smtClean="0"/>
              <a:t>Annual</a:t>
            </a:r>
            <a:r>
              <a:rPr lang="da-DK" sz="1400" dirty="0" smtClean="0"/>
              <a:t> ACM-SIAM Symposium </a:t>
            </a:r>
            <a:r>
              <a:rPr lang="da-DK" sz="1400" dirty="0" err="1" smtClean="0"/>
              <a:t>on</a:t>
            </a:r>
            <a:r>
              <a:rPr lang="da-DK" sz="1400" dirty="0" smtClean="0"/>
              <a:t> </a:t>
            </a:r>
            <a:r>
              <a:rPr lang="da-DK" sz="1400" dirty="0" err="1" smtClean="0"/>
              <a:t>Discrete</a:t>
            </a:r>
            <a:r>
              <a:rPr lang="da-DK" sz="1400" dirty="0" smtClean="0"/>
              <a:t> </a:t>
            </a:r>
            <a:r>
              <a:rPr lang="da-DK" sz="1400" dirty="0" err="1" smtClean="0"/>
              <a:t>Algorithms</a:t>
            </a:r>
            <a:r>
              <a:rPr lang="da-DK" sz="1400" dirty="0" smtClean="0"/>
              <a:t>, 39-48, 2002]</a:t>
            </a:r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314706" y="4999224"/>
            <a:ext cx="5760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am.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34186" y="3774526"/>
            <a:ext cx="1670698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(no updates)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4221088"/>
            <a:ext cx="648072" cy="74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Arrow Connector 16"/>
          <p:cNvCxnSpPr/>
          <p:nvPr/>
        </p:nvCxnSpPr>
        <p:spPr>
          <a:xfrm flipV="1">
            <a:off x="899592" y="1052736"/>
            <a:ext cx="432048" cy="288032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4016" y="1353542"/>
            <a:ext cx="971600" cy="923330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Implicit</a:t>
            </a:r>
          </a:p>
          <a:p>
            <a:pPr algn="ctr"/>
            <a:r>
              <a:rPr lang="da-DK" dirty="0" err="1" smtClean="0"/>
              <a:t>priority</a:t>
            </a:r>
            <a:r>
              <a:rPr lang="da-DK" dirty="0" smtClean="0"/>
              <a:t> </a:t>
            </a:r>
            <a:r>
              <a:rPr lang="da-DK" dirty="0" err="1" smtClean="0"/>
              <a:t>queue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51309"/>
            <a:ext cx="86868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da-DK" dirty="0" smtClean="0"/>
              <a:t>The relative </a:t>
            </a:r>
            <a:r>
              <a:rPr lang="da-DK" dirty="0" err="1" smtClean="0"/>
              <a:t>two</a:t>
            </a:r>
            <a:r>
              <a:rPr lang="da-DK" dirty="0" smtClean="0"/>
              <a:t> elements </a:t>
            </a:r>
            <a:r>
              <a:rPr lang="da-DK" i="1" dirty="0" smtClean="0">
                <a:solidFill>
                  <a:srgbClr val="C00000"/>
                </a:solidFill>
              </a:rPr>
              <a:t>x</a:t>
            </a:r>
            <a:r>
              <a:rPr lang="da-DK" dirty="0" smtClean="0"/>
              <a:t> &lt; </a:t>
            </a:r>
            <a:r>
              <a:rPr lang="da-DK" i="1" dirty="0" smtClean="0">
                <a:solidFill>
                  <a:srgbClr val="C00000"/>
                </a:solidFill>
              </a:rPr>
              <a:t>y</a:t>
            </a:r>
            <a:r>
              <a:rPr lang="da-DK" dirty="0" smtClean="0"/>
              <a:t>,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encode</a:t>
            </a:r>
            <a:r>
              <a:rPr lang="da-DK" dirty="0" smtClean="0"/>
              <a:t> a bit</a:t>
            </a:r>
          </a:p>
          <a:p>
            <a:pPr>
              <a:buNone/>
            </a:pPr>
            <a:r>
              <a:rPr lang="da-DK" i="1" dirty="0" smtClean="0">
                <a:solidFill>
                  <a:srgbClr val="C00000"/>
                </a:solidFill>
              </a:rPr>
              <a:t>						</a:t>
            </a:r>
            <a:r>
              <a:rPr lang="da-DK" dirty="0" smtClean="0">
                <a:solidFill>
                  <a:srgbClr val="C00000"/>
                </a:solidFill>
              </a:rPr>
              <a:t>= 0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da-DK" i="1" dirty="0" smtClean="0">
                <a:solidFill>
                  <a:srgbClr val="C00000"/>
                </a:solidFill>
              </a:rPr>
              <a:t> 						</a:t>
            </a:r>
            <a:r>
              <a:rPr lang="da-DK" dirty="0" smtClean="0">
                <a:solidFill>
                  <a:srgbClr val="C00000"/>
                </a:solidFill>
              </a:rPr>
              <a:t>= 1</a:t>
            </a:r>
          </a:p>
          <a:p>
            <a:endParaRPr lang="da-DK" dirty="0" smtClean="0">
              <a:solidFill>
                <a:srgbClr val="C00000"/>
              </a:solidFill>
            </a:endParaRPr>
          </a:p>
          <a:p>
            <a:r>
              <a:rPr lang="da-DK" dirty="0" smtClean="0">
                <a:solidFill>
                  <a:srgbClr val="C00000"/>
                </a:solidFill>
              </a:rPr>
              <a:t>2log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/>
              <a:t> elements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encode</a:t>
            </a:r>
            <a:r>
              <a:rPr lang="da-DK" dirty="0" smtClean="0"/>
              <a:t> </a:t>
            </a:r>
            <a:r>
              <a:rPr lang="da-DK" dirty="0" err="1" smtClean="0"/>
              <a:t>integer</a:t>
            </a:r>
            <a:r>
              <a:rPr lang="da-DK" dirty="0" smtClean="0"/>
              <a:t> {0,...,</a:t>
            </a:r>
            <a:r>
              <a:rPr lang="da-DK" i="1" dirty="0" smtClean="0"/>
              <a:t>n</a:t>
            </a:r>
            <a:r>
              <a:rPr lang="da-DK" dirty="0" smtClean="0"/>
              <a:t>-1}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404664"/>
            <a:ext cx="763284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foundamental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implicit trick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51920" y="2420888"/>
          <a:ext cx="815752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76"/>
                <a:gridCol w="40787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a-DK" sz="3200" b="0" i="1" u="none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n-US" sz="3200" b="0" i="1" u="none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i="1" u="none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en-US" sz="3200" b="0" i="1" u="none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51920" y="3085336"/>
          <a:ext cx="815752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76"/>
                <a:gridCol w="40787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a-DK" sz="3200" b="0" i="1" u="none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en-US" sz="3200" b="0" i="1" u="none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i="1" u="none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n-US" sz="3200" b="0" i="1" u="none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6012160" y="5949280"/>
            <a:ext cx="2987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>
                    <a:lumMod val="50000"/>
                  </a:schemeClr>
                </a:solidFill>
              </a:rPr>
              <a:t>Total </a:t>
            </a:r>
            <a:r>
              <a:rPr lang="da-DK" dirty="0" err="1" smtClean="0">
                <a:solidFill>
                  <a:schemeClr val="bg2">
                    <a:lumMod val="50000"/>
                  </a:schemeClr>
                </a:solidFill>
              </a:rPr>
              <a:t>gap</a:t>
            </a:r>
            <a:r>
              <a:rPr lang="da-DK" dirty="0" smtClean="0">
                <a:solidFill>
                  <a:schemeClr val="bg2">
                    <a:lumMod val="50000"/>
                  </a:schemeClr>
                </a:solidFill>
              </a:rPr>
              <a:t>: 2</a:t>
            </a:r>
            <a:r>
              <a:rPr lang="da-DK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+(2-1)+∙</a:t>
            </a:r>
            <a:r>
              <a:rPr lang="da-DK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∙</a:t>
            </a:r>
            <a:r>
              <a:rPr lang="da-DK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 </a:t>
            </a:r>
            <a:r>
              <a:rPr lang="da-DK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∙+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275856" y="59492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solidFill>
                  <a:srgbClr val="0070C0"/>
                </a:solidFill>
              </a:rPr>
              <a:t>s</a:t>
            </a:r>
            <a:r>
              <a:rPr lang="da-DK" dirty="0" smtClean="0">
                <a:solidFill>
                  <a:srgbClr val="0070C0"/>
                </a:solidFill>
              </a:rPr>
              <a:t> ∙ (</a:t>
            </a:r>
            <a:r>
              <a:rPr lang="da-DK" smtClean="0">
                <a:solidFill>
                  <a:srgbClr val="0070C0"/>
                </a:solidFill>
              </a:rPr>
              <a:t>1 + # </a:t>
            </a:r>
            <a:r>
              <a:rPr lang="da-DK" dirty="0" err="1" smtClean="0">
                <a:solidFill>
                  <a:srgbClr val="0070C0"/>
                </a:solidFill>
              </a:rPr>
              <a:t>size-</a:t>
            </a:r>
            <a:r>
              <a:rPr lang="da-DK" i="1" dirty="0" err="1" smtClean="0">
                <a:solidFill>
                  <a:srgbClr val="0070C0"/>
                </a:solidFill>
              </a:rPr>
              <a:t>s</a:t>
            </a:r>
            <a:r>
              <a:rPr lang="da-DK" dirty="0" err="1" smtClean="0">
                <a:solidFill>
                  <a:srgbClr val="0070C0"/>
                </a:solidFill>
              </a:rPr>
              <a:t>-nodes</a:t>
            </a:r>
            <a:r>
              <a:rPr lang="da-DK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563887" y="260648"/>
          <a:ext cx="4824537" cy="750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1"/>
                <a:gridCol w="2016224"/>
                <a:gridCol w="1008112"/>
              </a:tblGrid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Search</a:t>
                      </a:r>
                      <a:r>
                        <a:rPr lang="da-DK" b="0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updates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Range </a:t>
                      </a:r>
                      <a:r>
                        <a:rPr lang="da-DK" b="0" dirty="0" err="1" smtClean="0">
                          <a:solidFill>
                            <a:schemeClr val="tx1"/>
                          </a:solidFill>
                        </a:rPr>
                        <a:t>searching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Implicit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</a:t>
                      </a:r>
                      <a:r>
                        <a:rPr lang="da-DK" sz="280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O(log</a:t>
                      </a:r>
                      <a:r>
                        <a:rPr lang="da-DK" sz="280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da-DK" sz="2800" i="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da-DK" sz="2800" i="1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da-DK" sz="28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251520" y="332656"/>
            <a:ext cx="454970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Search trees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9512" y="1052736"/>
            <a:ext cx="9145016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1400" dirty="0" smtClean="0"/>
              <a:t>[J. Ian Munro, </a:t>
            </a:r>
            <a:r>
              <a:rPr lang="en-US" sz="1400" i="1" dirty="0" smtClean="0"/>
              <a:t>An Implicit Data Structure Supporting Insertion, Deletion, and Search in </a:t>
            </a:r>
            <a:r>
              <a:rPr lang="en-US" sz="1400" dirty="0" smtClean="0"/>
              <a:t>O(log² </a:t>
            </a:r>
            <a:r>
              <a:rPr lang="en-US" sz="1400" i="1" dirty="0" smtClean="0"/>
              <a:t>n</a:t>
            </a:r>
            <a:r>
              <a:rPr lang="en-US" sz="1400" dirty="0" smtClean="0"/>
              <a:t>) </a:t>
            </a:r>
            <a:r>
              <a:rPr lang="en-US" sz="1400" i="1" dirty="0" smtClean="0"/>
              <a:t>Time,</a:t>
            </a:r>
            <a:r>
              <a:rPr lang="en-US" sz="1400" dirty="0" smtClean="0"/>
              <a:t> Journal of Computer and System Sciences, 33(1), 66-74, 1986] </a:t>
            </a:r>
          </a:p>
          <a:p>
            <a:endParaRPr lang="en-US" sz="1400" dirty="0" smtClean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1513114" y="3574706"/>
            <a:ext cx="212272" cy="4245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187624" y="4005064"/>
            <a:ext cx="1440160" cy="720080"/>
          </a:xfrm>
          <a:prstGeom prst="roundRect">
            <a:avLst>
              <a:gd name="adj" fmla="val 40855"/>
            </a:avLst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3260271" y="2494299"/>
            <a:ext cx="473529" cy="3592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809750" y="2491579"/>
            <a:ext cx="473529" cy="3565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714750" y="3571985"/>
            <a:ext cx="269421" cy="4272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051720" y="1772816"/>
            <a:ext cx="1440160" cy="720080"/>
          </a:xfrm>
          <a:prstGeom prst="roundRect">
            <a:avLst>
              <a:gd name="adj" fmla="val 40855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1560" y="2852936"/>
            <a:ext cx="1440160" cy="720080"/>
          </a:xfrm>
          <a:prstGeom prst="roundRect">
            <a:avLst>
              <a:gd name="adj" fmla="val 40855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771800" y="4005064"/>
            <a:ext cx="1440160" cy="720080"/>
          </a:xfrm>
          <a:prstGeom prst="roundRect">
            <a:avLst>
              <a:gd name="adj" fmla="val 40855"/>
            </a:avLst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491880" y="2852936"/>
            <a:ext cx="1440160" cy="720080"/>
          </a:xfrm>
          <a:prstGeom prst="roundRect">
            <a:avLst>
              <a:gd name="adj" fmla="val 40855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652120" y="2348880"/>
          <a:ext cx="3000906" cy="187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678"/>
                <a:gridCol w="723900"/>
                <a:gridCol w="920328"/>
              </a:tblGrid>
              <a:tr h="427728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  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field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values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encoded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by #elements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9112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  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left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(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address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0,1,...</a:t>
                      </a:r>
                      <a:r>
                        <a:rPr lang="da-DK" sz="1400" i="0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da-DK" sz="1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-1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  <a:sym typeface="Symbol"/>
                        </a:rPr>
                        <a:t>∙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1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14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1400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9112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  right (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address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0,1,..., </a:t>
                      </a:r>
                      <a:r>
                        <a:rPr lang="da-DK" sz="1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-1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  <a:sym typeface="Symbol"/>
                        </a:rPr>
                        <a:t>∙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l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  <a:sym typeface="Symbol"/>
                        </a:rPr>
                        <a:t>og</a:t>
                      </a:r>
                      <a:r>
                        <a:rPr lang="da-DK" sz="1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14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9112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  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parent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address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0,1,..., </a:t>
                      </a:r>
                      <a:r>
                        <a:rPr lang="da-DK" sz="1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1400" i="0" dirty="0" smtClean="0">
                          <a:solidFill>
                            <a:srgbClr val="C00000"/>
                          </a:solidFill>
                        </a:rPr>
                        <a:t>-1</a:t>
                      </a:r>
                      <a:endParaRPr lang="en-US" sz="1400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  <a:sym typeface="Symbol"/>
                        </a:rPr>
                        <a:t>∙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1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14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9112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  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color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(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red/black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0,1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9112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  node </a:t>
                      </a:r>
                      <a:r>
                        <a:rPr lang="da-DK" sz="1400" dirty="0" err="1" smtClean="0">
                          <a:solidFill>
                            <a:srgbClr val="C00000"/>
                          </a:solidFill>
                        </a:rPr>
                        <a:t>size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1400" i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endParaRPr lang="en-US" sz="1400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0,1,...,</a:t>
                      </a:r>
                      <a:r>
                        <a:rPr lang="da-DK" sz="1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-1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  <a:sym typeface="Symbol"/>
                        </a:rPr>
                        <a:t>∙</a:t>
                      </a:r>
                      <a:r>
                        <a:rPr lang="da-DK" sz="1400" dirty="0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1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14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14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148064" y="170080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Each</a:t>
            </a:r>
            <a:r>
              <a:rPr lang="da-DK" dirty="0" smtClean="0">
                <a:solidFill>
                  <a:srgbClr val="C00000"/>
                </a:solidFill>
              </a:rPr>
              <a:t> nodes stores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..2-1 elements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encoding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the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below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fields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(=8∙log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+2)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72010" y="5085184"/>
          <a:ext cx="896448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483"/>
                <a:gridCol w="2035405"/>
                <a:gridCol w="697013"/>
                <a:gridCol w="825849"/>
                <a:gridCol w="825849"/>
                <a:gridCol w="697013"/>
                <a:gridCol w="727420"/>
                <a:gridCol w="408061"/>
                <a:gridCol w="628991"/>
                <a:gridCol w="235277"/>
                <a:gridCol w="235277"/>
                <a:gridCol w="509924"/>
                <a:gridCol w="50992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err="1" smtClean="0">
                          <a:solidFill>
                            <a:schemeClr val="bg1"/>
                          </a:solidFill>
                        </a:rPr>
                        <a:t>gap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xxxxxx</a:t>
                      </a:r>
                      <a:endParaRPr lang="en-US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 smtClean="0">
                          <a:solidFill>
                            <a:srgbClr val="00B050"/>
                          </a:solidFill>
                        </a:rPr>
                        <a:t>xxxxxx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err="1" smtClean="0">
                          <a:solidFill>
                            <a:schemeClr val="bg1"/>
                          </a:solidFill>
                        </a:rPr>
                        <a:t>gap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 smtClean="0">
                          <a:solidFill>
                            <a:srgbClr val="FF0000"/>
                          </a:solidFill>
                        </a:rPr>
                        <a:t>xxxxx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err="1" smtClean="0">
                          <a:solidFill>
                            <a:schemeClr val="bg1"/>
                          </a:solidFill>
                        </a:rPr>
                        <a:t>gap</a:t>
                      </a:r>
                      <a:endParaRPr lang="en-US" sz="1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xxxx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200" dirty="0" err="1" smtClean="0">
                          <a:solidFill>
                            <a:schemeClr val="bg1"/>
                          </a:solidFill>
                        </a:rPr>
                        <a:t>gap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 smtClean="0">
                          <a:solidFill>
                            <a:srgbClr val="7030A0"/>
                          </a:solidFill>
                        </a:rPr>
                        <a:t>xx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err="1" smtClean="0">
                          <a:solidFill>
                            <a:schemeClr val="bg1"/>
                          </a:solidFill>
                        </a:rPr>
                        <a:t>gap</a:t>
                      </a:r>
                      <a:endParaRPr lang="en-US" sz="12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95536" y="177281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Red</a:t>
            </a:r>
            <a:r>
              <a:rPr lang="da-DK" dirty="0" err="1" smtClean="0"/>
              <a:t>-black</a:t>
            </a:r>
            <a:r>
              <a:rPr lang="da-DK" dirty="0" smtClean="0"/>
              <a:t> </a:t>
            </a:r>
          </a:p>
          <a:p>
            <a:pPr algn="ctr"/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</a:t>
            </a:r>
            <a:endParaRPr lang="da-DK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2051720" y="193134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00B050"/>
                </a:solidFill>
              </a:rPr>
              <a:t>x </a:t>
            </a:r>
            <a:r>
              <a:rPr lang="da-DK" dirty="0" err="1" smtClean="0">
                <a:solidFill>
                  <a:srgbClr val="00B050"/>
                </a:solidFill>
              </a:rPr>
              <a:t>x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x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x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x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x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1800" y="41490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6">
                    <a:lumMod val="50000"/>
                  </a:schemeClr>
                </a:solidFill>
              </a:rPr>
              <a:t>x </a:t>
            </a:r>
            <a:r>
              <a:rPr lang="da-DK" dirty="0" err="1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da-DK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da-DK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87624" y="41490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7030A0"/>
                </a:solidFill>
              </a:rPr>
              <a:t>x </a:t>
            </a:r>
            <a:r>
              <a:rPr lang="da-DK" dirty="0" err="1" smtClean="0">
                <a:solidFill>
                  <a:srgbClr val="7030A0"/>
                </a:solidFill>
              </a:rPr>
              <a:t>x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91880" y="29969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 </a:t>
            </a:r>
            <a:r>
              <a:rPr lang="da-DK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da-D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1560" y="29969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FF0000"/>
                </a:solidFill>
              </a:rPr>
              <a:t>x </a:t>
            </a:r>
            <a:r>
              <a:rPr lang="da-DK" dirty="0" err="1" smtClean="0">
                <a:solidFill>
                  <a:srgbClr val="FF0000"/>
                </a:solidFill>
              </a:rPr>
              <a:t>x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x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x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051720" y="4537586"/>
            <a:ext cx="6797780" cy="936104"/>
            <a:chOff x="2051720" y="4888334"/>
            <a:chExt cx="6797780" cy="936104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4269454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952394" y="524893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00B050"/>
                  </a:solidFill>
                </a:rPr>
                <a:t>root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3434386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261342" y="526232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err="1" smtClean="0">
                  <a:solidFill>
                    <a:srgbClr val="00B050"/>
                  </a:solidFill>
                </a:rPr>
                <a:t>p</a:t>
              </a:r>
              <a:r>
                <a:rPr lang="da-DK" i="1" baseline="-25000" dirty="0" err="1" smtClean="0">
                  <a:solidFill>
                    <a:srgbClr val="00B050"/>
                  </a:solidFill>
                </a:rPr>
                <a:t>s</a:t>
              </a:r>
              <a:endParaRPr lang="en-US" i="1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5090570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903012" y="526232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err="1" smtClean="0">
                  <a:solidFill>
                    <a:srgbClr val="00B050"/>
                  </a:solidFill>
                </a:rPr>
                <a:t>q</a:t>
              </a:r>
              <a:r>
                <a:rPr lang="da-DK" i="1" baseline="-25000" dirty="0" err="1" smtClean="0">
                  <a:solidFill>
                    <a:srgbClr val="00B050"/>
                  </a:solidFill>
                </a:rPr>
                <a:t>s</a:t>
              </a:r>
              <a:endParaRPr lang="en-US" i="1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5782184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580112" y="526232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solidFill>
                    <a:srgbClr val="00B050"/>
                  </a:solidFill>
                </a:rPr>
                <a:t>p</a:t>
              </a:r>
              <a:r>
                <a:rPr lang="da-DK" i="1" baseline="-25000" dirty="0" smtClean="0">
                  <a:solidFill>
                    <a:srgbClr val="00B050"/>
                  </a:solidFill>
                </a:rPr>
                <a:t>s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-1</a:t>
              </a:r>
              <a:endParaRPr lang="en-US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6502264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300192" y="526232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solidFill>
                    <a:srgbClr val="00B050"/>
                  </a:solidFill>
                </a:rPr>
                <a:t>q</a:t>
              </a:r>
              <a:r>
                <a:rPr lang="da-DK" i="1" baseline="-25000" dirty="0" smtClean="0">
                  <a:solidFill>
                    <a:srgbClr val="00B050"/>
                  </a:solidFill>
                </a:rPr>
                <a:t>s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-1</a:t>
              </a:r>
              <a:endParaRPr lang="en-US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6934312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761268" y="526232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solidFill>
                    <a:srgbClr val="00B050"/>
                  </a:solidFill>
                </a:rPr>
                <a:t>p</a:t>
              </a:r>
              <a:r>
                <a:rPr lang="da-DK" i="1" baseline="-25000" dirty="0" smtClean="0">
                  <a:solidFill>
                    <a:srgbClr val="00B050"/>
                  </a:solidFill>
                </a:rPr>
                <a:t>s-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2</a:t>
              </a:r>
              <a:endParaRPr lang="en-US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7553356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7380312" y="526232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solidFill>
                    <a:srgbClr val="00B050"/>
                  </a:solidFill>
                </a:rPr>
                <a:t>q</a:t>
              </a:r>
              <a:r>
                <a:rPr lang="da-DK" i="1" baseline="-25000" dirty="0" smtClean="0">
                  <a:solidFill>
                    <a:srgbClr val="00B050"/>
                  </a:solidFill>
                </a:rPr>
                <a:t>s-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2</a:t>
              </a:r>
              <a:endParaRPr lang="en-US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8014432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812360" y="526232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solidFill>
                    <a:srgbClr val="00B050"/>
                  </a:solidFill>
                </a:rPr>
                <a:t>p</a:t>
              </a:r>
              <a:r>
                <a:rPr lang="da-DK" i="1" baseline="-25000" dirty="0" smtClean="0">
                  <a:solidFill>
                    <a:srgbClr val="00B050"/>
                  </a:solidFill>
                </a:rPr>
                <a:t>s-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4</a:t>
              </a:r>
              <a:endParaRPr lang="en-US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8518488" y="5594462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8345444" y="526232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solidFill>
                    <a:srgbClr val="00B050"/>
                  </a:solidFill>
                </a:rPr>
                <a:t>q</a:t>
              </a:r>
              <a:r>
                <a:rPr lang="da-DK" i="1" baseline="-25000" dirty="0" smtClean="0">
                  <a:solidFill>
                    <a:srgbClr val="00B050"/>
                  </a:solidFill>
                </a:rPr>
                <a:t>s-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4</a:t>
              </a:r>
              <a:endParaRPr lang="en-US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7841388" y="5234422"/>
              <a:ext cx="0" cy="57600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7308304" y="4888334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solidFill>
                    <a:srgbClr val="00B050"/>
                  </a:solidFill>
                </a:rPr>
                <a:t>p</a:t>
              </a:r>
              <a:r>
                <a:rPr lang="da-DK" i="1" baseline="-25000" dirty="0" smtClean="0">
                  <a:solidFill>
                    <a:srgbClr val="00B050"/>
                  </a:solidFill>
                </a:rPr>
                <a:t>s-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3 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=</a:t>
              </a:r>
              <a:r>
                <a:rPr lang="da-DK" i="1" dirty="0" smtClean="0">
                  <a:solidFill>
                    <a:srgbClr val="00B050"/>
                  </a:solidFill>
                </a:rPr>
                <a:t>q</a:t>
              </a:r>
              <a:r>
                <a:rPr lang="da-DK" i="1" baseline="-25000" dirty="0" smtClean="0">
                  <a:solidFill>
                    <a:srgbClr val="00B050"/>
                  </a:solidFill>
                </a:rPr>
                <a:t>s-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3</a:t>
              </a:r>
              <a:endParaRPr lang="en-US" baseline="-25000" dirty="0">
                <a:solidFill>
                  <a:srgbClr val="00B050"/>
                </a:solidFill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2757286" y="5608414"/>
              <a:ext cx="0" cy="21602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2051720" y="526232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smtClean="0">
                  <a:solidFill>
                    <a:srgbClr val="00B050"/>
                  </a:solidFill>
                </a:rPr>
                <a:t>p</a:t>
              </a:r>
              <a:r>
                <a:rPr lang="da-DK" baseline="-25000" dirty="0" smtClean="0">
                  <a:solidFill>
                    <a:srgbClr val="00B050"/>
                  </a:solidFill>
                  <a:sym typeface="Symbol"/>
                </a:rPr>
                <a:t>2-1</a:t>
              </a:r>
              <a:r>
                <a:rPr lang="da-DK" baseline="-25000" dirty="0" smtClean="0">
                  <a:solidFill>
                    <a:srgbClr val="00B050"/>
                  </a:solidFill>
                </a:rPr>
                <a:t> =</a:t>
              </a:r>
              <a:r>
                <a:rPr lang="da-DK" i="1" dirty="0" smtClean="0">
                  <a:solidFill>
                    <a:srgbClr val="00B050"/>
                  </a:solidFill>
                </a:rPr>
                <a:t>q</a:t>
              </a:r>
              <a:r>
                <a:rPr lang="da-DK" baseline="-25000" dirty="0" smtClean="0">
                  <a:solidFill>
                    <a:srgbClr val="00B050"/>
                  </a:solidFill>
                  <a:sym typeface="Symbol"/>
                </a:rPr>
                <a:t>2-</a:t>
              </a:r>
              <a:r>
                <a:rPr lang="da-DK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endParaRPr lang="en-US" baseline="-25000" dirty="0" smtClean="0">
                <a:solidFill>
                  <a:srgbClr val="00B050"/>
                </a:solidFill>
              </a:endParaRPr>
            </a:p>
          </p:txBody>
        </p:sp>
      </p:grpSp>
      <p:cxnSp>
        <p:nvCxnSpPr>
          <p:cNvPr id="51" name="Straight Connector 50"/>
          <p:cNvCxnSpPr/>
          <p:nvPr/>
        </p:nvCxnSpPr>
        <p:spPr>
          <a:xfrm flipV="1">
            <a:off x="3347864" y="5373216"/>
            <a:ext cx="0" cy="46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508104" y="5373216"/>
            <a:ext cx="0" cy="46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660232" y="5373216"/>
            <a:ext cx="0" cy="46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668344" y="5373216"/>
            <a:ext cx="0" cy="46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7956376" y="5373216"/>
            <a:ext cx="0" cy="46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9036496" y="5373216"/>
            <a:ext cx="0" cy="46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ight Brace 56"/>
          <p:cNvSpPr/>
          <p:nvPr/>
        </p:nvSpPr>
        <p:spPr>
          <a:xfrm rot="5400000">
            <a:off x="4373984" y="4867432"/>
            <a:ext cx="108000" cy="2160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Brace 58"/>
          <p:cNvSpPr/>
          <p:nvPr/>
        </p:nvSpPr>
        <p:spPr>
          <a:xfrm rot="5400000">
            <a:off x="1356772" y="4615552"/>
            <a:ext cx="108000" cy="2664000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79512" y="594928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00B050"/>
                </a:solidFill>
              </a:rPr>
              <a:t>(2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+1)</a:t>
            </a:r>
            <a:r>
              <a:rPr lang="da-DK" dirty="0" err="1" smtClean="0">
                <a:solidFill>
                  <a:srgbClr val="00B050"/>
                </a:solidFill>
                <a:sym typeface="Symbol"/>
              </a:rPr>
              <a:t>∙log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da-DK" i="1" dirty="0" smtClean="0">
                <a:solidFill>
                  <a:srgbClr val="00B050"/>
                </a:solidFill>
                <a:sym typeface="Symbol"/>
              </a:rPr>
              <a:t>n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36096" y="4437113"/>
            <a:ext cx="1368152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i="1" dirty="0" err="1" smtClean="0">
                <a:solidFill>
                  <a:srgbClr val="00B050"/>
                </a:solidFill>
              </a:rPr>
              <a:t>p</a:t>
            </a:r>
            <a:r>
              <a:rPr lang="da-DK" i="1" baseline="-25000" dirty="0" err="1" smtClean="0">
                <a:solidFill>
                  <a:srgbClr val="00B050"/>
                </a:solidFill>
              </a:rPr>
              <a:t>s</a:t>
            </a:r>
            <a:r>
              <a:rPr lang="da-DK" dirty="0" smtClean="0">
                <a:solidFill>
                  <a:srgbClr val="00B050"/>
                </a:solidFill>
              </a:rPr>
              <a:t> mod </a:t>
            </a:r>
            <a:r>
              <a:rPr lang="da-DK" i="1" dirty="0" smtClean="0">
                <a:solidFill>
                  <a:srgbClr val="00B050"/>
                </a:solidFill>
              </a:rPr>
              <a:t>s </a:t>
            </a:r>
            <a:r>
              <a:rPr lang="da-DK" dirty="0" smtClean="0">
                <a:solidFill>
                  <a:srgbClr val="00B050"/>
                </a:solidFill>
              </a:rPr>
              <a:t>= 0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2757286" y="5382508"/>
            <a:ext cx="0" cy="46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63246" y="5471324"/>
          <a:ext cx="266388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483"/>
                <a:gridCol w="2035405"/>
              </a:tblGrid>
              <a:tr h="172482">
                <a:tc>
                  <a:txBody>
                    <a:bodyPr/>
                    <a:lstStyle/>
                    <a:p>
                      <a:pPr algn="ctr"/>
                      <a:r>
                        <a:rPr lang="da-DK" b="0" dirty="0" err="1" smtClean="0">
                          <a:solidFill>
                            <a:schemeClr val="bg1"/>
                          </a:solidFill>
                        </a:rPr>
                        <a:t>root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i="1" baseline="0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da-DK" b="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da-DK" b="0" baseline="-25000" dirty="0" smtClean="0">
                          <a:solidFill>
                            <a:schemeClr val="bg1"/>
                          </a:solidFill>
                          <a:sym typeface="Symbol"/>
                        </a:rPr>
                        <a:t>-1</a:t>
                      </a:r>
                      <a:r>
                        <a:rPr lang="da-DK" b="0" baseline="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da-DK" b="0" i="1" baseline="0" dirty="0" smtClean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da-DK" b="0" i="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da-DK" b="0" baseline="-25000" dirty="0" smtClean="0">
                          <a:solidFill>
                            <a:schemeClr val="bg1"/>
                          </a:solidFill>
                          <a:sym typeface="Symbol"/>
                        </a:rPr>
                        <a:t>-1</a:t>
                      </a:r>
                      <a:r>
                        <a:rPr lang="da-DK" b="0" baseline="0" dirty="0" smtClean="0">
                          <a:solidFill>
                            <a:schemeClr val="bg1"/>
                          </a:solidFill>
                        </a:rPr>
                        <a:t>,... ,</a:t>
                      </a:r>
                      <a:r>
                        <a:rPr lang="da-DK" b="0" i="1" baseline="0" dirty="0" err="1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da-DK" b="0" baseline="-25000" dirty="0" err="1" smtClean="0">
                          <a:solidFill>
                            <a:schemeClr val="bg1"/>
                          </a:solidFill>
                          <a:sym typeface="Symbol"/>
                        </a:rPr>
                        <a:t></a:t>
                      </a:r>
                      <a:r>
                        <a:rPr lang="da-DK" b="0" baseline="0" dirty="0" err="1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da-DK" b="0" i="1" baseline="0" dirty="0" err="1" smtClean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da-DK" b="0" baseline="-25000" dirty="0" err="1" smtClean="0">
                          <a:solidFill>
                            <a:schemeClr val="bg1"/>
                          </a:solidFill>
                          <a:sym typeface="Symbol"/>
                        </a:rPr>
                        <a:t></a:t>
                      </a:r>
                      <a:endParaRPr lang="en-US" b="0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3131840" y="6442536"/>
          <a:ext cx="31683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039"/>
                <a:gridCol w="370039"/>
                <a:gridCol w="2428274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800" b="0" dirty="0" smtClean="0">
                          <a:solidFill>
                            <a:srgbClr val="C00000"/>
                          </a:solidFill>
                        </a:rPr>
                        <a:t>= </a:t>
                      </a:r>
                      <a:r>
                        <a:rPr lang="da-DK" sz="1800" b="0" dirty="0" err="1" smtClean="0">
                          <a:solidFill>
                            <a:srgbClr val="C00000"/>
                          </a:solidFill>
                        </a:rPr>
                        <a:t>arbitrary</a:t>
                      </a:r>
                      <a:r>
                        <a:rPr lang="da-DK" sz="1800" b="0" dirty="0" smtClean="0">
                          <a:solidFill>
                            <a:srgbClr val="C00000"/>
                          </a:solidFill>
                        </a:rPr>
                        <a:t> elements</a:t>
                      </a:r>
                      <a:endParaRPr lang="en-US" sz="18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58" grpId="0"/>
      <p:bldP spid="12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1" grpId="0"/>
      <p:bldP spid="23" grpId="0"/>
      <p:bldP spid="26" grpId="0"/>
      <p:bldP spid="27" grpId="0"/>
      <p:bldP spid="28" grpId="0"/>
      <p:bldP spid="29" grpId="0"/>
      <p:bldP spid="30" grpId="0"/>
      <p:bldP spid="57" grpId="0" animBg="1"/>
      <p:bldP spid="59" grpId="0" animBg="1"/>
      <p:bldP spid="60" grpId="0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1520" y="332656"/>
            <a:ext cx="799288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Implicit merging O(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 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276350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i="1" dirty="0" smtClean="0"/>
              <a:t>n</a:t>
            </a:r>
            <a:endParaRPr lang="en-US" sz="3200" i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524000" y="2252385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5" name="Left Brace 14"/>
          <p:cNvSpPr/>
          <p:nvPr/>
        </p:nvSpPr>
        <p:spPr>
          <a:xfrm rot="5400000" flipH="1">
            <a:off x="6300192" y="1620089"/>
            <a:ext cx="216024" cy="23762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5400000" flipH="1">
            <a:off x="3242533" y="1010702"/>
            <a:ext cx="216025" cy="35950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56176" y="277221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i="1" dirty="0" smtClean="0"/>
              <a:t>m</a:t>
            </a:r>
            <a:endParaRPr lang="en-US" sz="3200" i="1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547664" y="465313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4572000" y="3068960"/>
            <a:ext cx="0" cy="1224136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47664" y="622802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da-DK" sz="2800" dirty="0" err="1" smtClean="0">
                <a:solidFill>
                  <a:schemeClr val="accent1">
                    <a:lumMod val="75000"/>
                  </a:schemeClr>
                </a:solidFill>
              </a:rPr>
              <a:t>Honours</a:t>
            </a:r>
            <a:r>
              <a:rPr lang="da-DK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accent1">
                    <a:lumMod val="75000"/>
                  </a:schemeClr>
                </a:solidFill>
              </a:rPr>
              <a:t>project</a:t>
            </a:r>
            <a:r>
              <a:rPr lang="da-DK" sz="2800" dirty="0" smtClean="0">
                <a:solidFill>
                  <a:schemeClr val="accent1">
                    <a:lumMod val="75000"/>
                  </a:schemeClr>
                </a:solidFill>
              </a:rPr>
              <a:t> 2)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251520" y="952128"/>
            <a:ext cx="8686800" cy="676672"/>
          </a:xfrm>
        </p:spPr>
        <p:txBody>
          <a:bodyPr/>
          <a:lstStyle/>
          <a:p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used</a:t>
            </a:r>
            <a:r>
              <a:rPr lang="da-DK" dirty="0" smtClean="0"/>
              <a:t> in an implicit O(</a:t>
            </a:r>
            <a:r>
              <a:rPr lang="da-DK" i="1" dirty="0" err="1" smtClean="0"/>
              <a:t>n∙</a:t>
            </a:r>
            <a:r>
              <a:rPr lang="da-DK" dirty="0" err="1" smtClean="0"/>
              <a:t>log</a:t>
            </a:r>
            <a:r>
              <a:rPr lang="da-DK" dirty="0" smtClean="0"/>
              <a:t> </a:t>
            </a:r>
            <a:r>
              <a:rPr lang="da-DK" i="1" dirty="0" smtClean="0"/>
              <a:t>n</a:t>
            </a:r>
            <a:r>
              <a:rPr lang="da-DK" dirty="0" smtClean="0"/>
              <a:t>) </a:t>
            </a:r>
            <a:r>
              <a:rPr lang="da-DK" dirty="0" err="1" smtClean="0"/>
              <a:t>MergeSort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7246</TotalTime>
  <Words>661</Words>
  <Application>Microsoft Office PowerPoint</Application>
  <PresentationFormat>On-screen Show (4:3)</PresentationFormat>
  <Paragraphs>206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83</cp:revision>
  <dcterms:created xsi:type="dcterms:W3CDTF">2011-08-23T21:07:42Z</dcterms:created>
  <dcterms:modified xsi:type="dcterms:W3CDTF">2011-10-06T11:05:09Z</dcterms:modified>
</cp:coreProperties>
</file>