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8" r:id="rId2"/>
    <p:sldId id="281" r:id="rId3"/>
    <p:sldId id="282" r:id="rId4"/>
    <p:sldId id="283" r:id="rId5"/>
    <p:sldId id="284" r:id="rId6"/>
    <p:sldId id="286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33" autoAdjust="0"/>
  </p:normalViewPr>
  <p:slideViewPr>
    <p:cSldViewPr>
      <p:cViewPr varScale="1">
        <p:scale>
          <a:sx n="57" d="100"/>
          <a:sy n="57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5EA8B-928E-43A3-9791-1EE46FEBD131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E160F-2E5C-4E3C-A95C-812909532F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E160F-2E5C-4E3C-A95C-812909532F2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81328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0A94-079D-4517-997E-9FB13ECC65A9}" type="datetimeFigureOut">
              <a:rPr lang="en-US" smtClean="0"/>
              <a:pPr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0906-6E64-46D9-9D73-D39E967622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762597">
            <a:off x="674609" y="3651706"/>
            <a:ext cx="914499" cy="914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395536" y="544522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			      				   time </a:t>
            </a:r>
            <a:r>
              <a:rPr lang="da-DK" sz="2400" dirty="0" smtClean="0">
                <a:solidFill>
                  <a:srgbClr val="C00000"/>
                </a:solidFill>
              </a:rPr>
              <a:t>O(log </a:t>
            </a:r>
            <a:r>
              <a:rPr lang="da-DK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</a:p>
          <a:p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Exponential-search</a:t>
            </a:r>
            <a:r>
              <a:rPr lang="da-DK" sz="2400" dirty="0" smtClean="0">
                <a:solidFill>
                  <a:srgbClr val="C00000"/>
                </a:solidFill>
              </a:rPr>
              <a:t>(13)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sz="4900" b="1" dirty="0" smtClean="0"/>
              <a:t>Finger </a:t>
            </a:r>
            <a:r>
              <a:rPr lang="da-DK" sz="4900" b="1" dirty="0" err="1" smtClean="0"/>
              <a:t>Search</a:t>
            </a:r>
            <a:r>
              <a:rPr lang="da-DK" b="1" dirty="0" smtClean="0"/>
              <a:t/>
            </a:r>
            <a:br>
              <a:rPr lang="da-DK" b="1" dirty="0" smtClean="0"/>
            </a:br>
            <a:r>
              <a:rPr lang="da-DK" sz="3600" dirty="0" err="1" smtClean="0"/>
              <a:t>Searching</a:t>
            </a:r>
            <a:r>
              <a:rPr lang="da-DK" sz="3600" dirty="0" smtClean="0"/>
              <a:t> in a </a:t>
            </a:r>
            <a:r>
              <a:rPr lang="da-DK" sz="3600" dirty="0" err="1" smtClean="0"/>
              <a:t>sorted</a:t>
            </a:r>
            <a:r>
              <a:rPr lang="da-DK" sz="3600" dirty="0" smtClean="0"/>
              <a:t> array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7504" y="1906032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Arc 9"/>
          <p:cNvSpPr/>
          <p:nvPr/>
        </p:nvSpPr>
        <p:spPr>
          <a:xfrm flipV="1">
            <a:off x="2483768" y="1580599"/>
            <a:ext cx="2232248" cy="136815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flipH="1" flipV="1">
            <a:off x="2627784" y="1940639"/>
            <a:ext cx="1296144" cy="792088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V="1">
            <a:off x="2915816" y="1988840"/>
            <a:ext cx="864096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51920" y="2444695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rgbClr val="C00000"/>
                </a:solidFill>
              </a:rPr>
              <a:t>			      time </a:t>
            </a:r>
            <a:r>
              <a:rPr lang="da-DK" sz="2400" dirty="0" smtClean="0">
                <a:solidFill>
                  <a:srgbClr val="C00000"/>
                </a:solidFill>
              </a:rPr>
              <a:t>O(log </a:t>
            </a:r>
            <a:r>
              <a:rPr lang="da-DK" sz="2400" i="1" dirty="0" smtClean="0">
                <a:solidFill>
                  <a:srgbClr val="C00000"/>
                </a:solidFill>
              </a:rPr>
              <a:t>n</a:t>
            </a:r>
            <a:r>
              <a:rPr lang="da-DK" sz="2400" dirty="0" smtClean="0">
                <a:solidFill>
                  <a:srgbClr val="C00000"/>
                </a:solidFill>
              </a:rPr>
              <a:t>)</a:t>
            </a:r>
          </a:p>
          <a:p>
            <a:endParaRPr lang="da-DK" sz="2400" dirty="0" smtClean="0">
              <a:solidFill>
                <a:srgbClr val="C00000"/>
              </a:solidFill>
            </a:endParaRPr>
          </a:p>
          <a:p>
            <a:r>
              <a:rPr lang="da-DK" sz="2400" dirty="0" err="1" smtClean="0">
                <a:solidFill>
                  <a:srgbClr val="C00000"/>
                </a:solidFill>
              </a:rPr>
              <a:t>Binary-search</a:t>
            </a:r>
            <a:r>
              <a:rPr lang="da-DK" sz="2400" dirty="0" smtClean="0">
                <a:solidFill>
                  <a:srgbClr val="C00000"/>
                </a:solidFill>
              </a:rPr>
              <a:t>(13)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07504" y="4858360"/>
          <a:ext cx="88569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  <a:gridCol w="44284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512" y="306896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 smtClean="0">
                <a:solidFill>
                  <a:srgbClr val="C00000"/>
                </a:solidFill>
              </a:rPr>
              <a:t>Finger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1" name="Arc 20"/>
          <p:cNvSpPr/>
          <p:nvPr/>
        </p:nvSpPr>
        <p:spPr>
          <a:xfrm flipH="1" flipV="1">
            <a:off x="1299556" y="4997134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52450" y="5768466"/>
            <a:ext cx="93531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23"/>
          <p:cNvSpPr/>
          <p:nvPr/>
        </p:nvSpPr>
        <p:spPr>
          <a:xfrm flipH="1" flipV="1">
            <a:off x="1707722" y="4973252"/>
            <a:ext cx="792088" cy="64807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flipH="1" flipV="1">
            <a:off x="2555776" y="4437112"/>
            <a:ext cx="1872208" cy="1552092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flipV="1">
            <a:off x="3491880" y="4869160"/>
            <a:ext cx="792088" cy="864096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/>
          <p:cNvSpPr/>
          <p:nvPr/>
        </p:nvSpPr>
        <p:spPr>
          <a:xfrm flipV="1">
            <a:off x="2915816" y="5085184"/>
            <a:ext cx="432048" cy="504056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/>
          <p:cNvSpPr/>
          <p:nvPr/>
        </p:nvSpPr>
        <p:spPr>
          <a:xfrm rot="5400000">
            <a:off x="2007695" y="3673007"/>
            <a:ext cx="144016" cy="210427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851738" y="4213248"/>
            <a:ext cx="464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endParaRPr lang="en-US" sz="2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 flipH="1" flipV="1">
            <a:off x="4336014" y="2784848"/>
            <a:ext cx="935310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59632" y="55799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0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35696" y="55892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1</a:t>
            </a:r>
            <a:endParaRPr lang="en-US" baseline="30000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47864" y="59492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>
                <a:solidFill>
                  <a:srgbClr val="C00000"/>
                </a:solidFill>
              </a:rPr>
              <a:t>2</a:t>
            </a:r>
            <a:r>
              <a:rPr lang="da-DK" baseline="30000" dirty="0" smtClean="0">
                <a:solidFill>
                  <a:srgbClr val="C00000"/>
                </a:solidFill>
              </a:rPr>
              <a:t>2</a:t>
            </a:r>
            <a:endParaRPr lang="en-US" baseline="30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0" grpId="0"/>
      <p:bldP spid="21" grpId="0" animBg="1"/>
      <p:bldP spid="24" grpId="0" animBg="1"/>
      <p:bldP spid="25" grpId="0" animBg="1"/>
      <p:bldP spid="26" grpId="0" animBg="1"/>
      <p:bldP spid="28" grpId="0" animBg="1"/>
      <p:bldP spid="30" grpId="0" animBg="1"/>
      <p:bldP spid="31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Dynamic</a:t>
            </a:r>
            <a:r>
              <a:rPr lang="da-DK" b="1" dirty="0" smtClean="0"/>
              <a:t> Finger </a:t>
            </a:r>
            <a:r>
              <a:rPr lang="da-DK" b="1" dirty="0" err="1" smtClean="0"/>
              <a:t>Search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551" y="1196752"/>
          <a:ext cx="8064897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1800200"/>
                <a:gridCol w="1944217"/>
              </a:tblGrid>
              <a:tr h="351671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 smtClean="0">
                          <a:solidFill>
                            <a:schemeClr val="tx1"/>
                          </a:solidFill>
                        </a:rPr>
                        <a:t>Search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err="1" smtClean="0">
                          <a:solidFill>
                            <a:schemeClr val="tx1"/>
                          </a:solidFill>
                        </a:rPr>
                        <a:t>Insert/Delete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dirty="0" err="1" smtClean="0"/>
                        <a:t>No</a:t>
                      </a:r>
                      <a:r>
                        <a:rPr lang="da-DK" sz="2400" b="1" dirty="0" smtClean="0"/>
                        <a:t> fingers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Red-black</a:t>
                      </a:r>
                      <a:r>
                        <a:rPr lang="da-DK" sz="2400" dirty="0" smtClean="0"/>
                        <a:t>, AVL, 2-4-trees, ...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i="0" baseline="0" dirty="0" smtClean="0"/>
                        <a:t>O</a:t>
                      </a:r>
                      <a:r>
                        <a:rPr lang="da-DK" sz="2400" b="1" baseline="0" dirty="0" smtClean="0"/>
                        <a:t>(1) </a:t>
                      </a:r>
                      <a:r>
                        <a:rPr lang="da-DK" sz="2400" b="1" baseline="0" dirty="0" err="1" smtClean="0"/>
                        <a:t>fixed</a:t>
                      </a:r>
                      <a:r>
                        <a:rPr lang="da-DK" sz="2400" b="1" baseline="0" dirty="0" smtClean="0"/>
                        <a:t> fingers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 </a:t>
                      </a:r>
                      <a:r>
                        <a:rPr lang="da-DK" sz="2400" dirty="0" err="1" smtClean="0"/>
                        <a:t>Guibas</a:t>
                      </a:r>
                      <a:r>
                        <a:rPr lang="da-DK" sz="2400" baseline="0" dirty="0" smtClean="0"/>
                        <a:t> et al. 1977, ....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b="1" dirty="0" err="1" smtClean="0"/>
                        <a:t>Each</a:t>
                      </a:r>
                      <a:r>
                        <a:rPr lang="da-DK" sz="2400" b="1" dirty="0" smtClean="0"/>
                        <a:t> node a finger</a:t>
                      </a:r>
                      <a:endParaRPr lang="en-US" sz="2400" b="1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008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Level-linked</a:t>
                      </a:r>
                      <a:r>
                        <a:rPr lang="da-DK" sz="2400" baseline="0" dirty="0" smtClean="0"/>
                        <a:t> (2,4)</a:t>
                      </a:r>
                      <a:r>
                        <a:rPr lang="da-DK" sz="2400" baseline="0" dirty="0" err="1" smtClean="0"/>
                        <a:t>-trees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O(log </a:t>
                      </a:r>
                      <a:r>
                        <a:rPr lang="da-DK" sz="2400" i="1" dirty="0" smtClean="0"/>
                        <a:t>n</a:t>
                      </a:r>
                      <a:r>
                        <a:rPr lang="da-DK" sz="2400" dirty="0" smtClean="0"/>
                        <a:t>)</a:t>
                      </a:r>
                    </a:p>
                    <a:p>
                      <a:pPr algn="ctr"/>
                      <a:r>
                        <a:rPr lang="da-DK" sz="2400" dirty="0" smtClean="0"/>
                        <a:t>O(1) am.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1671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Randomized</a:t>
                      </a:r>
                      <a:r>
                        <a:rPr lang="da-DK" sz="2400" baseline="0" dirty="0" smtClean="0"/>
                        <a:t>  Skip lists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4056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</a:t>
                      </a:r>
                      <a:r>
                        <a:rPr lang="da-DK" sz="2400" dirty="0" err="1" smtClean="0"/>
                        <a:t>Treaps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dirty="0" smtClean="0"/>
                        <a:t>O(1) </a:t>
                      </a:r>
                      <a:r>
                        <a:rPr lang="da-DK" sz="2400" dirty="0" err="1" smtClean="0"/>
                        <a:t>exp</a:t>
                      </a:r>
                      <a:r>
                        <a:rPr lang="da-DK" sz="2400" dirty="0" smtClean="0"/>
                        <a:t>.</a:t>
                      </a:r>
                      <a:endParaRPr lang="en-US" sz="2400" dirty="0" smtClean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633008">
                <a:tc>
                  <a:txBody>
                    <a:bodyPr/>
                    <a:lstStyle/>
                    <a:p>
                      <a:r>
                        <a:rPr lang="da-DK" sz="2400" dirty="0" smtClean="0"/>
                        <a:t>   Brodal, </a:t>
                      </a:r>
                      <a:r>
                        <a:rPr lang="da-DK" sz="2400" dirty="0" err="1" smtClean="0"/>
                        <a:t>Lagogiannis</a:t>
                      </a:r>
                      <a:r>
                        <a:rPr lang="da-DK" sz="2400" dirty="0" smtClean="0"/>
                        <a:t>,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Makris</a:t>
                      </a:r>
                      <a:r>
                        <a:rPr lang="da-DK" sz="2400" baseline="0" dirty="0" smtClean="0"/>
                        <a:t>,</a:t>
                      </a:r>
                    </a:p>
                    <a:p>
                      <a:r>
                        <a:rPr lang="da-DK" sz="2400" baseline="0" dirty="0" smtClean="0"/>
                        <a:t>   </a:t>
                      </a:r>
                      <a:r>
                        <a:rPr lang="da-DK" sz="2400" baseline="0" dirty="0" err="1" smtClean="0"/>
                        <a:t>Tsakalidis</a:t>
                      </a:r>
                      <a:r>
                        <a:rPr lang="da-DK" sz="2400" baseline="0" dirty="0" smtClean="0"/>
                        <a:t>, </a:t>
                      </a:r>
                      <a:r>
                        <a:rPr lang="da-DK" sz="2400" baseline="0" dirty="0" err="1" smtClean="0"/>
                        <a:t>Tsichlas</a:t>
                      </a:r>
                      <a:r>
                        <a:rPr lang="da-DK" sz="2400" baseline="0" dirty="0" smtClean="0"/>
                        <a:t> 2003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O(log </a:t>
                      </a:r>
                      <a:r>
                        <a:rPr lang="da-DK" sz="2400" b="1" i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</a:t>
                      </a:r>
                      <a:r>
                        <a:rPr lang="da-DK" sz="2400" dirty="0" smtClean="0"/>
                        <a:t>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 smtClean="0"/>
                        <a:t>O(1)</a:t>
                      </a:r>
                      <a:endParaRPr lang="en-US" sz="2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Left Brace 7"/>
          <p:cNvSpPr/>
          <p:nvPr/>
        </p:nvSpPr>
        <p:spPr>
          <a:xfrm>
            <a:off x="6890770" y="4034092"/>
            <a:ext cx="144016" cy="648072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Level</a:t>
            </a:r>
            <a:r>
              <a:rPr lang="da-DK" b="1" dirty="0" err="1" smtClean="0"/>
              <a:t>-</a:t>
            </a:r>
            <a:r>
              <a:rPr lang="da-DK" b="1" dirty="0" err="1" smtClean="0"/>
              <a:t>Linked</a:t>
            </a:r>
            <a:r>
              <a:rPr lang="da-DK" b="1" dirty="0" smtClean="0"/>
              <a:t> (2,4)</a:t>
            </a:r>
            <a:r>
              <a:rPr lang="da-DK" b="1" dirty="0" err="1" smtClean="0"/>
              <a:t>-trees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76470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[S. Huddleston, </a:t>
            </a:r>
            <a:r>
              <a:rPr lang="en-US" sz="1400" dirty="0" smtClean="0"/>
              <a:t>K. </a:t>
            </a:r>
            <a:r>
              <a:rPr lang="en-US" sz="1400" dirty="0" err="1" smtClean="0"/>
              <a:t>Mehlhorn</a:t>
            </a:r>
            <a:r>
              <a:rPr lang="en-US" sz="1400" dirty="0" smtClean="0"/>
              <a:t>. </a:t>
            </a:r>
            <a:r>
              <a:rPr lang="en-US" sz="1400" i="1" dirty="0" smtClean="0"/>
              <a:t>A new data structure for representing sorted </a:t>
            </a:r>
            <a:r>
              <a:rPr lang="en-US" sz="1400" i="1" dirty="0" smtClean="0"/>
              <a:t>lists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, 17:157–184, </a:t>
            </a:r>
            <a:r>
              <a:rPr lang="en-US" sz="1400" dirty="0" smtClean="0"/>
              <a:t>1982]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3568" y="62181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82638" indent="-514350" algn="ctr"/>
            <a:r>
              <a:rPr lang="da-DK" sz="2800" dirty="0" smtClean="0"/>
              <a:t>Potential </a:t>
            </a:r>
            <a:r>
              <a:rPr lang="el-GR" sz="2800" dirty="0" smtClean="0"/>
              <a:t>Φ</a:t>
            </a:r>
            <a:r>
              <a:rPr lang="da-DK" sz="2800" dirty="0" smtClean="0"/>
              <a:t> = </a:t>
            </a:r>
            <a:r>
              <a:rPr lang="da-DK" sz="2800" dirty="0" smtClean="0"/>
              <a:t>2 ∙ # degree-4 </a:t>
            </a:r>
            <a:r>
              <a:rPr lang="da-DK" sz="2800" dirty="0" smtClean="0"/>
              <a:t>+ </a:t>
            </a:r>
            <a:r>
              <a:rPr lang="da-DK" sz="2800" dirty="0" smtClean="0"/>
              <a:t># degree-2</a:t>
            </a:r>
            <a:endParaRPr lang="da-DK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641" t="26100" r="3042" b="42153"/>
          <a:stretch>
            <a:fillRect/>
          </a:stretch>
        </p:blipFill>
        <p:spPr bwMode="auto">
          <a:xfrm>
            <a:off x="-1" y="1667634"/>
            <a:ext cx="914400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4168" y="4653136"/>
            <a:ext cx="9144000" cy="1833067"/>
          </a:xfrm>
        </p:spPr>
        <p:txBody>
          <a:bodyPr>
            <a:normAutofit/>
          </a:bodyPr>
          <a:lstStyle/>
          <a:p>
            <a:pPr>
              <a:buNone/>
              <a:tabLst>
                <a:tab pos="1427163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Updates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smtClean="0"/>
              <a:t>Split nodes of </a:t>
            </a:r>
            <a:r>
              <a:rPr lang="da-DK" sz="2800" dirty="0" err="1" smtClean="0"/>
              <a:t>degree</a:t>
            </a:r>
            <a:r>
              <a:rPr lang="da-DK" sz="2800" dirty="0" smtClean="0"/>
              <a:t> &gt;4, fusion nodes of </a:t>
            </a:r>
            <a:r>
              <a:rPr lang="da-DK" sz="2800" dirty="0" err="1" smtClean="0"/>
              <a:t>degree</a:t>
            </a:r>
            <a:r>
              <a:rPr lang="da-DK" sz="2800" dirty="0" smtClean="0"/>
              <a:t> &lt;2</a:t>
            </a:r>
          </a:p>
          <a:p>
            <a:pPr>
              <a:buNone/>
              <a:tabLst>
                <a:tab pos="1427163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/>
              <a:t>  	</a:t>
            </a:r>
            <a:r>
              <a:rPr lang="da-DK" sz="2800" dirty="0" err="1" smtClean="0"/>
              <a:t>Search</a:t>
            </a:r>
            <a:r>
              <a:rPr lang="da-DK" sz="2800" dirty="0" smtClean="0"/>
              <a:t> up </a:t>
            </a:r>
            <a:r>
              <a:rPr lang="da-DK" sz="2800" b="1" dirty="0" smtClean="0">
                <a:solidFill>
                  <a:srgbClr val="C00000"/>
                </a:solidFill>
              </a:rPr>
              <a:t>+</a:t>
            </a:r>
            <a:r>
              <a:rPr lang="da-DK" sz="2800" dirty="0" smtClean="0"/>
              <a:t> </a:t>
            </a:r>
            <a:r>
              <a:rPr lang="da-DK" sz="2800" dirty="0" err="1" smtClean="0"/>
              <a:t>top-down</a:t>
            </a:r>
            <a:r>
              <a:rPr lang="da-DK" sz="2800" dirty="0" smtClean="0"/>
              <a:t> </a:t>
            </a:r>
            <a:r>
              <a:rPr lang="da-DK" sz="2800" dirty="0" err="1" smtClean="0"/>
              <a:t>search</a:t>
            </a:r>
            <a:endParaRPr lang="da-DK" sz="2800" dirty="0" smtClean="0"/>
          </a:p>
          <a:p>
            <a:pPr>
              <a:tabLst>
                <a:tab pos="1427163" algn="l"/>
              </a:tabLst>
            </a:pPr>
            <a:endParaRPr lang="da-DK" sz="2800" dirty="0" smtClean="0"/>
          </a:p>
          <a:p>
            <a:pPr>
              <a:tabLst>
                <a:tab pos="1427163" algn="l"/>
              </a:tabLst>
            </a:pP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011796" y="37797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finger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32022" y="360255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search</a:t>
            </a:r>
            <a:r>
              <a:rPr lang="da-DK" b="1" dirty="0" smtClean="0">
                <a:solidFill>
                  <a:srgbClr val="C00000"/>
                </a:solidFill>
              </a:rPr>
              <a:t>(T)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2876289" y="3707343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Randomized</a:t>
            </a:r>
            <a:r>
              <a:rPr lang="da-DK" b="1" dirty="0" smtClean="0"/>
              <a:t> Skip Lists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789423"/>
            <a:ext cx="9217024" cy="2769171"/>
          </a:xfrm>
        </p:spPr>
        <p:txBody>
          <a:bodyPr>
            <a:normAutofit/>
          </a:bodyPr>
          <a:lstStyle/>
          <a:p>
            <a:pPr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Insertion</a:t>
            </a:r>
            <a:r>
              <a:rPr lang="da-DK" sz="2800" dirty="0" smtClean="0"/>
              <a:t>	</a:t>
            </a:r>
            <a:r>
              <a:rPr lang="da-DK" sz="2800" dirty="0" err="1" smtClean="0"/>
              <a:t>Increase</a:t>
            </a:r>
            <a:r>
              <a:rPr lang="da-DK" sz="2800" dirty="0" smtClean="0"/>
              <a:t> pile to </a:t>
            </a:r>
            <a:r>
              <a:rPr lang="da-DK" sz="2800" dirty="0" err="1" smtClean="0"/>
              <a:t>next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</a:t>
            </a:r>
            <a:r>
              <a:rPr lang="da-DK" sz="2800" dirty="0" err="1" smtClean="0"/>
              <a:t>with</a:t>
            </a:r>
            <a:r>
              <a:rPr lang="da-DK" sz="2800" dirty="0" smtClean="0"/>
              <a:t> pr. = 1/2</a:t>
            </a:r>
          </a:p>
          <a:p>
            <a:pPr>
              <a:buNone/>
              <a:tabLst>
                <a:tab pos="1620838" algn="l"/>
              </a:tabLst>
            </a:pPr>
            <a:r>
              <a:rPr lang="da-DK" sz="2800" b="1" dirty="0" err="1" smtClean="0">
                <a:solidFill>
                  <a:srgbClr val="C00000"/>
                </a:solidFill>
              </a:rPr>
              <a:t>Height</a:t>
            </a:r>
            <a:r>
              <a:rPr lang="da-DK" sz="2800" b="1" dirty="0" smtClean="0">
                <a:solidFill>
                  <a:srgbClr val="C00000"/>
                </a:solidFill>
              </a:rPr>
              <a:t>	</a:t>
            </a:r>
            <a:r>
              <a:rPr lang="da-DK" sz="2800" dirty="0" smtClean="0"/>
              <a:t>O(log 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r>
              <a:rPr lang="da-DK" sz="2800" dirty="0" smtClean="0"/>
              <a:t> </a:t>
            </a:r>
            <a:r>
              <a:rPr lang="da-DK" sz="2800" dirty="0" err="1" smtClean="0"/>
              <a:t>with</a:t>
            </a:r>
            <a:r>
              <a:rPr lang="da-DK" sz="2800" dirty="0" smtClean="0"/>
              <a:t> </a:t>
            </a:r>
            <a:r>
              <a:rPr lang="da-DK" sz="2800" dirty="0" err="1" smtClean="0"/>
              <a:t>high</a:t>
            </a:r>
            <a:r>
              <a:rPr lang="da-DK" sz="2800" dirty="0" smtClean="0"/>
              <a:t> </a:t>
            </a:r>
            <a:r>
              <a:rPr lang="da-DK" sz="2800" dirty="0" err="1" smtClean="0"/>
              <a:t>probability</a:t>
            </a:r>
            <a:endParaRPr lang="da-DK" sz="2800" dirty="0" smtClean="0"/>
          </a:p>
          <a:p>
            <a:pPr>
              <a:buNone/>
              <a:tabLst>
                <a:tab pos="1620838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Pointer</a:t>
            </a:r>
            <a:r>
              <a:rPr lang="da-DK" sz="2800" dirty="0" smtClean="0"/>
              <a:t>	</a:t>
            </a:r>
            <a:r>
              <a:rPr lang="da-DK" sz="2800" dirty="0" err="1" smtClean="0"/>
              <a:t>Horizontally</a:t>
            </a:r>
            <a:r>
              <a:rPr lang="da-DK" sz="2800" dirty="0" smtClean="0"/>
              <a:t> </a:t>
            </a:r>
            <a:r>
              <a:rPr lang="da-DK" sz="2800" dirty="0" err="1" smtClean="0"/>
              <a:t>spans</a:t>
            </a:r>
            <a:r>
              <a:rPr lang="da-DK" sz="2800" dirty="0" smtClean="0"/>
              <a:t> O(1) </a:t>
            </a:r>
            <a:r>
              <a:rPr lang="da-DK" sz="2800" dirty="0" err="1" smtClean="0"/>
              <a:t>exp</a:t>
            </a:r>
            <a:r>
              <a:rPr lang="da-DK" sz="2800" dirty="0" smtClean="0"/>
              <a:t>. piles </a:t>
            </a:r>
            <a:r>
              <a:rPr lang="da-DK" sz="2800" dirty="0" err="1" smtClean="0"/>
              <a:t>one</a:t>
            </a:r>
            <a:r>
              <a:rPr lang="da-DK" sz="2800" dirty="0" smtClean="0"/>
              <a:t> </a:t>
            </a:r>
            <a:r>
              <a:rPr lang="da-DK" sz="2800" dirty="0" err="1" smtClean="0"/>
              <a:t>level</a:t>
            </a:r>
            <a:r>
              <a:rPr lang="da-DK" sz="2800" dirty="0" smtClean="0"/>
              <a:t> </a:t>
            </a:r>
            <a:r>
              <a:rPr lang="da-DK" sz="2800" dirty="0" err="1" smtClean="0"/>
              <a:t>below</a:t>
            </a:r>
            <a:endParaRPr lang="da-DK" sz="2800" dirty="0" smtClean="0"/>
          </a:p>
          <a:p>
            <a:pPr>
              <a:buNone/>
              <a:tabLst>
                <a:tab pos="1620838" algn="l"/>
              </a:tabLst>
            </a:pPr>
            <a:r>
              <a:rPr lang="da-DK" sz="2800" b="1" dirty="0" smtClean="0">
                <a:solidFill>
                  <a:srgbClr val="C00000"/>
                </a:solidFill>
              </a:rPr>
              <a:t>Finger  	</a:t>
            </a:r>
            <a:r>
              <a:rPr lang="da-DK" sz="2800" dirty="0" err="1" smtClean="0"/>
              <a:t>Remember</a:t>
            </a:r>
            <a:r>
              <a:rPr lang="da-DK" sz="2800" dirty="0" smtClean="0"/>
              <a:t> nodes </a:t>
            </a:r>
            <a:r>
              <a:rPr lang="da-DK" sz="2800" dirty="0" err="1" smtClean="0"/>
              <a:t>on</a:t>
            </a:r>
            <a:r>
              <a:rPr lang="da-DK" sz="2800" dirty="0" smtClean="0"/>
              <a:t> </a:t>
            </a:r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endParaRPr lang="da-DK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</a:t>
            </a:r>
            <a:r>
              <a:rPr lang="en-US" sz="1400" dirty="0" smtClean="0"/>
              <a:t>W. Pugh. </a:t>
            </a:r>
            <a:r>
              <a:rPr lang="en-US" sz="1400" i="1" dirty="0" smtClean="0"/>
              <a:t>Skip lists: A probabilistic alternative to balanced trees. </a:t>
            </a:r>
            <a:r>
              <a:rPr lang="en-US" sz="1400" i="1" dirty="0" smtClean="0"/>
              <a:t>Communications of </a:t>
            </a:r>
            <a:r>
              <a:rPr lang="en-US" sz="1400" i="1" dirty="0" smtClean="0"/>
              <a:t>the ACM</a:t>
            </a:r>
            <a:r>
              <a:rPr lang="en-US" sz="1400" dirty="0" smtClean="0"/>
              <a:t>, 33(6):668–676, </a:t>
            </a:r>
            <a:r>
              <a:rPr lang="en-US" sz="1400" dirty="0" smtClean="0"/>
              <a:t>1990</a:t>
            </a:r>
            <a:r>
              <a:rPr lang="en-US" sz="1400" dirty="0" smtClean="0"/>
              <a:t>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4134" t="35910" r="3729" b="46607"/>
          <a:stretch>
            <a:fillRect/>
          </a:stretch>
        </p:blipFill>
        <p:spPr bwMode="auto">
          <a:xfrm>
            <a:off x="4643" y="1700808"/>
            <a:ext cx="910727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851920" y="29969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rgbClr val="C00000"/>
                </a:solidFill>
              </a:rPr>
              <a:t>finger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4716413" y="2924547"/>
            <a:ext cx="288032" cy="79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03648" y="27089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err="1" smtClean="0">
                <a:solidFill>
                  <a:srgbClr val="C00000"/>
                </a:solidFill>
              </a:rPr>
              <a:t>search</a:t>
            </a:r>
            <a:r>
              <a:rPr lang="da-DK" b="1" dirty="0" smtClean="0">
                <a:solidFill>
                  <a:srgbClr val="C00000"/>
                </a:solidFill>
              </a:rPr>
              <a:t>(D)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987" t="17955" r="24992" b="4556"/>
          <a:stretch>
            <a:fillRect/>
          </a:stretch>
        </p:blipFill>
        <p:spPr bwMode="auto">
          <a:xfrm>
            <a:off x="4683142" y="1743199"/>
            <a:ext cx="4425362" cy="4372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a-DK" b="1" dirty="0" err="1" smtClean="0"/>
              <a:t>Treaps</a:t>
            </a:r>
            <a:r>
              <a:rPr lang="da-DK" b="1" dirty="0" smtClean="0"/>
              <a:t> – </a:t>
            </a:r>
            <a:r>
              <a:rPr lang="da-DK" b="1" dirty="0" err="1" smtClean="0"/>
              <a:t>Randomized</a:t>
            </a:r>
            <a:r>
              <a:rPr lang="da-DK" b="1" dirty="0" smtClean="0"/>
              <a:t>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Search</a:t>
            </a:r>
            <a:r>
              <a:rPr lang="da-DK" b="1" dirty="0" smtClean="0"/>
              <a:t> </a:t>
            </a:r>
            <a:r>
              <a:rPr lang="da-DK" b="1" dirty="0" err="1" smtClean="0"/>
              <a:t>Trees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</a:t>
            </a:r>
            <a:r>
              <a:rPr lang="en-US" sz="1400" dirty="0" smtClean="0"/>
              <a:t>R. Seidel and C. R. Aragon. </a:t>
            </a:r>
            <a:r>
              <a:rPr lang="en-US" sz="1400" i="1" dirty="0" smtClean="0"/>
              <a:t>Randomized search trees</a:t>
            </a:r>
            <a:r>
              <a:rPr lang="en-US" sz="1400" dirty="0" smtClean="0"/>
              <a:t>. </a:t>
            </a:r>
            <a:r>
              <a:rPr lang="en-US" sz="1400" dirty="0" err="1" smtClean="0"/>
              <a:t>Algorithmica</a:t>
            </a:r>
            <a:r>
              <a:rPr lang="en-US" sz="1400" dirty="0" smtClean="0"/>
              <a:t>, 16(4/5):</a:t>
            </a:r>
            <a:r>
              <a:rPr lang="en-US" sz="1400" dirty="0" smtClean="0"/>
              <a:t>464–497, 1996]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1772816"/>
            <a:ext cx="5688632" cy="4392488"/>
          </a:xfrm>
        </p:spPr>
        <p:txBody>
          <a:bodyPr>
            <a:normAutofit fontScale="92500" lnSpcReduction="10000"/>
          </a:bodyPr>
          <a:lstStyle/>
          <a:p>
            <a:r>
              <a:rPr lang="da-DK" sz="2800" dirty="0" err="1" smtClean="0"/>
              <a:t>Each</a:t>
            </a:r>
            <a:r>
              <a:rPr lang="da-DK" sz="2800" dirty="0" smtClean="0"/>
              <a:t> element </a:t>
            </a:r>
            <a:r>
              <a:rPr lang="da-DK" sz="2800" dirty="0" err="1" smtClean="0"/>
              <a:t>random</a:t>
            </a:r>
            <a:r>
              <a:rPr lang="da-DK" sz="2800" dirty="0" smtClean="0"/>
              <a:t> </a:t>
            </a:r>
            <a:r>
              <a:rPr lang="da-DK" sz="2800" dirty="0" err="1" smtClean="0"/>
              <a:t>priority</a:t>
            </a:r>
            <a:endParaRPr lang="da-DK" sz="2800" dirty="0" smtClean="0"/>
          </a:p>
          <a:p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r>
              <a:rPr lang="da-DK" sz="2800" dirty="0" smtClean="0"/>
              <a:t> </a:t>
            </a:r>
            <a:r>
              <a:rPr lang="da-DK" sz="2800" dirty="0" err="1" smtClean="0"/>
              <a:t>wrt</a:t>
            </a:r>
            <a:r>
              <a:rPr lang="da-DK" sz="2800" dirty="0" smtClean="0"/>
              <a:t> element</a:t>
            </a:r>
          </a:p>
          <a:p>
            <a:r>
              <a:rPr lang="da-DK" sz="2800" dirty="0" err="1" smtClean="0"/>
              <a:t>Heap</a:t>
            </a:r>
            <a:r>
              <a:rPr lang="da-DK" sz="2800" dirty="0" smtClean="0"/>
              <a:t> </a:t>
            </a:r>
            <a:r>
              <a:rPr lang="da-DK" sz="2800" dirty="0" err="1" smtClean="0"/>
              <a:t>order</a:t>
            </a:r>
            <a:r>
              <a:rPr lang="da-DK" sz="2800" dirty="0" smtClean="0"/>
              <a:t> </a:t>
            </a:r>
            <a:r>
              <a:rPr lang="da-DK" sz="2800" dirty="0" err="1" smtClean="0"/>
              <a:t>wrt</a:t>
            </a:r>
            <a:r>
              <a:rPr lang="da-DK" sz="2800" dirty="0" smtClean="0"/>
              <a:t> </a:t>
            </a:r>
            <a:r>
              <a:rPr lang="da-DK" sz="2800" dirty="0" err="1" smtClean="0"/>
              <a:t>priority</a:t>
            </a:r>
            <a:endParaRPr lang="da-DK" sz="2800" dirty="0" smtClean="0"/>
          </a:p>
          <a:p>
            <a:r>
              <a:rPr lang="da-DK" sz="2800" dirty="0" err="1" smtClean="0"/>
              <a:t>Height</a:t>
            </a:r>
            <a:r>
              <a:rPr lang="da-DK" sz="2800" dirty="0" smtClean="0"/>
              <a:t> O(log </a:t>
            </a:r>
            <a:r>
              <a:rPr lang="da-DK" sz="2800" i="1" dirty="0" smtClean="0"/>
              <a:t>n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endParaRPr lang="da-DK" sz="2800" dirty="0" smtClean="0"/>
          </a:p>
          <a:p>
            <a:r>
              <a:rPr lang="da-DK" sz="2800" dirty="0" err="1" smtClean="0"/>
              <a:t>Insert</a:t>
            </a:r>
            <a:r>
              <a:rPr lang="da-DK" sz="2800" dirty="0" smtClean="0"/>
              <a:t> &amp; </a:t>
            </a:r>
            <a:r>
              <a:rPr lang="da-DK" sz="2800" dirty="0" err="1" smtClean="0"/>
              <a:t>deletion</a:t>
            </a:r>
            <a:r>
              <a:rPr lang="da-DK" sz="2800" dirty="0" smtClean="0"/>
              <a:t> </a:t>
            </a:r>
            <a:r>
              <a:rPr lang="da-DK" sz="2800" b="1" dirty="0" smtClean="0">
                <a:solidFill>
                  <a:srgbClr val="C00000"/>
                </a:solidFill>
              </a:rPr>
              <a:t>rotations</a:t>
            </a:r>
            <a:br>
              <a:rPr lang="da-DK" sz="2800" b="1" dirty="0" smtClean="0">
                <a:solidFill>
                  <a:srgbClr val="C00000"/>
                </a:solidFill>
              </a:rPr>
            </a:br>
            <a:r>
              <a:rPr lang="da-DK" sz="2800" dirty="0" smtClean="0"/>
              <a:t>O(1) </a:t>
            </a:r>
            <a:r>
              <a:rPr lang="da-DK" sz="2800" dirty="0" err="1" smtClean="0"/>
              <a:t>expected</a:t>
            </a:r>
            <a:r>
              <a:rPr lang="da-DK" sz="2800" dirty="0" smtClean="0"/>
              <a:t> time</a:t>
            </a:r>
          </a:p>
          <a:p>
            <a:r>
              <a:rPr lang="da-DK" sz="2800" b="1" dirty="0" err="1" smtClean="0">
                <a:solidFill>
                  <a:srgbClr val="C00000"/>
                </a:solidFill>
              </a:rPr>
              <a:t>Search</a:t>
            </a:r>
            <a:r>
              <a:rPr lang="da-DK" sz="2800" dirty="0" smtClean="0"/>
              <a:t>  Go up to LCA, and </a:t>
            </a:r>
            <a:r>
              <a:rPr lang="da-DK" sz="2800" dirty="0" err="1" smtClean="0"/>
              <a:t>search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err="1" smtClean="0"/>
              <a:t>down</a:t>
            </a:r>
            <a:r>
              <a:rPr lang="da-DK" sz="2800" dirty="0" smtClean="0"/>
              <a:t> </a:t>
            </a:r>
            <a:r>
              <a:rPr lang="da-DK" sz="2800" dirty="0" smtClean="0"/>
              <a:t>– </a:t>
            </a:r>
            <a:r>
              <a:rPr lang="da-DK" sz="2800" dirty="0" err="1" smtClean="0"/>
              <a:t>concurrently</a:t>
            </a:r>
            <a:r>
              <a:rPr lang="da-DK" sz="2800" dirty="0" smtClean="0"/>
              <a:t> </a:t>
            </a:r>
            <a:r>
              <a:rPr lang="da-DK" sz="2800" dirty="0" err="1" smtClean="0"/>
              <a:t>follow</a:t>
            </a:r>
            <a:r>
              <a:rPr lang="da-DK" sz="2800" dirty="0" smtClean="0"/>
              <a:t> </a:t>
            </a:r>
            <a:br>
              <a:rPr lang="da-DK" sz="2800" dirty="0" smtClean="0"/>
            </a:br>
            <a:r>
              <a:rPr lang="da-DK" sz="2800" dirty="0" err="1" smtClean="0"/>
              <a:t>excess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r>
              <a:rPr lang="da-DK" sz="2800" dirty="0" smtClean="0"/>
              <a:t> to find </a:t>
            </a:r>
            <a:r>
              <a:rPr lang="da-DK" sz="2800" dirty="0" err="1" smtClean="0"/>
              <a:t>next</a:t>
            </a:r>
            <a:r>
              <a:rPr lang="da-DK" sz="2800" dirty="0" smtClean="0"/>
              <a:t> LCA </a:t>
            </a:r>
            <a:r>
              <a:rPr lang="da-DK" sz="2800" dirty="0" err="1" smtClean="0"/>
              <a:t>candidate</a:t>
            </a:r>
            <a:r>
              <a:rPr lang="da-DK" sz="2800" dirty="0" smtClean="0"/>
              <a:t/>
            </a:r>
            <a:br>
              <a:rPr lang="da-DK" sz="2800" dirty="0" smtClean="0"/>
            </a:br>
            <a:r>
              <a:rPr lang="da-DK" sz="2800" dirty="0" err="1" smtClean="0"/>
              <a:t>Search</a:t>
            </a:r>
            <a:r>
              <a:rPr lang="da-DK" sz="2800" dirty="0" smtClean="0"/>
              <a:t> </a:t>
            </a:r>
            <a:r>
              <a:rPr lang="da-DK" sz="2800" dirty="0" err="1" smtClean="0"/>
              <a:t>path</a:t>
            </a:r>
            <a:r>
              <a:rPr lang="da-DK" sz="2800" dirty="0" smtClean="0"/>
              <a:t> O(log </a:t>
            </a:r>
            <a:r>
              <a:rPr lang="da-DK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da-DK" sz="2800" dirty="0" smtClean="0"/>
              <a:t>) </a:t>
            </a:r>
            <a:r>
              <a:rPr lang="da-DK" sz="2800" dirty="0" err="1" smtClean="0"/>
              <a:t>expected</a:t>
            </a:r>
            <a:endParaRPr lang="da-DK" sz="2800" dirty="0" smtClean="0"/>
          </a:p>
          <a:p>
            <a:endParaRPr lang="da-DK" sz="2800" b="1" dirty="0" smtClean="0">
              <a:solidFill>
                <a:srgbClr val="C00000"/>
              </a:solidFill>
            </a:endParaRPr>
          </a:p>
          <a:p>
            <a:endParaRPr lang="da-DK" sz="2800" dirty="0" smtClean="0"/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5148064" y="361540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>
                <a:solidFill>
                  <a:srgbClr val="C00000"/>
                </a:solidFill>
              </a:rPr>
              <a:t>finger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572182" y="3518065"/>
            <a:ext cx="288032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660232" y="5703639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 smtClean="0">
                <a:solidFill>
                  <a:srgbClr val="C00000"/>
                </a:solidFill>
              </a:rPr>
              <a:t>Search</a:t>
            </a:r>
            <a:r>
              <a:rPr lang="da-DK" sz="2400" b="1" dirty="0" smtClean="0">
                <a:solidFill>
                  <a:srgbClr val="C00000"/>
                </a:solidFill>
              </a:rPr>
              <a:t>(P)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8032304" y="5379603"/>
            <a:ext cx="576064" cy="216024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 rot="17778849">
            <a:off x="7133238" y="949975"/>
            <a:ext cx="184085" cy="2476427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547378">
            <a:off x="6172218" y="171685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rgbClr val="C00000"/>
                </a:solidFill>
              </a:rPr>
              <a:t>excess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path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484784"/>
            <a:ext cx="9433048" cy="5112568"/>
          </a:xfrm>
        </p:spPr>
        <p:txBody>
          <a:bodyPr>
            <a:normAutofit/>
          </a:bodyPr>
          <a:lstStyle/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sorted</a:t>
            </a:r>
            <a:r>
              <a:rPr lang="da-DK" dirty="0" smtClean="0"/>
              <a:t> lists </a:t>
            </a:r>
            <a:r>
              <a:rPr lang="da-DK" i="1" dirty="0" smtClean="0"/>
              <a:t>L</a:t>
            </a:r>
            <a:r>
              <a:rPr lang="da-DK" baseline="-25000" dirty="0" smtClean="0"/>
              <a:t>1</a:t>
            </a:r>
            <a:r>
              <a:rPr lang="da-DK" dirty="0" smtClean="0"/>
              <a:t> and </a:t>
            </a:r>
            <a:r>
              <a:rPr lang="da-DK" i="1" dirty="0" smtClean="0"/>
              <a:t>L</a:t>
            </a:r>
            <a:r>
              <a:rPr lang="da-DK" baseline="-25000" dirty="0" smtClean="0"/>
              <a:t>2</a:t>
            </a:r>
            <a:r>
              <a:rPr lang="da-DK" dirty="0" smtClean="0"/>
              <a:t> / finger </a:t>
            </a:r>
            <a:r>
              <a:rPr lang="da-DK" dirty="0" err="1" smtClean="0"/>
              <a:t>search</a:t>
            </a:r>
            <a:r>
              <a:rPr lang="da-DK" dirty="0" smtClean="0"/>
              <a:t> </a:t>
            </a:r>
            <a:r>
              <a:rPr lang="da-DK" dirty="0" err="1" smtClean="0"/>
              <a:t>trees</a:t>
            </a:r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r>
              <a:rPr lang="da-DK" dirty="0" err="1" smtClean="0"/>
              <a:t>Merging</a:t>
            </a:r>
            <a:r>
              <a:rPr lang="da-DK" dirty="0" smtClean="0"/>
              <a:t> </a:t>
            </a:r>
            <a:r>
              <a:rPr lang="da-DK" dirty="0" err="1" smtClean="0"/>
              <a:t>leaf</a:t>
            </a:r>
            <a:r>
              <a:rPr lang="da-DK" dirty="0" smtClean="0"/>
              <a:t> lists in an</a:t>
            </a:r>
            <a:br>
              <a:rPr lang="da-DK" dirty="0" smtClean="0"/>
            </a:br>
            <a:r>
              <a:rPr lang="da-DK" b="1" dirty="0" err="1" smtClean="0">
                <a:solidFill>
                  <a:srgbClr val="C00000"/>
                </a:solidFill>
              </a:rPr>
              <a:t>arbitrary</a:t>
            </a:r>
            <a:r>
              <a:rPr lang="da-DK" dirty="0" smtClean="0"/>
              <a:t> </a:t>
            </a:r>
            <a:r>
              <a:rPr lang="da-DK" dirty="0" err="1" smtClean="0"/>
              <a:t>binary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  O(</a:t>
            </a:r>
            <a:r>
              <a:rPr lang="da-DK" i="1" dirty="0" err="1" smtClean="0"/>
              <a:t>n</a:t>
            </a:r>
            <a:r>
              <a:rPr lang="da-DK" dirty="0" err="1" smtClean="0"/>
              <a:t>∙log</a:t>
            </a:r>
            <a:r>
              <a:rPr lang="da-DK" dirty="0" smtClean="0"/>
              <a:t> </a:t>
            </a:r>
            <a:r>
              <a:rPr lang="da-DK" i="1" dirty="0" smtClean="0"/>
              <a:t>n</a:t>
            </a:r>
            <a:r>
              <a:rPr lang="da-DK" dirty="0" smtClean="0"/>
              <a:t>)</a:t>
            </a:r>
          </a:p>
          <a:p>
            <a:pPr>
              <a:buNone/>
            </a:pPr>
            <a:r>
              <a:rPr lang="da-DK" dirty="0" smtClean="0"/>
              <a:t>	</a:t>
            </a:r>
            <a:r>
              <a:rPr lang="da-DK" sz="2200" b="1" dirty="0" err="1" smtClean="0">
                <a:solidFill>
                  <a:srgbClr val="C00000"/>
                </a:solidFill>
              </a:rPr>
              <a:t>Proof</a:t>
            </a:r>
            <a:r>
              <a:rPr lang="da-DK" sz="2200" dirty="0" smtClean="0"/>
              <a:t>  </a:t>
            </a:r>
            <a:r>
              <a:rPr lang="da-DK" sz="2200" dirty="0" err="1" smtClean="0"/>
              <a:t>Induction</a:t>
            </a:r>
            <a:r>
              <a:rPr lang="da-DK" sz="2200" dirty="0" smtClean="0"/>
              <a:t> O(log </a:t>
            </a:r>
            <a:r>
              <a:rPr lang="da-DK" sz="2200" i="1" dirty="0" smtClean="0"/>
              <a:t>n</a:t>
            </a:r>
            <a:r>
              <a:rPr lang="da-DK" sz="2200" dirty="0" smtClean="0"/>
              <a:t>!)</a:t>
            </a:r>
            <a:r>
              <a:rPr lang="da-DK" dirty="0" smtClean="0"/>
              <a:t/>
            </a:r>
            <a:br>
              <a:rPr lang="da-DK" dirty="0" smtClean="0"/>
            </a:br>
            <a:r>
              <a:rPr lang="da-DK" sz="2200" dirty="0" smtClean="0"/>
              <a:t>O(log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+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+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∙log ((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)/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))</a:t>
            </a:r>
            <a:br>
              <a:rPr lang="da-DK" sz="2200" dirty="0" smtClean="0"/>
            </a:br>
            <a:r>
              <a:rPr lang="da-DK" sz="2200" dirty="0" smtClean="0"/>
              <a:t>=</a:t>
            </a:r>
            <a:r>
              <a:rPr lang="da-DK" sz="2200" dirty="0" smtClean="0"/>
              <a:t> O(log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+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+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∙log </a:t>
            </a:r>
            <a:r>
              <a:rPr lang="da-DK" sz="2200" dirty="0" smtClean="0"/>
              <a:t>(          )</a:t>
            </a:r>
          </a:p>
          <a:p>
            <a:pPr>
              <a:buNone/>
            </a:pPr>
            <a:r>
              <a:rPr lang="da-DK" sz="2200" dirty="0" smtClean="0"/>
              <a:t>	= </a:t>
            </a:r>
            <a:r>
              <a:rPr lang="da-DK" sz="2200" dirty="0" smtClean="0"/>
              <a:t>O(log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+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 </a:t>
            </a:r>
            <a:r>
              <a:rPr lang="da-DK" sz="2200" dirty="0" smtClean="0"/>
              <a:t>+ 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</a:t>
            </a:r>
            <a:r>
              <a:rPr lang="da-DK" sz="2200" dirty="0" err="1" smtClean="0"/>
              <a:t>∙</a:t>
            </a:r>
            <a:r>
              <a:rPr lang="da-DK" sz="2200" dirty="0" err="1" smtClean="0"/>
              <a:t>log</a:t>
            </a:r>
            <a:r>
              <a:rPr lang="da-DK" sz="2200" dirty="0" smtClean="0"/>
              <a:t> </a:t>
            </a:r>
            <a:r>
              <a:rPr lang="da-DK" sz="2200" dirty="0" smtClean="0"/>
              <a:t>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 - 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! </a:t>
            </a:r>
            <a:r>
              <a:rPr lang="da-DK" sz="2200" dirty="0" smtClean="0"/>
              <a:t>- </a:t>
            </a:r>
            <a:r>
              <a:rPr lang="da-DK" sz="2200" dirty="0" smtClean="0"/>
              <a:t>log 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!) = O(</a:t>
            </a:r>
            <a:r>
              <a:rPr lang="da-DK" sz="2200" dirty="0" smtClean="0"/>
              <a:t>log </a:t>
            </a:r>
            <a:r>
              <a:rPr lang="da-DK" sz="2200" dirty="0" smtClean="0"/>
              <a:t>(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1</a:t>
            </a:r>
            <a:r>
              <a:rPr lang="da-DK" sz="2200" dirty="0" smtClean="0"/>
              <a:t>+</a:t>
            </a:r>
            <a:r>
              <a:rPr lang="da-DK" sz="2200" i="1" dirty="0" smtClean="0"/>
              <a:t>n</a:t>
            </a:r>
            <a:r>
              <a:rPr lang="da-DK" sz="2200" baseline="-25000" dirty="0" smtClean="0"/>
              <a:t>2</a:t>
            </a:r>
            <a:r>
              <a:rPr lang="da-DK" sz="2200" dirty="0" smtClean="0"/>
              <a:t>)!) </a:t>
            </a:r>
            <a:r>
              <a:rPr lang="da-DK" sz="2200" dirty="0" smtClean="0">
                <a:sym typeface="Symbol"/>
              </a:rPr>
              <a:t></a:t>
            </a:r>
            <a:endParaRPr lang="da-DK" sz="2200" dirty="0" smtClean="0"/>
          </a:p>
          <a:p>
            <a:pPr>
              <a:buNone/>
            </a:pPr>
            <a:endParaRPr lang="da-DK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52551" y="2241847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800" dirty="0" err="1" smtClean="0">
                <a:solidFill>
                  <a:srgbClr val="C00000"/>
                </a:solidFill>
              </a:rPr>
              <a:t>repeated</a:t>
            </a:r>
            <a:endParaRPr lang="da-DK" sz="2800" dirty="0" smtClean="0">
              <a:solidFill>
                <a:srgbClr val="C00000"/>
              </a:solidFill>
            </a:endParaRPr>
          </a:p>
          <a:p>
            <a:pPr algn="ctr"/>
            <a:r>
              <a:rPr lang="da-DK" sz="2800" dirty="0" err="1" smtClean="0">
                <a:solidFill>
                  <a:srgbClr val="C00000"/>
                </a:solidFill>
              </a:rPr>
              <a:t>insertion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Application</a:t>
            </a:r>
            <a:r>
              <a:rPr lang="da-DK" b="1" dirty="0" smtClean="0"/>
              <a:t>: </a:t>
            </a:r>
            <a:r>
              <a:rPr lang="da-DK" b="1" dirty="0" err="1" smtClean="0"/>
              <a:t>Binary</a:t>
            </a:r>
            <a:r>
              <a:rPr lang="da-DK" b="1" dirty="0" smtClean="0"/>
              <a:t> </a:t>
            </a:r>
            <a:r>
              <a:rPr lang="da-DK" b="1" dirty="0" err="1" smtClean="0"/>
              <a:t>Merging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381328"/>
            <a:ext cx="1125488" cy="365125"/>
          </a:xfrm>
        </p:spPr>
        <p:txBody>
          <a:bodyPr/>
          <a:lstStyle/>
          <a:p>
            <a:fld id="{2D510906-6E64-46D9-9D73-D39E9676222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836712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[S. Huddleston, </a:t>
            </a:r>
            <a:r>
              <a:rPr lang="en-US" sz="1400" dirty="0" smtClean="0"/>
              <a:t>K. </a:t>
            </a:r>
            <a:r>
              <a:rPr lang="en-US" sz="1400" dirty="0" err="1" smtClean="0"/>
              <a:t>Mehlhorn</a:t>
            </a:r>
            <a:r>
              <a:rPr lang="en-US" sz="1400" dirty="0" smtClean="0"/>
              <a:t>. </a:t>
            </a:r>
            <a:r>
              <a:rPr lang="en-US" sz="1400" i="1" dirty="0" smtClean="0"/>
              <a:t>A new data structure for representing sorted </a:t>
            </a:r>
            <a:r>
              <a:rPr lang="en-US" sz="1400" i="1" dirty="0" smtClean="0"/>
              <a:t>lists</a:t>
            </a:r>
            <a:r>
              <a:rPr lang="en-US" sz="1400" dirty="0" smtClean="0"/>
              <a:t>. </a:t>
            </a:r>
            <a:r>
              <a:rPr lang="en-US" sz="1400" dirty="0" err="1" smtClean="0"/>
              <a:t>Acta</a:t>
            </a:r>
            <a:r>
              <a:rPr lang="en-US" sz="1400" dirty="0" smtClean="0"/>
              <a:t> </a:t>
            </a:r>
            <a:r>
              <a:rPr lang="en-US" sz="1400" dirty="0" err="1" smtClean="0"/>
              <a:t>Informatica</a:t>
            </a:r>
            <a:r>
              <a:rPr lang="en-US" sz="1400" dirty="0" smtClean="0"/>
              <a:t>, 17:157–184, </a:t>
            </a:r>
            <a:r>
              <a:rPr lang="en-US" sz="1400" dirty="0" smtClean="0"/>
              <a:t>1982]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92511" y="2385863"/>
            <a:ext cx="1008112" cy="79208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i="1" dirty="0" smtClean="0">
                <a:solidFill>
                  <a:schemeClr val="tx1"/>
                </a:solidFill>
              </a:rPr>
              <a:t>L</a:t>
            </a:r>
            <a:r>
              <a:rPr lang="da-DK" sz="3200" baseline="-25000" dirty="0" smtClean="0">
                <a:solidFill>
                  <a:schemeClr val="tx1"/>
                </a:solidFill>
              </a:rPr>
              <a:t>1</a:t>
            </a:r>
            <a:endParaRPr lang="en-US" sz="3200" baseline="-25000" dirty="0" smtClean="0">
              <a:solidFill>
                <a:schemeClr val="tx1"/>
              </a:solidFill>
            </a:endParaRPr>
          </a:p>
          <a:p>
            <a:pPr algn="ctr"/>
            <a:endParaRPr lang="en-US" sz="1600" dirty="0" smtClean="0"/>
          </a:p>
        </p:txBody>
      </p:sp>
      <p:sp>
        <p:nvSpPr>
          <p:cNvPr id="7" name="Isosceles Triangle 6"/>
          <p:cNvSpPr/>
          <p:nvPr/>
        </p:nvSpPr>
        <p:spPr>
          <a:xfrm>
            <a:off x="3140224" y="2313855"/>
            <a:ext cx="2079848" cy="999728"/>
          </a:xfrm>
          <a:prstGeom prst="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i="1" dirty="0" smtClean="0">
                <a:solidFill>
                  <a:schemeClr val="tx1"/>
                </a:solidFill>
              </a:rPr>
              <a:t>L</a:t>
            </a:r>
            <a:r>
              <a:rPr lang="da-DK" sz="3200" baseline="-25000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456607" y="2737519"/>
            <a:ext cx="2144198" cy="0"/>
          </a:xfrm>
          <a:prstGeom prst="straightConnector1">
            <a:avLst/>
          </a:prstGeom>
          <a:ln>
            <a:solidFill>
              <a:srgbClr val="C0000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flipH="1" flipV="1">
            <a:off x="3131840" y="3025551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flipH="1" flipV="1">
            <a:off x="4644008" y="3025551"/>
            <a:ext cx="288032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c 12"/>
          <p:cNvSpPr/>
          <p:nvPr/>
        </p:nvSpPr>
        <p:spPr>
          <a:xfrm flipH="1" flipV="1">
            <a:off x="4139952" y="3025551"/>
            <a:ext cx="432048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c 13"/>
          <p:cNvSpPr/>
          <p:nvPr/>
        </p:nvSpPr>
        <p:spPr>
          <a:xfrm flipH="1" flipV="1">
            <a:off x="3491880" y="3025551"/>
            <a:ext cx="576064" cy="576064"/>
          </a:xfrm>
          <a:prstGeom prst="arc">
            <a:avLst>
              <a:gd name="adj1" fmla="val 11017204"/>
              <a:gd name="adj2" fmla="val 21369615"/>
            </a:avLst>
          </a:prstGeom>
          <a:ln>
            <a:solidFill>
              <a:srgbClr val="C00000"/>
            </a:solidFill>
            <a:head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63852" y="324506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i="1" dirty="0" smtClean="0">
                <a:solidFill>
                  <a:srgbClr val="C00000"/>
                </a:solidFill>
              </a:rPr>
              <a:t>d</a:t>
            </a:r>
            <a:r>
              <a:rPr lang="da-DK" sz="2000" i="1" baseline="-25000" dirty="0" smtClean="0">
                <a:solidFill>
                  <a:srgbClr val="C00000"/>
                </a:solidFill>
              </a:rPr>
              <a:t>i</a:t>
            </a:r>
            <a:endParaRPr lang="en-US" sz="2000" i="1" baseline="-25000" dirty="0">
              <a:solidFill>
                <a:srgbClr val="C00000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915347" y="2123182"/>
          <a:ext cx="4102100" cy="957263"/>
        </p:xfrm>
        <a:graphic>
          <a:graphicData uri="http://schemas.openxmlformats.org/presentationml/2006/ole">
            <p:oleObj spid="_x0000_s5122" name="Equation" r:id="rId3" imgW="2070000" imgH="482400" progId="Equation.3">
              <p:embed/>
            </p:oleObj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3400823" y="5645206"/>
            <a:ext cx="1259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r>
              <a:rPr lang="da-DK" dirty="0" smtClean="0"/>
              <a:t>+</a:t>
            </a:r>
            <a:r>
              <a:rPr lang="da-DK" i="1" dirty="0" smtClean="0"/>
              <a:t>n</a:t>
            </a:r>
            <a:r>
              <a:rPr lang="da-DK" baseline="-25000" dirty="0" smtClean="0"/>
              <a:t>2</a:t>
            </a:r>
            <a:endParaRPr lang="da-DK" dirty="0" smtClean="0"/>
          </a:p>
          <a:p>
            <a:pPr algn="ctr"/>
            <a:r>
              <a:rPr lang="da-DK" i="1" dirty="0" smtClean="0"/>
              <a:t>n</a:t>
            </a:r>
            <a:r>
              <a:rPr lang="da-DK" baseline="-25000" dirty="0" smtClean="0"/>
              <a:t>1</a:t>
            </a:r>
            <a:endParaRPr lang="en-US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5633071" y="3206156"/>
            <a:ext cx="3456384" cy="2778109"/>
            <a:chOff x="5724128" y="3134148"/>
            <a:chExt cx="3456384" cy="2778109"/>
          </a:xfrm>
        </p:grpSpPr>
        <p:sp>
          <p:nvSpPr>
            <p:cNvPr id="20" name="Oval 19"/>
            <p:cNvSpPr/>
            <p:nvPr/>
          </p:nvSpPr>
          <p:spPr>
            <a:xfrm>
              <a:off x="7164288" y="385596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804248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380312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516216" y="4792067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6804248" y="5224115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7668344" y="349592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8388424" y="3855963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676456" y="4288011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25" idx="3"/>
              <a:endCxn id="20" idx="7"/>
            </p:cNvCxnSpPr>
            <p:nvPr/>
          </p:nvCxnSpPr>
          <p:spPr>
            <a:xfrm rot="5400000">
              <a:off x="7359221" y="3546840"/>
              <a:ext cx="258206" cy="402222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5" idx="5"/>
              <a:endCxn id="26" idx="1"/>
            </p:cNvCxnSpPr>
            <p:nvPr/>
          </p:nvCxnSpPr>
          <p:spPr>
            <a:xfrm rot="16200000" flipH="1">
              <a:off x="7971289" y="3438828"/>
              <a:ext cx="258206" cy="61824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26" idx="5"/>
              <a:endCxn id="27" idx="1"/>
            </p:cNvCxnSpPr>
            <p:nvPr/>
          </p:nvCxnSpPr>
          <p:spPr>
            <a:xfrm rot="16200000" flipH="1">
              <a:off x="8439341" y="4050896"/>
              <a:ext cx="330214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0" idx="3"/>
              <a:endCxn id="21" idx="7"/>
            </p:cNvCxnSpPr>
            <p:nvPr/>
          </p:nvCxnSpPr>
          <p:spPr>
            <a:xfrm rot="5400000">
              <a:off x="6891169" y="4014892"/>
              <a:ext cx="330214" cy="258206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3" idx="7"/>
              <a:endCxn id="21" idx="3"/>
            </p:cNvCxnSpPr>
            <p:nvPr/>
          </p:nvCxnSpPr>
          <p:spPr>
            <a:xfrm rot="5400000" flipH="1" flipV="1">
              <a:off x="6531129" y="4518948"/>
              <a:ext cx="402222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2" idx="0"/>
              <a:endCxn id="20" idx="5"/>
            </p:cNvCxnSpPr>
            <p:nvPr/>
          </p:nvCxnSpPr>
          <p:spPr>
            <a:xfrm rot="16200000" flipV="1">
              <a:off x="7215206" y="4050896"/>
              <a:ext cx="30912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4" idx="1"/>
              <a:endCxn id="23" idx="5"/>
            </p:cNvCxnSpPr>
            <p:nvPr/>
          </p:nvCxnSpPr>
          <p:spPr>
            <a:xfrm rot="16200000" flipV="1">
              <a:off x="6567133" y="4987000"/>
              <a:ext cx="330214" cy="18619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endCxn id="23" idx="3"/>
            </p:cNvCxnSpPr>
            <p:nvPr/>
          </p:nvCxnSpPr>
          <p:spPr>
            <a:xfrm rot="5400000" flipH="1" flipV="1">
              <a:off x="6300192" y="4987001"/>
              <a:ext cx="30912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21" idx="5"/>
            </p:cNvCxnSpPr>
            <p:nvPr/>
          </p:nvCxnSpPr>
          <p:spPr>
            <a:xfrm rot="16200000" flipH="1">
              <a:off x="6783157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22" idx="3"/>
            </p:cNvCxnSpPr>
            <p:nvPr/>
          </p:nvCxnSpPr>
          <p:spPr>
            <a:xfrm rot="5400000">
              <a:off x="7164288" y="4554953"/>
              <a:ext cx="381133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22" idx="5"/>
            </p:cNvCxnSpPr>
            <p:nvPr/>
          </p:nvCxnSpPr>
          <p:spPr>
            <a:xfrm rot="16200000" flipH="1">
              <a:off x="7359221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>
              <a:stCxn id="27" idx="3"/>
            </p:cNvCxnSpPr>
            <p:nvPr/>
          </p:nvCxnSpPr>
          <p:spPr>
            <a:xfrm rot="5400000">
              <a:off x="8424428" y="4518949"/>
              <a:ext cx="381133" cy="165107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stCxn id="27" idx="5"/>
            </p:cNvCxnSpPr>
            <p:nvPr/>
          </p:nvCxnSpPr>
          <p:spPr>
            <a:xfrm rot="16200000" flipH="1">
              <a:off x="8655365" y="4554951"/>
              <a:ext cx="381131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26" idx="3"/>
              <a:endCxn id="100" idx="0"/>
            </p:cNvCxnSpPr>
            <p:nvPr/>
          </p:nvCxnSpPr>
          <p:spPr>
            <a:xfrm rot="5400000">
              <a:off x="8244409" y="4050896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24" idx="3"/>
            </p:cNvCxnSpPr>
            <p:nvPr/>
          </p:nvCxnSpPr>
          <p:spPr>
            <a:xfrm rot="5400000">
              <a:off x="6660233" y="5419048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24" idx="5"/>
            </p:cNvCxnSpPr>
            <p:nvPr/>
          </p:nvCxnSpPr>
          <p:spPr>
            <a:xfrm rot="16200000" flipH="1">
              <a:off x="6855165" y="5419047"/>
              <a:ext cx="237115" cy="9309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6084168" y="5184045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2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444208" y="551214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7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76256" y="5512147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3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804248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1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092280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4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7452320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5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8316416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9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8748464" y="4720059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6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100392" y="4216003"/>
              <a:ext cx="432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C00000"/>
                  </a:solidFill>
                </a:rPr>
                <a:t>8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460704" y="4143995"/>
              <a:ext cx="7116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B050"/>
                  </a:solidFill>
                </a:rPr>
                <a:t>4 5</a:t>
              </a:r>
              <a:endParaRPr lang="en-US" sz="2000" dirty="0">
                <a:solidFill>
                  <a:srgbClr val="00B050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868144" y="4143995"/>
              <a:ext cx="9277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70C0"/>
                  </a:solidFill>
                </a:rPr>
                <a:t>1 2 3 7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724128" y="3711947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>
                  <a:solidFill>
                    <a:srgbClr val="0070C0"/>
                  </a:solidFill>
                </a:rPr>
                <a:t>1 2 3 </a:t>
              </a:r>
              <a:r>
                <a:rPr lang="da-DK" sz="2000" dirty="0" smtClean="0">
                  <a:solidFill>
                    <a:srgbClr val="00B050"/>
                  </a:solidFill>
                </a:rPr>
                <a:t>4 5</a:t>
              </a:r>
              <a:r>
                <a:rPr lang="da-DK" sz="2000" dirty="0" smtClean="0">
                  <a:solidFill>
                    <a:srgbClr val="0070C0"/>
                  </a:solidFill>
                </a:rPr>
                <a:t> 7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07" name="Left Brace 106"/>
            <p:cNvSpPr/>
            <p:nvPr/>
          </p:nvSpPr>
          <p:spPr>
            <a:xfrm rot="16200000">
              <a:off x="6195846" y="4117251"/>
              <a:ext cx="224734" cy="736122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Left Brace 107"/>
            <p:cNvSpPr/>
            <p:nvPr/>
          </p:nvSpPr>
          <p:spPr>
            <a:xfrm rot="16200000">
              <a:off x="7704348" y="4257093"/>
              <a:ext cx="216023" cy="432048"/>
            </a:xfrm>
            <a:prstGeom prst="leftBrac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940152" y="446905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</a:rPr>
                <a:t>n</a:t>
              </a:r>
              <a:r>
                <a:rPr lang="da-DK" sz="2000" baseline="-25000" dirty="0" smtClean="0">
                  <a:solidFill>
                    <a:srgbClr val="C00000"/>
                  </a:solidFill>
                </a:rPr>
                <a:t>2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7452320" y="446905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</a:rPr>
                <a:t>n</a:t>
              </a:r>
              <a:r>
                <a:rPr lang="da-DK" sz="2000" baseline="-25000" dirty="0" smtClean="0">
                  <a:solidFill>
                    <a:srgbClr val="C00000"/>
                  </a:solidFill>
                </a:rPr>
                <a:t>1</a:t>
              </a:r>
              <a:endParaRPr lang="en-US" sz="2000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554974" y="3134148"/>
              <a:ext cx="23762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000" dirty="0" smtClean="0"/>
                <a:t>1 2 3 4 5 6 7 8 9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Maximal </a:t>
            </a:r>
            <a:r>
              <a:rPr lang="en-US" b="1" dirty="0" smtClean="0"/>
              <a:t>Pairs with Bounded </a:t>
            </a:r>
            <a:r>
              <a:rPr lang="en-US" b="1" dirty="0" smtClean="0"/>
              <a:t>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242" y="2196153"/>
            <a:ext cx="8229600" cy="748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a-DK" sz="4400" dirty="0" smtClean="0"/>
              <a:t>AB</a:t>
            </a:r>
            <a:r>
              <a:rPr lang="da-DK" sz="4400" dirty="0" smtClean="0">
                <a:solidFill>
                  <a:srgbClr val="00B050"/>
                </a:solidFill>
              </a:rPr>
              <a:t>C</a:t>
            </a:r>
            <a:r>
              <a:rPr lang="da-DK" sz="4400" b="1" dirty="0" smtClean="0">
                <a:solidFill>
                  <a:srgbClr val="C00000"/>
                </a:solidFill>
              </a:rPr>
              <a:t>DABDBA</a:t>
            </a:r>
            <a:r>
              <a:rPr lang="da-DK" sz="4400" dirty="0" smtClean="0">
                <a:solidFill>
                  <a:schemeClr val="accent5">
                    <a:lumMod val="50000"/>
                  </a:schemeClr>
                </a:solidFill>
              </a:rPr>
              <a:t>D</a:t>
            </a:r>
            <a:r>
              <a:rPr lang="da-DK" sz="4400" dirty="0" smtClean="0"/>
              <a:t>AA</a:t>
            </a:r>
            <a:r>
              <a:rPr lang="da-DK" sz="4400" dirty="0" smtClean="0">
                <a:solidFill>
                  <a:srgbClr val="00B050"/>
                </a:solidFill>
              </a:rPr>
              <a:t>D</a:t>
            </a:r>
            <a:r>
              <a:rPr lang="da-DK" sz="4400" b="1" dirty="0" smtClean="0">
                <a:solidFill>
                  <a:srgbClr val="C00000"/>
                </a:solidFill>
              </a:rPr>
              <a:t>DABDBA</a:t>
            </a:r>
            <a:r>
              <a:rPr lang="da-DK" sz="4400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da-DK" sz="4400" dirty="0" smtClean="0"/>
              <a:t>ABA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10906-6E64-46D9-9D73-D39E9676222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75071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400" dirty="0" smtClean="0"/>
              <a:t>[G.S. </a:t>
            </a:r>
            <a:r>
              <a:rPr lang="en-US" sz="1400" dirty="0" err="1" smtClean="0"/>
              <a:t>Brodal</a:t>
            </a:r>
            <a:r>
              <a:rPr lang="en-US" sz="1400" dirty="0" smtClean="0"/>
              <a:t>, R.B. </a:t>
            </a:r>
            <a:r>
              <a:rPr lang="en-US" sz="1400" dirty="0" err="1" smtClean="0"/>
              <a:t>Lyngsø</a:t>
            </a:r>
            <a:r>
              <a:rPr lang="en-US" sz="1400" dirty="0" smtClean="0"/>
              <a:t>, C.N.S. Pedersen,  J. </a:t>
            </a:r>
            <a:r>
              <a:rPr lang="en-US" sz="1400" dirty="0" err="1" smtClean="0"/>
              <a:t>Stoye</a:t>
            </a:r>
            <a:r>
              <a:rPr lang="en-US" sz="1400" dirty="0" smtClean="0"/>
              <a:t>. </a:t>
            </a:r>
            <a:r>
              <a:rPr lang="en-US" sz="1400" i="1" dirty="0" smtClean="0"/>
              <a:t>Finding Maximal Pairs with Bounded </a:t>
            </a:r>
            <a:r>
              <a:rPr lang="en-US" sz="1400" i="1" dirty="0" smtClean="0"/>
              <a:t>Gap</a:t>
            </a:r>
            <a:r>
              <a:rPr lang="en-US" sz="1400" dirty="0" smtClean="0"/>
              <a:t>, </a:t>
            </a:r>
            <a:br>
              <a:rPr lang="en-US" sz="1400" dirty="0" smtClean="0"/>
            </a:br>
            <a:r>
              <a:rPr lang="en-US" sz="1400" dirty="0" smtClean="0"/>
              <a:t>Journal of Discrete Algorithms, Special Issue of Matching Patterns, volume 1(1), pages 77-104, 2000]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eft Brace 5"/>
          <p:cNvSpPr/>
          <p:nvPr/>
        </p:nvSpPr>
        <p:spPr>
          <a:xfrm rot="16200000">
            <a:off x="2627784" y="1908121"/>
            <a:ext cx="216024" cy="1944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5996118" y="1908122"/>
            <a:ext cx="216024" cy="1944216"/>
          </a:xfrm>
          <a:prstGeom prst="lef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16200000">
            <a:off x="4319972" y="2232157"/>
            <a:ext cx="216024" cy="1296144"/>
          </a:xfrm>
          <a:prstGeom prst="leftBrac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2916233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>
                <a:solidFill>
                  <a:srgbClr val="C00000"/>
                </a:solidFill>
              </a:rPr>
              <a:t>P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136" y="2907522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i="1" dirty="0" smtClean="0">
                <a:solidFill>
                  <a:srgbClr val="C00000"/>
                </a:solidFill>
              </a:rPr>
              <a:t>P</a:t>
            </a:r>
            <a:endParaRPr lang="en-US" sz="3200" i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2886035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gap</a:t>
            </a: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[</a:t>
            </a:r>
            <a:r>
              <a:rPr lang="da-DK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low,high</a:t>
            </a:r>
            <a:r>
              <a:rPr lang="da-DK" sz="24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Symbol"/>
              </a:rPr>
              <a:t>]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6876256" y="1988840"/>
            <a:ext cx="360042" cy="21602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3923928" y="1772816"/>
            <a:ext cx="2160240" cy="504056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132838" y="1484784"/>
            <a:ext cx="27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smtClean="0">
                <a:solidFill>
                  <a:schemeClr val="accent5">
                    <a:lumMod val="50000"/>
                  </a:schemeClr>
                </a:solidFill>
              </a:rPr>
              <a:t>≠ right </a:t>
            </a:r>
            <a:r>
              <a:rPr lang="da-DK" sz="2400" dirty="0" err="1" smtClean="0">
                <a:solidFill>
                  <a:schemeClr val="accent5">
                    <a:lumMod val="50000"/>
                  </a:schemeClr>
                </a:solidFill>
              </a:rPr>
              <a:t>maximal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03648" y="1484784"/>
            <a:ext cx="2759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 err="1" smtClean="0">
                <a:solidFill>
                  <a:srgbClr val="00B050"/>
                </a:solidFill>
              </a:rPr>
              <a:t>left</a:t>
            </a:r>
            <a:r>
              <a:rPr lang="da-DK" sz="2400" dirty="0" smtClean="0">
                <a:solidFill>
                  <a:srgbClr val="00B050"/>
                </a:solidFill>
              </a:rPr>
              <a:t> </a:t>
            </a:r>
            <a:r>
              <a:rPr lang="da-DK" sz="2400" dirty="0" err="1" smtClean="0">
                <a:solidFill>
                  <a:srgbClr val="00B050"/>
                </a:solidFill>
              </a:rPr>
              <a:t>maximal</a:t>
            </a:r>
            <a:r>
              <a:rPr lang="da-DK" sz="2400" dirty="0" smtClean="0">
                <a:solidFill>
                  <a:srgbClr val="00B050"/>
                </a:solidFill>
              </a:rPr>
              <a:t> ≠</a:t>
            </a:r>
            <a:endParaRPr lang="en-US" sz="2400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347864" y="1772816"/>
            <a:ext cx="1368152" cy="504056"/>
          </a:xfrm>
          <a:prstGeom prst="straightConnector1">
            <a:avLst/>
          </a:prstGeom>
          <a:ln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1619672" y="1916832"/>
            <a:ext cx="288032" cy="288032"/>
          </a:xfrm>
          <a:prstGeom prst="straightConnector1">
            <a:avLst/>
          </a:prstGeom>
          <a:ln>
            <a:solidFill>
              <a:srgbClr val="00B050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11560" y="4149080"/>
            <a:ext cx="8280920" cy="2376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suffix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tree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(ST)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</a:t>
            </a: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binary</a:t>
            </a:r>
            <a:endParaRPr kumimoji="0" lang="da-DK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a-DK" sz="3200" baseline="0" dirty="0" err="1" smtClean="0"/>
              <a:t>Create</a:t>
            </a:r>
            <a:r>
              <a:rPr lang="da-DK" sz="3200" baseline="0" dirty="0" smtClean="0"/>
              <a:t> </a:t>
            </a:r>
            <a:r>
              <a:rPr lang="da-DK" sz="3200" baseline="0" dirty="0" err="1" smtClean="0"/>
              <a:t>leaf</a:t>
            </a:r>
            <a:r>
              <a:rPr lang="da-DK" sz="3200" baseline="0" dirty="0" smtClean="0"/>
              <a:t> lists at </a:t>
            </a:r>
            <a:r>
              <a:rPr lang="da-DK" sz="3200" baseline="0" dirty="0" err="1" smtClean="0"/>
              <a:t>each</a:t>
            </a:r>
            <a:r>
              <a:rPr lang="da-DK" sz="3200" baseline="0" dirty="0" smtClean="0"/>
              <a:t> node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Right-maximal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pairs 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 nodes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a-DK" sz="3200" baseline="0" dirty="0" smtClean="0"/>
              <a:t>Find </a:t>
            </a:r>
            <a:r>
              <a:rPr lang="da-DK" sz="3200" baseline="0" dirty="0" err="1" smtClean="0"/>
              <a:t>maximal</a:t>
            </a:r>
            <a:r>
              <a:rPr lang="da-DK" sz="3200" dirty="0" smtClean="0"/>
              <a:t> pairs </a:t>
            </a:r>
            <a:r>
              <a:rPr lang="da-DK" sz="3200" dirty="0" smtClean="0">
                <a:solidFill>
                  <a:srgbClr val="C00000"/>
                </a:solidFill>
              </a:rPr>
              <a:t>=</a:t>
            </a:r>
            <a:r>
              <a:rPr lang="da-DK" sz="3200" dirty="0" smtClean="0"/>
              <a:t> finger </a:t>
            </a:r>
            <a:r>
              <a:rPr lang="da-DK" sz="3200" dirty="0" err="1" smtClean="0"/>
              <a:t>search</a:t>
            </a:r>
            <a:r>
              <a:rPr lang="da-DK" sz="3200" dirty="0" smtClean="0"/>
              <a:t> at ST nodes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516216" y="3284984"/>
            <a:ext cx="24127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O(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∙log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da-DK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2704</TotalTime>
  <Words>443</Words>
  <Application>Microsoft Office PowerPoint</Application>
  <PresentationFormat>On-screen Show (4:3)</PresentationFormat>
  <Paragraphs>157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Equation 3.0</vt:lpstr>
      <vt:lpstr>Finger Search Searching in a sorted array</vt:lpstr>
      <vt:lpstr>Dynamic Finger Search</vt:lpstr>
      <vt:lpstr>Level-Linked (2,4)-trees</vt:lpstr>
      <vt:lpstr>Randomized Skip Lists</vt:lpstr>
      <vt:lpstr>Treaps – Randomized Binary Search Trees</vt:lpstr>
      <vt:lpstr>Application: Binary Merging</vt:lpstr>
      <vt:lpstr>Maximal Pairs with Bounded Gap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Data Structures</dc:title>
  <dc:creator>Gerth Stølting Brodal</dc:creator>
  <cp:lastModifiedBy>Gerth Stølting Brodal</cp:lastModifiedBy>
  <cp:revision>24</cp:revision>
  <dcterms:created xsi:type="dcterms:W3CDTF">2011-08-23T21:07:42Z</dcterms:created>
  <dcterms:modified xsi:type="dcterms:W3CDTF">2011-09-07T10:13:17Z</dcterms:modified>
</cp:coreProperties>
</file>